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25"/>
  </p:notesMasterIdLst>
  <p:handoutMasterIdLst>
    <p:handoutMasterId r:id="rId126"/>
  </p:handoutMasterIdLst>
  <p:sldIdLst>
    <p:sldId id="689" r:id="rId2"/>
    <p:sldId id="695" r:id="rId3"/>
    <p:sldId id="713" r:id="rId4"/>
    <p:sldId id="714" r:id="rId5"/>
    <p:sldId id="838" r:id="rId6"/>
    <p:sldId id="836" r:id="rId7"/>
    <p:sldId id="837" r:id="rId8"/>
    <p:sldId id="839" r:id="rId9"/>
    <p:sldId id="840" r:id="rId10"/>
    <p:sldId id="841" r:id="rId11"/>
    <p:sldId id="842" r:id="rId12"/>
    <p:sldId id="715" r:id="rId13"/>
    <p:sldId id="716" r:id="rId14"/>
    <p:sldId id="717" r:id="rId15"/>
    <p:sldId id="718" r:id="rId16"/>
    <p:sldId id="719" r:id="rId17"/>
    <p:sldId id="720" r:id="rId18"/>
    <p:sldId id="721" r:id="rId19"/>
    <p:sldId id="722" r:id="rId20"/>
    <p:sldId id="723" r:id="rId21"/>
    <p:sldId id="724" r:id="rId22"/>
    <p:sldId id="725" r:id="rId23"/>
    <p:sldId id="726" r:id="rId24"/>
    <p:sldId id="727" r:id="rId25"/>
    <p:sldId id="728" r:id="rId26"/>
    <p:sldId id="729" r:id="rId27"/>
    <p:sldId id="730" r:id="rId28"/>
    <p:sldId id="731" r:id="rId29"/>
    <p:sldId id="732" r:id="rId30"/>
    <p:sldId id="733" r:id="rId31"/>
    <p:sldId id="734" r:id="rId32"/>
    <p:sldId id="735" r:id="rId33"/>
    <p:sldId id="736" r:id="rId34"/>
    <p:sldId id="737" r:id="rId35"/>
    <p:sldId id="844" r:id="rId36"/>
    <p:sldId id="845" r:id="rId37"/>
    <p:sldId id="846" r:id="rId38"/>
    <p:sldId id="847" r:id="rId39"/>
    <p:sldId id="848" r:id="rId40"/>
    <p:sldId id="849" r:id="rId41"/>
    <p:sldId id="738" r:id="rId42"/>
    <p:sldId id="739" r:id="rId43"/>
    <p:sldId id="740" r:id="rId44"/>
    <p:sldId id="832" r:id="rId45"/>
    <p:sldId id="755" r:id="rId46"/>
    <p:sldId id="756" r:id="rId47"/>
    <p:sldId id="757" r:id="rId48"/>
    <p:sldId id="758" r:id="rId49"/>
    <p:sldId id="759" r:id="rId50"/>
    <p:sldId id="760" r:id="rId51"/>
    <p:sldId id="762" r:id="rId52"/>
    <p:sldId id="763" r:id="rId53"/>
    <p:sldId id="764" r:id="rId54"/>
    <p:sldId id="765" r:id="rId55"/>
    <p:sldId id="766" r:id="rId56"/>
    <p:sldId id="767" r:id="rId57"/>
    <p:sldId id="768" r:id="rId58"/>
    <p:sldId id="769" r:id="rId59"/>
    <p:sldId id="770" r:id="rId60"/>
    <p:sldId id="771" r:id="rId61"/>
    <p:sldId id="772" r:id="rId62"/>
    <p:sldId id="773" r:id="rId63"/>
    <p:sldId id="774" r:id="rId64"/>
    <p:sldId id="775" r:id="rId65"/>
    <p:sldId id="776" r:id="rId66"/>
    <p:sldId id="777" r:id="rId67"/>
    <p:sldId id="778" r:id="rId68"/>
    <p:sldId id="779" r:id="rId69"/>
    <p:sldId id="780" r:id="rId70"/>
    <p:sldId id="834" r:id="rId71"/>
    <p:sldId id="781" r:id="rId72"/>
    <p:sldId id="782" r:id="rId73"/>
    <p:sldId id="783" r:id="rId74"/>
    <p:sldId id="784" r:id="rId75"/>
    <p:sldId id="785" r:id="rId76"/>
    <p:sldId id="786" r:id="rId77"/>
    <p:sldId id="787" r:id="rId78"/>
    <p:sldId id="788" r:id="rId79"/>
    <p:sldId id="789" r:id="rId80"/>
    <p:sldId id="790" r:id="rId81"/>
    <p:sldId id="791" r:id="rId82"/>
    <p:sldId id="792" r:id="rId83"/>
    <p:sldId id="793" r:id="rId84"/>
    <p:sldId id="700" r:id="rId85"/>
    <p:sldId id="794" r:id="rId86"/>
    <p:sldId id="795" r:id="rId87"/>
    <p:sldId id="796" r:id="rId88"/>
    <p:sldId id="797" r:id="rId89"/>
    <p:sldId id="798" r:id="rId90"/>
    <p:sldId id="799" r:id="rId91"/>
    <p:sldId id="800" r:id="rId92"/>
    <p:sldId id="801" r:id="rId93"/>
    <p:sldId id="802" r:id="rId94"/>
    <p:sldId id="803" r:id="rId95"/>
    <p:sldId id="804" r:id="rId96"/>
    <p:sldId id="805" r:id="rId97"/>
    <p:sldId id="806" r:id="rId98"/>
    <p:sldId id="807" r:id="rId99"/>
    <p:sldId id="808" r:id="rId100"/>
    <p:sldId id="809" r:id="rId101"/>
    <p:sldId id="810" r:id="rId102"/>
    <p:sldId id="811" r:id="rId103"/>
    <p:sldId id="812" r:id="rId104"/>
    <p:sldId id="813" r:id="rId105"/>
    <p:sldId id="814" r:id="rId106"/>
    <p:sldId id="815" r:id="rId107"/>
    <p:sldId id="816" r:id="rId108"/>
    <p:sldId id="817" r:id="rId109"/>
    <p:sldId id="818" r:id="rId110"/>
    <p:sldId id="819" r:id="rId111"/>
    <p:sldId id="820" r:id="rId112"/>
    <p:sldId id="821" r:id="rId113"/>
    <p:sldId id="822" r:id="rId114"/>
    <p:sldId id="823" r:id="rId115"/>
    <p:sldId id="824" r:id="rId116"/>
    <p:sldId id="825" r:id="rId117"/>
    <p:sldId id="826" r:id="rId118"/>
    <p:sldId id="827" r:id="rId119"/>
    <p:sldId id="828" r:id="rId120"/>
    <p:sldId id="829" r:id="rId121"/>
    <p:sldId id="830" r:id="rId122"/>
    <p:sldId id="831" r:id="rId123"/>
    <p:sldId id="684" r:id="rId124"/>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19A3D"/>
    <a:srgbClr val="7AC71D"/>
    <a:srgbClr val="FF3300"/>
    <a:srgbClr val="0D94D7"/>
    <a:srgbClr val="BC8522"/>
    <a:srgbClr val="10BDD4"/>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8420" autoAdjust="0"/>
  </p:normalViewPr>
  <p:slideViewPr>
    <p:cSldViewPr>
      <p:cViewPr varScale="1">
        <p:scale>
          <a:sx n="85" d="100"/>
          <a:sy n="85" d="100"/>
        </p:scale>
        <p:origin x="65" y="48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2021/10/13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2021/10/13</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44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95478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70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1433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84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623794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123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IO&#27969;/get.cpp"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IO&#27969;/getline.cpp"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21.jpeg"/></Relationships>
</file>

<file path=ppt/slides/_rels/slide8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1.xml"/><Relationship Id="rId5" Type="http://schemas.openxmlformats.org/officeDocument/2006/relationships/slide" Target="slide33.xml"/><Relationship Id="rId4" Type="http://schemas.openxmlformats.org/officeDocument/2006/relationships/slide" Target="slide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626567" y="1664665"/>
            <a:ext cx="5722484" cy="2277547"/>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4400" b="1" dirty="0" smtClean="0">
              <a:solidFill>
                <a:schemeClr val="accent5">
                  <a:lumMod val="10000"/>
                </a:schemeClr>
              </a:solidFill>
              <a:latin typeface="华文楷体" panose="02010600040101010101" pitchFamily="2" charset="-122"/>
              <a:ea typeface="华文楷体" panose="02010600040101010101" pitchFamily="2" charset="-122"/>
            </a:endParaRPr>
          </a:p>
          <a:p>
            <a:r>
              <a:rPr lang="zh-CN" altLang="en-US" sz="4400" b="1" dirty="0" smtClean="0">
                <a:solidFill>
                  <a:schemeClr val="bg1"/>
                </a:solidFill>
                <a:latin typeface="华文楷体" panose="02010600040101010101" pitchFamily="2" charset="-122"/>
                <a:ea typeface="华文楷体" panose="02010600040101010101" pitchFamily="2" charset="-122"/>
              </a:rPr>
              <a:t>流</a:t>
            </a:r>
            <a:r>
              <a:rPr lang="zh-CN" altLang="en-US" sz="4400" b="1" dirty="0">
                <a:solidFill>
                  <a:schemeClr val="bg1"/>
                </a:solidFill>
                <a:latin typeface="华文楷体" panose="02010600040101010101" pitchFamily="2" charset="-122"/>
                <a:ea typeface="华文楷体" panose="02010600040101010101" pitchFamily="2" charset="-122"/>
              </a:rPr>
              <a:t>类库与输入输出</a:t>
            </a:r>
          </a:p>
        </p:txBody>
      </p:sp>
      <p:sp>
        <p:nvSpPr>
          <p:cNvPr id="117" name="TextBox 12">
            <a:extLst>
              <a:ext uri="{FF2B5EF4-FFF2-40B4-BE49-F238E27FC236}">
                <a16:creationId xmlns:a16="http://schemas.microsoft.com/office/drawing/2014/main" id="{479E23A7-7B83-4AF3-8795-3B16207A7272}"/>
              </a:ext>
            </a:extLst>
          </p:cNvPr>
          <p:cNvSpPr txBox="1"/>
          <p:nvPr/>
        </p:nvSpPr>
        <p:spPr>
          <a:xfrm>
            <a:off x="410543" y="232168"/>
            <a:ext cx="2779101" cy="1200329"/>
          </a:xfrm>
          <a:prstGeom prst="rect">
            <a:avLst/>
          </a:prstGeom>
          <a:noFill/>
        </p:spPr>
        <p:txBody>
          <a:bodyPr wrap="square" rtlCol="0">
            <a:spAutoFit/>
          </a:bodyPr>
          <a:lstStyle/>
          <a:p>
            <a:r>
              <a:rPr lang="en-US" altLang="zh-CN" sz="7200" spc="-300" dirty="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8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 y="1524353"/>
            <a:ext cx="11931822"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buFont typeface="Wingdings" pitchFamily="2" charset="2"/>
              <a:buNone/>
              <a:defRPr/>
            </a:pPr>
            <a:r>
              <a:rPr lang="zh-CN" altLang="en-US" sz="2801" b="0" kern="0" dirty="0"/>
              <a:t>     流</a:t>
            </a:r>
            <a:r>
              <a:rPr lang="en-US" altLang="zh-CN" sz="2801" b="0" kern="0" dirty="0" err="1"/>
              <a:t>cerr</a:t>
            </a:r>
            <a:r>
              <a:rPr lang="zh-CN" altLang="en-US" sz="2801" b="0" kern="0" dirty="0"/>
              <a:t>和</a:t>
            </a:r>
            <a:r>
              <a:rPr lang="en-US" altLang="zh-CN" sz="2801" b="0" kern="0" dirty="0"/>
              <a:t>clog</a:t>
            </a:r>
            <a:r>
              <a:rPr lang="zh-CN" altLang="en-US" sz="2801" b="0" kern="0" dirty="0"/>
              <a:t>把显示输出到默认错误日志上，该日志通常是控制台显示器。</a:t>
            </a:r>
          </a:p>
          <a:p>
            <a:pPr>
              <a:lnSpc>
                <a:spcPct val="150000"/>
              </a:lnSpc>
              <a:defRPr/>
            </a:pPr>
            <a:r>
              <a:rPr lang="zh-CN" altLang="en-US" sz="2801" b="0" kern="0" dirty="0"/>
              <a:t>对流</a:t>
            </a:r>
            <a:r>
              <a:rPr lang="en-US" altLang="zh-CN" sz="2801" b="0" kern="0" dirty="0" err="1"/>
              <a:t>cerr</a:t>
            </a:r>
            <a:r>
              <a:rPr lang="zh-CN" altLang="en-US" sz="2801" b="0" kern="0" dirty="0"/>
              <a:t>的每个插入请求应该立即送出显示。下面给出几个错误消息的例子：</a:t>
            </a:r>
          </a:p>
          <a:p>
            <a:pPr lvl="1">
              <a:lnSpc>
                <a:spcPct val="150000"/>
              </a:lnSpc>
              <a:defRPr/>
            </a:pPr>
            <a:r>
              <a:rPr lang="en-US" altLang="zh-CN" sz="2400" b="0" kern="0" dirty="0" err="1"/>
              <a:t>cerr</a:t>
            </a:r>
            <a:r>
              <a:rPr lang="en-US" altLang="zh-CN" sz="2400" b="0" kern="0" dirty="0"/>
              <a:t>&lt;&lt;"</a:t>
            </a:r>
            <a:r>
              <a:rPr lang="zh-CN" altLang="en-US" sz="2400" b="0" kern="0" dirty="0"/>
              <a:t>系统将在</a:t>
            </a:r>
            <a:r>
              <a:rPr lang="en-US" altLang="zh-CN" sz="2400" b="0" kern="0" dirty="0"/>
              <a:t>10</a:t>
            </a:r>
            <a:r>
              <a:rPr lang="zh-CN" altLang="en-US" sz="2400" b="0" kern="0" dirty="0"/>
              <a:t>秒后重起！</a:t>
            </a:r>
            <a:r>
              <a:rPr lang="en-US" altLang="zh-CN" sz="2400" b="0" kern="0" dirty="0"/>
              <a:t>\n";</a:t>
            </a:r>
          </a:p>
          <a:p>
            <a:pPr lvl="1">
              <a:lnSpc>
                <a:spcPct val="150000"/>
              </a:lnSpc>
              <a:defRPr/>
            </a:pPr>
            <a:r>
              <a:rPr lang="en-US" altLang="zh-CN" sz="2400" b="0" kern="0" dirty="0" err="1"/>
              <a:t>cerr</a:t>
            </a:r>
            <a:r>
              <a:rPr lang="en-US" altLang="zh-CN" sz="2400" b="0" kern="0" dirty="0"/>
              <a:t>&lt;&lt;"</a:t>
            </a:r>
            <a:r>
              <a:rPr lang="zh-CN" altLang="en-US" sz="2400" b="0" kern="0" dirty="0"/>
              <a:t>输入值无效，请重新输入！</a:t>
            </a:r>
            <a:r>
              <a:rPr lang="en-US" altLang="zh-CN" sz="2400" b="0" kern="0" dirty="0"/>
              <a:t>\n";</a:t>
            </a:r>
            <a:r>
              <a:rPr lang="zh-CN" altLang="en-US" sz="2400" b="0" kern="0" dirty="0"/>
              <a:t> </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流错误状态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5893377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4   </a:t>
            </a:r>
            <a:r>
              <a:rPr lang="zh-CN" altLang="en-US" sz="2801" kern="0"/>
              <a:t>文件的状态函数 </a:t>
            </a:r>
          </a:p>
        </p:txBody>
      </p:sp>
      <p:sp>
        <p:nvSpPr>
          <p:cNvPr id="102403" name="Text Box 4"/>
          <p:cNvSpPr txBox="1">
            <a:spLocks noChangeArrowheads="1"/>
          </p:cNvSpPr>
          <p:nvPr/>
        </p:nvSpPr>
        <p:spPr bwMode="auto">
          <a:xfrm>
            <a:off x="1983422" y="859037"/>
            <a:ext cx="8688811" cy="436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1">
                <a:solidFill>
                  <a:schemeClr val="tx2"/>
                </a:solidFill>
              </a:rPr>
              <a:t>enum Attribute</a:t>
            </a:r>
          </a:p>
          <a:p>
            <a:pPr algn="just" eaLnBrk="1" hangingPunct="1"/>
            <a:r>
              <a:rPr kumimoji="1" lang="en-US" altLang="zh-CN" sz="2801">
                <a:solidFill>
                  <a:schemeClr val="tx2"/>
                </a:solidFill>
              </a:rPr>
              <a:t>{</a:t>
            </a:r>
          </a:p>
          <a:p>
            <a:pPr algn="just" eaLnBrk="1" hangingPunct="1"/>
            <a:r>
              <a:rPr kumimoji="1" lang="en-US" altLang="zh-CN" sz="2801">
                <a:solidFill>
                  <a:schemeClr val="tx2"/>
                </a:solidFill>
              </a:rPr>
              <a:t>	normal=0x00,                     	  // </a:t>
            </a:r>
            <a:r>
              <a:rPr kumimoji="1" lang="zh-CN" altLang="en-US" sz="2801">
                <a:solidFill>
                  <a:schemeClr val="tx2"/>
                </a:solidFill>
              </a:rPr>
              <a:t>一般</a:t>
            </a:r>
          </a:p>
          <a:p>
            <a:pPr algn="just" eaLnBrk="1" hangingPunct="1"/>
            <a:r>
              <a:rPr kumimoji="1" lang="zh-CN" altLang="en-US" sz="2801">
                <a:solidFill>
                  <a:schemeClr val="tx2"/>
                </a:solidFill>
              </a:rPr>
              <a:t>	</a:t>
            </a:r>
            <a:r>
              <a:rPr kumimoji="1" lang="en-US" altLang="zh-CN" sz="2801">
                <a:solidFill>
                  <a:schemeClr val="tx2"/>
                </a:solidFill>
              </a:rPr>
              <a:t>readOnly=0x01,	                  // </a:t>
            </a:r>
            <a:r>
              <a:rPr kumimoji="1" lang="zh-CN" altLang="en-US" sz="2801">
                <a:solidFill>
                  <a:schemeClr val="tx2"/>
                </a:solidFill>
              </a:rPr>
              <a:t>只读</a:t>
            </a:r>
          </a:p>
          <a:p>
            <a:pPr algn="just" eaLnBrk="1" hangingPunct="1"/>
            <a:r>
              <a:rPr kumimoji="1" lang="zh-CN" altLang="en-US" sz="2801">
                <a:solidFill>
                  <a:schemeClr val="tx2"/>
                </a:solidFill>
              </a:rPr>
              <a:t>	</a:t>
            </a:r>
            <a:r>
              <a:rPr kumimoji="1" lang="en-US" altLang="zh-CN" sz="2801">
                <a:solidFill>
                  <a:schemeClr val="tx2"/>
                </a:solidFill>
              </a:rPr>
              <a:t>hidden=0x02,		  // </a:t>
            </a:r>
            <a:r>
              <a:rPr kumimoji="1" lang="zh-CN" altLang="en-US" sz="2801">
                <a:solidFill>
                  <a:schemeClr val="tx2"/>
                </a:solidFill>
              </a:rPr>
              <a:t>隐藏</a:t>
            </a:r>
          </a:p>
          <a:p>
            <a:pPr algn="just" eaLnBrk="1" hangingPunct="1"/>
            <a:r>
              <a:rPr kumimoji="1" lang="zh-CN" altLang="en-US" sz="2801">
                <a:solidFill>
                  <a:schemeClr val="tx2"/>
                </a:solidFill>
              </a:rPr>
              <a:t>	</a:t>
            </a:r>
            <a:r>
              <a:rPr kumimoji="1" lang="en-US" altLang="zh-CN" sz="2801">
                <a:solidFill>
                  <a:schemeClr val="tx2"/>
                </a:solidFill>
              </a:rPr>
              <a:t>system=0x04,                    	   // </a:t>
            </a:r>
            <a:r>
              <a:rPr kumimoji="1" lang="zh-CN" altLang="en-US" sz="2801">
                <a:solidFill>
                  <a:schemeClr val="tx2"/>
                </a:solidFill>
              </a:rPr>
              <a:t>系统	</a:t>
            </a:r>
          </a:p>
          <a:p>
            <a:pPr algn="just" eaLnBrk="1" hangingPunct="1"/>
            <a:r>
              <a:rPr kumimoji="1" lang="zh-CN" altLang="en-US" sz="2801">
                <a:solidFill>
                  <a:schemeClr val="tx2"/>
                </a:solidFill>
              </a:rPr>
              <a:t>	</a:t>
            </a:r>
            <a:r>
              <a:rPr kumimoji="1" lang="en-US" altLang="zh-CN" sz="2801">
                <a:solidFill>
                  <a:schemeClr val="tx2"/>
                </a:solidFill>
              </a:rPr>
              <a:t>volume=0x08,                   	   //  </a:t>
            </a:r>
            <a:r>
              <a:rPr kumimoji="1" lang="zh-CN" altLang="en-US" sz="2801">
                <a:solidFill>
                  <a:schemeClr val="tx2"/>
                </a:solidFill>
              </a:rPr>
              <a:t>卷标</a:t>
            </a:r>
          </a:p>
          <a:p>
            <a:pPr algn="just" eaLnBrk="1" hangingPunct="1"/>
            <a:r>
              <a:rPr kumimoji="1" lang="zh-CN" altLang="en-US" sz="2801">
                <a:solidFill>
                  <a:schemeClr val="tx2"/>
                </a:solidFill>
              </a:rPr>
              <a:t>	</a:t>
            </a:r>
            <a:r>
              <a:rPr kumimoji="1" lang="en-US" altLang="zh-CN" sz="2801">
                <a:solidFill>
                  <a:schemeClr val="tx2"/>
                </a:solidFill>
              </a:rPr>
              <a:t>directory=0x10,                 	   // </a:t>
            </a:r>
            <a:r>
              <a:rPr kumimoji="1" lang="zh-CN" altLang="en-US" sz="2801">
                <a:solidFill>
                  <a:schemeClr val="tx2"/>
                </a:solidFill>
              </a:rPr>
              <a:t>目录</a:t>
            </a:r>
          </a:p>
          <a:p>
            <a:pPr algn="just" eaLnBrk="1" hangingPunct="1"/>
            <a:r>
              <a:rPr kumimoji="1" lang="zh-CN" altLang="en-US" sz="2801">
                <a:solidFill>
                  <a:schemeClr val="tx2"/>
                </a:solidFill>
              </a:rPr>
              <a:t>	</a:t>
            </a:r>
            <a:r>
              <a:rPr kumimoji="1" lang="en-US" altLang="zh-CN" sz="2801">
                <a:solidFill>
                  <a:schemeClr val="tx2"/>
                </a:solidFill>
              </a:rPr>
              <a:t>archive=0x20                      	  // </a:t>
            </a:r>
            <a:r>
              <a:rPr kumimoji="1" lang="zh-CN" altLang="en-US" sz="2801">
                <a:solidFill>
                  <a:schemeClr val="tx2"/>
                </a:solidFill>
              </a:rPr>
              <a:t>归档</a:t>
            </a:r>
          </a:p>
          <a:p>
            <a:pPr algn="just" eaLnBrk="1" hangingPunct="1"/>
            <a:r>
              <a:rPr kumimoji="1" lang="en-US" altLang="zh-CN" sz="2801">
                <a:solidFill>
                  <a:schemeClr val="tx2"/>
                </a:solidFill>
              </a:rPr>
              <a:t>}; </a:t>
            </a:r>
          </a:p>
        </p:txBody>
      </p:sp>
    </p:spTree>
    <p:extLst>
      <p:ext uri="{BB962C8B-B14F-4D97-AF65-F5344CB8AC3E}">
        <p14:creationId xmlns:p14="http://schemas.microsoft.com/office/powerpoint/2010/main" val="4191758439"/>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4   </a:t>
            </a:r>
            <a:r>
              <a:rPr lang="zh-CN" altLang="en-US" sz="2801" kern="0"/>
              <a:t>文件的状态函数例题（判断文件是否只读） </a:t>
            </a:r>
          </a:p>
        </p:txBody>
      </p:sp>
      <p:sp>
        <p:nvSpPr>
          <p:cNvPr id="103427" name="Comment 5"/>
          <p:cNvSpPr>
            <a:spLocks noChangeArrowheads="1"/>
          </p:cNvSpPr>
          <p:nvPr/>
        </p:nvSpPr>
        <p:spPr bwMode="auto">
          <a:xfrm>
            <a:off x="1981835" y="1295700"/>
            <a:ext cx="7926634" cy="4014129"/>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BOOL IsReadOnly(CFile f)</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CFileStatus	fs;</a:t>
            </a:r>
          </a:p>
          <a:p>
            <a:pPr algn="just" eaLnBrk="1" hangingPunct="1">
              <a:spcBef>
                <a:spcPct val="50000"/>
              </a:spcBef>
            </a:pPr>
            <a:r>
              <a:rPr kumimoji="1" lang="en-US" altLang="zh-CN" sz="1600">
                <a:solidFill>
                  <a:srgbClr val="000000"/>
                </a:solidFill>
                <a:latin typeface="Arial" panose="020B0604020202020204" pitchFamily="34" charset="0"/>
              </a:rPr>
              <a:t>	//</a:t>
            </a:r>
            <a:r>
              <a:rPr kumimoji="1" lang="zh-CN" altLang="en-US" sz="1600">
                <a:solidFill>
                  <a:srgbClr val="000000"/>
                </a:solidFill>
              </a:rPr>
              <a:t>注意：函数的参数为引用不是指针，所以不需要用取地址符号</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f.GetStatus(fs);</a:t>
            </a:r>
          </a:p>
          <a:p>
            <a:pPr algn="just" eaLnBrk="1" hangingPunct="1">
              <a:spcBef>
                <a:spcPct val="50000"/>
              </a:spcBef>
            </a:pPr>
            <a:r>
              <a:rPr kumimoji="1" lang="en-US" altLang="zh-CN" sz="1600">
                <a:solidFill>
                  <a:srgbClr val="000000"/>
                </a:solidFill>
                <a:latin typeface="Arial" panose="020B0604020202020204" pitchFamily="34" charset="0"/>
              </a:rPr>
              <a:t>	if (fs. m_attribute &amp; CFile:: readOnly ==  fs. m_attribute)</a:t>
            </a:r>
          </a:p>
          <a:p>
            <a:pPr algn="just" eaLnBrk="1" hangingPunct="1">
              <a:spcBef>
                <a:spcPct val="50000"/>
              </a:spcBef>
            </a:pPr>
            <a:r>
              <a:rPr kumimoji="1" lang="en-US" altLang="zh-CN" sz="1600">
                <a:solidFill>
                  <a:srgbClr val="000000"/>
                </a:solidFill>
                <a:latin typeface="Arial" panose="020B0604020202020204" pitchFamily="34" charset="0"/>
              </a:rPr>
              <a:t>		return true;</a:t>
            </a:r>
          </a:p>
          <a:p>
            <a:pPr algn="just" eaLnBrk="1" hangingPunct="1">
              <a:spcBef>
                <a:spcPct val="50000"/>
              </a:spcBef>
            </a:pPr>
            <a:r>
              <a:rPr kumimoji="1" lang="en-US" altLang="zh-CN" sz="1600">
                <a:solidFill>
                  <a:srgbClr val="000000"/>
                </a:solidFill>
                <a:latin typeface="Arial" panose="020B0604020202020204" pitchFamily="34" charset="0"/>
              </a:rPr>
              <a:t>	else</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a:t>
            </a:r>
          </a:p>
          <a:p>
            <a:pPr eaLnBrk="1" hangingPunct="1">
              <a:spcBef>
                <a:spcPct val="50000"/>
              </a:spcBef>
            </a:pPr>
            <a:endParaRPr kumimoji="1" lang="en-US" altLang="zh-CN" sz="1600">
              <a:solidFill>
                <a:srgbClr val="000000"/>
              </a:solidFill>
              <a:latin typeface="Arial" panose="020B0604020202020204" pitchFamily="34" charset="0"/>
            </a:endParaRPr>
          </a:p>
        </p:txBody>
      </p:sp>
    </p:spTree>
    <p:extLst>
      <p:ext uri="{BB962C8B-B14F-4D97-AF65-F5344CB8AC3E}">
        <p14:creationId xmlns:p14="http://schemas.microsoft.com/office/powerpoint/2010/main" val="3482320028"/>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5   CFile</a:t>
            </a:r>
            <a:r>
              <a:rPr lang="zh-CN" altLang="en-US" sz="2801" kern="0"/>
              <a:t>类的静态函数 </a:t>
            </a:r>
          </a:p>
        </p:txBody>
      </p:sp>
      <p:sp>
        <p:nvSpPr>
          <p:cNvPr id="104451" name="Comment 4"/>
          <p:cNvSpPr>
            <a:spLocks noChangeArrowheads="1"/>
          </p:cNvSpPr>
          <p:nvPr/>
        </p:nvSpPr>
        <p:spPr bwMode="auto">
          <a:xfrm>
            <a:off x="3812646" y="4592113"/>
            <a:ext cx="6707152" cy="2246833"/>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eaLnBrk="1" hangingPunct="1"/>
            <a:r>
              <a:rPr kumimoji="1" lang="en-US" altLang="zh-CN" sz="2000"/>
              <a:t>void SetReadOnly(CString strFilename)</a:t>
            </a:r>
          </a:p>
          <a:p>
            <a:pPr lvl="1" eaLnBrk="1" hangingPunct="1"/>
            <a:r>
              <a:rPr kumimoji="1" lang="en-US" altLang="zh-CN" sz="2000"/>
              <a:t>{</a:t>
            </a:r>
          </a:p>
          <a:p>
            <a:pPr lvl="1" eaLnBrk="1" hangingPunct="1"/>
            <a:r>
              <a:rPr kumimoji="1" lang="en-US" altLang="zh-CN" sz="2000"/>
              <a:t>		CFileStatus	fs;</a:t>
            </a:r>
          </a:p>
          <a:p>
            <a:pPr lvl="1" eaLnBrk="1" hangingPunct="1"/>
            <a:r>
              <a:rPr kumimoji="1" lang="en-US" altLang="zh-CN" sz="2000"/>
              <a:t>		CFile::GetStatus(strFilename, fs);</a:t>
            </a:r>
          </a:p>
          <a:p>
            <a:pPr lvl="1" eaLnBrk="1" hangingPunct="1"/>
            <a:r>
              <a:rPr kumimoji="1" lang="en-US" altLang="zh-CN" sz="2000"/>
              <a:t>		fs. m_attribute  |=  CFile:: readOnly;</a:t>
            </a:r>
          </a:p>
          <a:p>
            <a:pPr lvl="1" eaLnBrk="1" hangingPunct="1"/>
            <a:r>
              <a:rPr kumimoji="1" lang="en-US" altLang="zh-CN" sz="2000"/>
              <a:t>		CFile::SetStatus(strFilename, fs);</a:t>
            </a:r>
          </a:p>
          <a:p>
            <a:pPr lvl="1" eaLnBrk="1" hangingPunct="1"/>
            <a:r>
              <a:rPr kumimoji="1" lang="en-US" altLang="zh-CN" sz="2000"/>
              <a:t>} </a:t>
            </a:r>
          </a:p>
        </p:txBody>
      </p:sp>
      <p:sp>
        <p:nvSpPr>
          <p:cNvPr id="104452" name="Text Box 5"/>
          <p:cNvSpPr txBox="1">
            <a:spLocks noChangeArrowheads="1"/>
          </p:cNvSpPr>
          <p:nvPr/>
        </p:nvSpPr>
        <p:spPr bwMode="auto">
          <a:xfrm>
            <a:off x="1630916" y="620857"/>
            <a:ext cx="8888882" cy="415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b="1">
                <a:ea typeface="楷体_GB2312" pitchFamily="49" charset="-122"/>
              </a:rPr>
              <a:t>(1) GetStatus</a:t>
            </a:r>
            <a:r>
              <a:rPr kumimoji="1" lang="zh-CN" altLang="en-US" b="1">
                <a:ea typeface="楷体_GB2312" pitchFamily="49" charset="-122"/>
              </a:rPr>
              <a:t>与</a:t>
            </a:r>
            <a:r>
              <a:rPr kumimoji="1" lang="en-US" altLang="zh-CN" b="1">
                <a:ea typeface="楷体_GB2312" pitchFamily="49" charset="-122"/>
              </a:rPr>
              <a:t>SetStatus</a:t>
            </a:r>
            <a:r>
              <a:rPr kumimoji="1" lang="zh-CN" altLang="en-US" b="1">
                <a:ea typeface="楷体_GB2312" pitchFamily="49" charset="-122"/>
              </a:rPr>
              <a:t>函数</a:t>
            </a:r>
          </a:p>
          <a:p>
            <a:pPr eaLnBrk="1" hangingPunct="1"/>
            <a:r>
              <a:rPr kumimoji="1" lang="en-US" altLang="zh-CN"/>
              <a:t>GetStatus</a:t>
            </a:r>
            <a:r>
              <a:rPr kumimoji="1" lang="zh-CN" altLang="en-US"/>
              <a:t>（），用于取得指定文件的状态信息</a:t>
            </a:r>
          </a:p>
          <a:p>
            <a:pPr lvl="1" eaLnBrk="1" hangingPunct="1"/>
            <a:r>
              <a:rPr kumimoji="1" lang="en-US" altLang="zh-CN">
                <a:solidFill>
                  <a:srgbClr val="FF0000"/>
                </a:solidFill>
              </a:rPr>
              <a:t>Static BOOL PASCAL GetStatus(LPCSTR lpszFileName, CFileStatus &amp; rStatus);</a:t>
            </a:r>
          </a:p>
          <a:p>
            <a:pPr eaLnBrk="1" hangingPunct="1"/>
            <a:r>
              <a:rPr kumimoji="1" lang="zh-CN" altLang="en-US"/>
              <a:t>参数</a:t>
            </a:r>
            <a:r>
              <a:rPr kumimoji="1" lang="en-US" altLang="zh-CN">
                <a:solidFill>
                  <a:srgbClr val="0000FF"/>
                </a:solidFill>
              </a:rPr>
              <a:t>LpszFileName</a:t>
            </a:r>
            <a:r>
              <a:rPr kumimoji="1" lang="zh-CN" altLang="en-US"/>
              <a:t>：文件路径</a:t>
            </a:r>
            <a:r>
              <a:rPr kumimoji="1" lang="en-US" altLang="zh-CN"/>
              <a:t>, </a:t>
            </a:r>
            <a:r>
              <a:rPr kumimoji="1" lang="zh-CN" altLang="en-US"/>
              <a:t>可为绝对路径或为相对路径。</a:t>
            </a:r>
          </a:p>
          <a:p>
            <a:pPr eaLnBrk="1" hangingPunct="1"/>
            <a:r>
              <a:rPr kumimoji="1" lang="zh-CN" altLang="en-US"/>
              <a:t>参数</a:t>
            </a:r>
            <a:r>
              <a:rPr kumimoji="1" lang="en-US" altLang="zh-CN">
                <a:solidFill>
                  <a:srgbClr val="0000FF"/>
                </a:solidFill>
              </a:rPr>
              <a:t>rStatus</a:t>
            </a:r>
            <a:r>
              <a:rPr kumimoji="1" lang="zh-CN" altLang="en-US"/>
              <a:t>：用于返回文件的信息。</a:t>
            </a:r>
          </a:p>
          <a:p>
            <a:pPr eaLnBrk="1" hangingPunct="1"/>
            <a:endParaRPr kumimoji="1" lang="zh-CN" altLang="en-US"/>
          </a:p>
          <a:p>
            <a:pPr eaLnBrk="1" hangingPunct="1"/>
            <a:r>
              <a:rPr kumimoji="1" lang="en-US" altLang="zh-CN"/>
              <a:t>SetStatus</a:t>
            </a:r>
            <a:r>
              <a:rPr kumimoji="1" lang="zh-CN" altLang="en-US"/>
              <a:t>（），用于设置指定文件的状态信息。</a:t>
            </a:r>
          </a:p>
          <a:p>
            <a:pPr lvl="1" eaLnBrk="1" hangingPunct="1"/>
            <a:r>
              <a:rPr kumimoji="1" lang="en-US" altLang="zh-CN">
                <a:solidFill>
                  <a:srgbClr val="FF0000"/>
                </a:solidFill>
              </a:rPr>
              <a:t>Static BOOL PASCAL SetStatus(LPCSTR lpszFileName, const CFileStatus &amp; rStatus);</a:t>
            </a:r>
          </a:p>
          <a:p>
            <a:pPr eaLnBrk="1" hangingPunct="1"/>
            <a:r>
              <a:rPr kumimoji="1" lang="zh-CN" altLang="en-US"/>
              <a:t>例：设置文件为只读</a:t>
            </a:r>
          </a:p>
        </p:txBody>
      </p:sp>
    </p:spTree>
    <p:extLst>
      <p:ext uri="{BB962C8B-B14F-4D97-AF65-F5344CB8AC3E}">
        <p14:creationId xmlns:p14="http://schemas.microsoft.com/office/powerpoint/2010/main" val="2644994128"/>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5   CFile</a:t>
            </a:r>
            <a:r>
              <a:rPr lang="zh-CN" altLang="en-US" sz="2801" kern="0"/>
              <a:t>类的静态函数 </a:t>
            </a:r>
          </a:p>
        </p:txBody>
      </p:sp>
      <p:sp>
        <p:nvSpPr>
          <p:cNvPr id="105475" name="Text Box 5"/>
          <p:cNvSpPr txBox="1">
            <a:spLocks noChangeArrowheads="1"/>
          </p:cNvSpPr>
          <p:nvPr/>
        </p:nvSpPr>
        <p:spPr bwMode="auto">
          <a:xfrm>
            <a:off x="1630916" y="762177"/>
            <a:ext cx="8888882" cy="452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b="1">
                <a:ea typeface="楷体_GB2312" pitchFamily="49" charset="-122"/>
              </a:rPr>
              <a:t>(2) </a:t>
            </a:r>
            <a:r>
              <a:rPr kumimoji="1" lang="zh-CN" altLang="en-US" b="1"/>
              <a:t>函数</a:t>
            </a:r>
            <a:r>
              <a:rPr kumimoji="1" lang="en-US" altLang="zh-CN" b="1"/>
              <a:t>Remove</a:t>
            </a:r>
            <a:r>
              <a:rPr kumimoji="1" lang="zh-CN" altLang="en-US" b="1"/>
              <a:t>（）</a:t>
            </a:r>
            <a:r>
              <a:rPr kumimoji="1" lang="zh-CN" altLang="en-US" b="1">
                <a:ea typeface="楷体_GB2312" pitchFamily="49" charset="-122"/>
              </a:rPr>
              <a:t> </a:t>
            </a:r>
          </a:p>
          <a:p>
            <a:pPr algn="just" eaLnBrk="1" hangingPunct="1"/>
            <a:r>
              <a:rPr kumimoji="1" lang="zh-CN" altLang="en-US"/>
              <a:t>函数</a:t>
            </a:r>
            <a:r>
              <a:rPr kumimoji="1" lang="en-US" altLang="zh-CN"/>
              <a:t>Remove</a:t>
            </a:r>
            <a:r>
              <a:rPr kumimoji="1" lang="zh-CN" altLang="en-US"/>
              <a:t>（）用于删除指定的文件。</a:t>
            </a:r>
          </a:p>
          <a:p>
            <a:pPr algn="just" eaLnBrk="1" hangingPunct="1"/>
            <a:r>
              <a:rPr kumimoji="1" lang="en-US" altLang="zh-CN">
                <a:solidFill>
                  <a:srgbClr val="FF0000"/>
                </a:solidFill>
              </a:rPr>
              <a:t>static void PASCAL Remove</a:t>
            </a:r>
            <a:r>
              <a:rPr kumimoji="1" lang="zh-CN" altLang="en-US">
                <a:solidFill>
                  <a:srgbClr val="FF0000"/>
                </a:solidFill>
              </a:rPr>
              <a:t>（</a:t>
            </a:r>
            <a:r>
              <a:rPr kumimoji="1" lang="en-US" altLang="zh-CN">
                <a:solidFill>
                  <a:srgbClr val="FF0000"/>
                </a:solidFill>
              </a:rPr>
              <a:t>LPCTSTR lpszFileName</a:t>
            </a:r>
            <a:r>
              <a:rPr kumimoji="1" lang="zh-CN" altLang="en-US">
                <a:solidFill>
                  <a:srgbClr val="FF0000"/>
                </a:solidFill>
              </a:rPr>
              <a:t>）</a:t>
            </a:r>
            <a:r>
              <a:rPr kumimoji="1" lang="en-US" altLang="zh-CN">
                <a:solidFill>
                  <a:srgbClr val="FF0000"/>
                </a:solidFill>
              </a:rPr>
              <a:t>; throw</a:t>
            </a:r>
            <a:r>
              <a:rPr kumimoji="1" lang="zh-CN" altLang="en-US">
                <a:solidFill>
                  <a:srgbClr val="FF0000"/>
                </a:solidFill>
              </a:rPr>
              <a:t>（</a:t>
            </a:r>
            <a:r>
              <a:rPr kumimoji="1" lang="en-US" altLang="zh-CN">
                <a:solidFill>
                  <a:srgbClr val="FF0000"/>
                </a:solidFill>
              </a:rPr>
              <a:t>CFileException</a:t>
            </a:r>
            <a:r>
              <a:rPr kumimoji="1" lang="zh-CN" altLang="en-US">
                <a:solidFill>
                  <a:srgbClr val="FF0000"/>
                </a:solidFill>
              </a:rPr>
              <a:t>）</a:t>
            </a:r>
            <a:r>
              <a:rPr kumimoji="1" lang="en-US" altLang="zh-CN">
                <a:solidFill>
                  <a:srgbClr val="FF0000"/>
                </a:solidFill>
              </a:rPr>
              <a:t>;</a:t>
            </a:r>
          </a:p>
          <a:p>
            <a:pPr algn="just" eaLnBrk="1" hangingPunct="1"/>
            <a:r>
              <a:rPr kumimoji="1" lang="zh-CN" altLang="en-US"/>
              <a:t>参数</a:t>
            </a:r>
            <a:r>
              <a:rPr kumimoji="1" lang="en-US" altLang="zh-CN">
                <a:solidFill>
                  <a:srgbClr val="0000FF"/>
                </a:solidFill>
              </a:rPr>
              <a:t>lpszFileName</a:t>
            </a:r>
            <a:r>
              <a:rPr kumimoji="1" lang="zh-CN" altLang="en-US"/>
              <a:t>：表示所要删除文件的路径字符串。路径可为相对或绝对。</a:t>
            </a:r>
          </a:p>
          <a:p>
            <a:pPr algn="just" eaLnBrk="1" hangingPunct="1"/>
            <a:r>
              <a:rPr kumimoji="1" lang="zh-CN" altLang="en-US"/>
              <a:t>说明此静态函数删除由路径指定的文件，但不可移去一个目录。如果相关联的文件打开或文件不可移去，则函数产生一个异常。这个函数等价于</a:t>
            </a:r>
            <a:r>
              <a:rPr kumimoji="1" lang="en-US" altLang="zh-CN"/>
              <a:t>DOS</a:t>
            </a:r>
            <a:r>
              <a:rPr kumimoji="1" lang="zh-CN" altLang="en-US"/>
              <a:t>中的</a:t>
            </a:r>
            <a:r>
              <a:rPr kumimoji="1" lang="en-US" altLang="zh-CN"/>
              <a:t>del</a:t>
            </a:r>
            <a:r>
              <a:rPr kumimoji="1" lang="zh-CN" altLang="en-US"/>
              <a:t>命令。</a:t>
            </a:r>
          </a:p>
          <a:p>
            <a:pPr algn="just" eaLnBrk="1" hangingPunct="1"/>
            <a:r>
              <a:rPr kumimoji="1" lang="zh-CN" altLang="en-US"/>
              <a:t>例：删除文件</a:t>
            </a:r>
          </a:p>
          <a:p>
            <a:pPr lvl="2" algn="just" eaLnBrk="1" hangingPunct="1"/>
            <a:r>
              <a:rPr kumimoji="1" lang="zh-CN" altLang="en-US">
                <a:solidFill>
                  <a:srgbClr val="FF0000"/>
                </a:solidFill>
              </a:rPr>
              <a:t>	</a:t>
            </a:r>
            <a:r>
              <a:rPr kumimoji="1" lang="en-US" altLang="zh-CN">
                <a:solidFill>
                  <a:srgbClr val="FF0000"/>
                </a:solidFill>
              </a:rPr>
              <a:t>CString  strFileName =″d:\\bak\\test.dat″;</a:t>
            </a:r>
          </a:p>
          <a:p>
            <a:pPr lvl="2" algn="just" eaLnBrk="1" hangingPunct="1"/>
            <a:r>
              <a:rPr kumimoji="1" lang="en-US" altLang="zh-CN">
                <a:solidFill>
                  <a:srgbClr val="FF0000"/>
                </a:solidFill>
              </a:rPr>
              <a:t>	CFile::Remove(strFileName);</a:t>
            </a:r>
          </a:p>
        </p:txBody>
      </p:sp>
    </p:spTree>
    <p:extLst>
      <p:ext uri="{BB962C8B-B14F-4D97-AF65-F5344CB8AC3E}">
        <p14:creationId xmlns:p14="http://schemas.microsoft.com/office/powerpoint/2010/main" val="2289278734"/>
      </p:ext>
    </p:extLst>
  </p:cSld>
  <p:clrMapOvr>
    <a:masterClrMapping/>
  </p:clrMapOvr>
  <p:transition spd="med">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5   CFile</a:t>
            </a:r>
            <a:r>
              <a:rPr lang="zh-CN" altLang="en-US" sz="2801" kern="0"/>
              <a:t>类的静态函数 </a:t>
            </a:r>
          </a:p>
        </p:txBody>
      </p:sp>
      <p:sp>
        <p:nvSpPr>
          <p:cNvPr id="106499" name="Text Box 4"/>
          <p:cNvSpPr txBox="1">
            <a:spLocks noChangeArrowheads="1"/>
          </p:cNvSpPr>
          <p:nvPr/>
        </p:nvSpPr>
        <p:spPr bwMode="auto">
          <a:xfrm>
            <a:off x="1630916" y="762177"/>
            <a:ext cx="8888882" cy="452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b="1"/>
              <a:t>(3) </a:t>
            </a:r>
            <a:r>
              <a:rPr kumimoji="1" lang="zh-CN" altLang="en-US" b="1"/>
              <a:t>函数</a:t>
            </a:r>
            <a:r>
              <a:rPr kumimoji="1" lang="en-US" altLang="zh-CN" b="1"/>
              <a:t>Rename</a:t>
            </a:r>
            <a:r>
              <a:rPr kumimoji="1" lang="zh-CN" altLang="en-US" b="1"/>
              <a:t>（）</a:t>
            </a:r>
            <a:r>
              <a:rPr kumimoji="1" lang="zh-CN" altLang="en-US" b="1">
                <a:ea typeface="楷体_GB2312" pitchFamily="49" charset="-122"/>
              </a:rPr>
              <a:t> </a:t>
            </a:r>
          </a:p>
          <a:p>
            <a:pPr algn="just" eaLnBrk="1" hangingPunct="1"/>
            <a:r>
              <a:rPr kumimoji="1" lang="zh-CN" altLang="en-US"/>
              <a:t>函数</a:t>
            </a:r>
            <a:r>
              <a:rPr kumimoji="1" lang="en-US" altLang="zh-CN"/>
              <a:t>Rename</a:t>
            </a:r>
            <a:r>
              <a:rPr kumimoji="1" lang="zh-CN" altLang="en-US"/>
              <a:t>（）用于更改指定文件的文件名。</a:t>
            </a:r>
          </a:p>
          <a:p>
            <a:pPr eaLnBrk="1" hangingPunct="1"/>
            <a:r>
              <a:rPr kumimoji="1" lang="en-US" altLang="zh-CN">
                <a:solidFill>
                  <a:srgbClr val="FF0000"/>
                </a:solidFill>
              </a:rPr>
              <a:t>static void PASCAL Rename(LPCTSTR lpszOldName, LPCTSTR lpszNewName); </a:t>
            </a:r>
          </a:p>
          <a:p>
            <a:pPr eaLnBrk="1" hangingPunct="1"/>
            <a:r>
              <a:rPr kumimoji="1" lang="en-US" altLang="zh-CN">
                <a:solidFill>
                  <a:srgbClr val="FF0000"/>
                </a:solidFill>
              </a:rPr>
              <a:t>throw (CFleException);</a:t>
            </a:r>
          </a:p>
          <a:p>
            <a:pPr algn="just" eaLnBrk="1" hangingPunct="1"/>
            <a:r>
              <a:rPr kumimoji="1" lang="zh-CN" altLang="en-US"/>
              <a:t>参数</a:t>
            </a:r>
            <a:r>
              <a:rPr kumimoji="1" lang="en-US" altLang="zh-CN">
                <a:solidFill>
                  <a:srgbClr val="0000FF"/>
                </a:solidFill>
              </a:rPr>
              <a:t>lpszOldName</a:t>
            </a:r>
            <a:r>
              <a:rPr kumimoji="1" lang="zh-CN" altLang="en-US"/>
              <a:t>原路径。</a:t>
            </a:r>
          </a:p>
          <a:p>
            <a:pPr algn="just" eaLnBrk="1" hangingPunct="1"/>
            <a:r>
              <a:rPr kumimoji="1" lang="zh-CN" altLang="en-US"/>
              <a:t>        </a:t>
            </a:r>
            <a:r>
              <a:rPr kumimoji="1" lang="en-US" altLang="zh-CN">
                <a:solidFill>
                  <a:srgbClr val="0000FF"/>
                </a:solidFill>
              </a:rPr>
              <a:t>lpszNewName</a:t>
            </a:r>
            <a:r>
              <a:rPr kumimoji="1" lang="zh-CN" altLang="en-US"/>
              <a:t>新路径。此函数用于改名一个指定文件。注意目录不可改变，这个函数等价于</a:t>
            </a:r>
            <a:r>
              <a:rPr kumimoji="1" lang="en-US" altLang="zh-CN"/>
              <a:t>DOS</a:t>
            </a:r>
            <a:r>
              <a:rPr kumimoji="1" lang="zh-CN" altLang="en-US"/>
              <a:t>中的</a:t>
            </a:r>
            <a:r>
              <a:rPr kumimoji="1" lang="en-US" altLang="zh-CN"/>
              <a:t>REN</a:t>
            </a:r>
            <a:r>
              <a:rPr kumimoji="1" lang="zh-CN" altLang="en-US"/>
              <a:t>命令。</a:t>
            </a:r>
          </a:p>
          <a:p>
            <a:pPr algn="just" eaLnBrk="1" hangingPunct="1"/>
            <a:r>
              <a:rPr kumimoji="1" lang="zh-CN" altLang="en-US"/>
              <a:t>例：更改文件名</a:t>
            </a:r>
          </a:p>
          <a:p>
            <a:pPr lvl="1" algn="just" eaLnBrk="1" hangingPunct="1"/>
            <a:r>
              <a:rPr kumimoji="1" lang="zh-CN" altLang="en-US">
                <a:solidFill>
                  <a:srgbClr val="FF0000"/>
                </a:solidFill>
              </a:rPr>
              <a:t>		</a:t>
            </a:r>
            <a:r>
              <a:rPr kumimoji="1" lang="en-US" altLang="zh-CN">
                <a:solidFill>
                  <a:srgbClr val="FF0000"/>
                </a:solidFill>
              </a:rPr>
              <a:t>CString strSource = “d:\\bak\\test.txt”;</a:t>
            </a:r>
          </a:p>
          <a:p>
            <a:pPr lvl="1" algn="just" eaLnBrk="1" hangingPunct="1"/>
            <a:r>
              <a:rPr kumimoji="1" lang="en-US" altLang="zh-CN">
                <a:solidFill>
                  <a:srgbClr val="FF0000"/>
                </a:solidFill>
              </a:rPr>
              <a:t>		CString strTarget = “d:\\bak\\test1.txt”;</a:t>
            </a:r>
          </a:p>
          <a:p>
            <a:pPr lvl="1" algn="just" eaLnBrk="1" hangingPunct="1"/>
            <a:r>
              <a:rPr kumimoji="1" lang="en-US" altLang="zh-CN">
                <a:solidFill>
                  <a:srgbClr val="FF0000"/>
                </a:solidFill>
              </a:rPr>
              <a:t>		CFile::Rename(strSource, strTarget);</a:t>
            </a:r>
          </a:p>
        </p:txBody>
      </p:sp>
    </p:spTree>
    <p:extLst>
      <p:ext uri="{BB962C8B-B14F-4D97-AF65-F5344CB8AC3E}">
        <p14:creationId xmlns:p14="http://schemas.microsoft.com/office/powerpoint/2010/main" val="799295097"/>
      </p:ext>
    </p:extLst>
  </p:cSld>
  <p:clrMapOvr>
    <a:masterClrMapping/>
  </p:clrMapOvr>
  <p:transition spd="med">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212076" y="533524"/>
            <a:ext cx="7774199" cy="9146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4001" kern="0" dirty="0"/>
              <a:t>文本文件类</a:t>
            </a:r>
            <a:r>
              <a:rPr lang="en-US" altLang="zh-CN" sz="4001" kern="0" dirty="0" err="1"/>
              <a:t>CStdioFile</a:t>
            </a:r>
            <a:r>
              <a:rPr lang="en-US" altLang="zh-CN" sz="4001" kern="0" dirty="0"/>
              <a:t> </a:t>
            </a:r>
          </a:p>
        </p:txBody>
      </p:sp>
      <p:sp>
        <p:nvSpPr>
          <p:cNvPr id="3" name="Rectangle 3"/>
          <p:cNvSpPr txBox="1">
            <a:spLocks noChangeArrowheads="1"/>
          </p:cNvSpPr>
          <p:nvPr/>
        </p:nvSpPr>
        <p:spPr bwMode="auto">
          <a:xfrm>
            <a:off x="2145385" y="1600571"/>
            <a:ext cx="7666224" cy="3525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eaLnBrk="0" hangingPunct="0">
              <a:spcBef>
                <a:spcPct val="0"/>
              </a:spcBef>
              <a:buNone/>
              <a:defRPr/>
            </a:pPr>
            <a:r>
              <a:rPr lang="zh-CN" altLang="en-US" sz="2801" kern="0" dirty="0">
                <a:ea typeface="楷体_GB2312"/>
                <a:cs typeface="楷体_GB2312"/>
              </a:rPr>
              <a:t>		     使用</a:t>
            </a:r>
            <a:r>
              <a:rPr lang="en-US" altLang="zh-CN" sz="2801" kern="0" dirty="0" err="1"/>
              <a:t>CStdioFile</a:t>
            </a:r>
            <a:r>
              <a:rPr lang="zh-CN" altLang="en-US" sz="2801" kern="0" dirty="0">
                <a:ea typeface="楷体_GB2312"/>
                <a:cs typeface="楷体_GB2312"/>
              </a:rPr>
              <a:t>类进行文件读写</a:t>
            </a:r>
          </a:p>
        </p:txBody>
      </p:sp>
    </p:spTree>
    <p:extLst>
      <p:ext uri="{BB962C8B-B14F-4D97-AF65-F5344CB8AC3E}">
        <p14:creationId xmlns:p14="http://schemas.microsoft.com/office/powerpoint/2010/main" val="249191946"/>
      </p:ext>
    </p:extLst>
  </p:cSld>
  <p:clrMapOvr>
    <a:masterClrMapping/>
  </p:clrMapOvr>
  <p:transition spd="med">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en-US" altLang="zh-CN" sz="2400" kern="0"/>
              <a:t>ReadString</a:t>
            </a:r>
            <a:r>
              <a:rPr lang="zh-CN" altLang="en-US" sz="2400" kern="0"/>
              <a:t>函数的定义如下：</a:t>
            </a:r>
          </a:p>
          <a:p>
            <a:pPr marL="609722" indent="-609722" algn="just">
              <a:buNone/>
              <a:defRPr/>
            </a:pPr>
            <a:r>
              <a:rPr lang="en-US" altLang="zh-CN" sz="2400" kern="0">
                <a:solidFill>
                  <a:srgbClr val="FF0000"/>
                </a:solidFill>
              </a:rPr>
              <a:t>BOOL ReadString</a:t>
            </a:r>
            <a:r>
              <a:rPr lang="zh-CN" altLang="en-US" sz="2400" kern="0">
                <a:solidFill>
                  <a:srgbClr val="FF0000"/>
                </a:solidFill>
              </a:rPr>
              <a:t>（</a:t>
            </a:r>
            <a:r>
              <a:rPr lang="en-US" altLang="zh-CN" sz="2400" kern="0">
                <a:solidFill>
                  <a:srgbClr val="FF0000"/>
                </a:solidFill>
              </a:rPr>
              <a:t>CString&amp; rString</a:t>
            </a:r>
            <a:r>
              <a:rPr lang="zh-CN" altLang="en-US" sz="2400" kern="0">
                <a:solidFill>
                  <a:srgbClr val="FF0000"/>
                </a:solidFill>
              </a:rPr>
              <a:t>）</a:t>
            </a:r>
            <a:r>
              <a:rPr lang="en-US" altLang="zh-CN" sz="2400" kern="0">
                <a:solidFill>
                  <a:srgbClr val="FF0000"/>
                </a:solidFill>
              </a:rPr>
              <a:t>;    throw</a:t>
            </a:r>
          </a:p>
          <a:p>
            <a:pPr marL="609722" indent="-609722" algn="just">
              <a:buNone/>
              <a:defRPr/>
            </a:pPr>
            <a:r>
              <a:rPr lang="zh-CN" altLang="en-US" sz="2400" kern="0">
                <a:solidFill>
                  <a:srgbClr val="FF0000"/>
                </a:solidFill>
              </a:rPr>
              <a:t>（ </a:t>
            </a:r>
            <a:r>
              <a:rPr lang="en-US" altLang="zh-CN" sz="2400" kern="0">
                <a:solidFill>
                  <a:srgbClr val="FF0000"/>
                </a:solidFill>
              </a:rPr>
              <a:t>CFileException </a:t>
            </a:r>
            <a:r>
              <a:rPr lang="zh-CN" altLang="en-US" sz="2400" kern="0">
                <a:solidFill>
                  <a:srgbClr val="FF0000"/>
                </a:solidFill>
              </a:rPr>
              <a:t>）</a:t>
            </a:r>
            <a:r>
              <a:rPr lang="en-US" altLang="zh-CN" sz="2400" kern="0">
                <a:solidFill>
                  <a:srgbClr val="FF0000"/>
                </a:solidFill>
              </a:rPr>
              <a:t>;</a:t>
            </a:r>
          </a:p>
          <a:p>
            <a:pPr marL="609722" indent="-609722" algn="just">
              <a:buNone/>
              <a:defRPr/>
            </a:pPr>
            <a:r>
              <a:rPr lang="zh-CN" altLang="en-US" sz="2400" kern="0"/>
              <a:t>返回值：返回一个布尔型值，当无数据可读时，返回</a:t>
            </a:r>
            <a:r>
              <a:rPr lang="en-US" altLang="zh-CN" sz="2400" kern="0"/>
              <a:t>FALSE</a:t>
            </a:r>
            <a:r>
              <a:rPr lang="zh-CN" altLang="en-US" sz="2400" kern="0"/>
              <a:t>，否则返回</a:t>
            </a:r>
            <a:r>
              <a:rPr lang="en-US" altLang="zh-CN" sz="2400" kern="0"/>
              <a:t>TRUE</a:t>
            </a:r>
            <a:r>
              <a:rPr lang="zh-CN" altLang="en-US" sz="2400" kern="0"/>
              <a:t>。</a:t>
            </a:r>
          </a:p>
          <a:p>
            <a:pPr marL="609722" indent="-609722" algn="just">
              <a:buNone/>
              <a:defRPr/>
            </a:pPr>
            <a:r>
              <a:rPr lang="zh-CN" altLang="en-US" sz="2400" kern="0"/>
              <a:t>参数</a:t>
            </a:r>
            <a:r>
              <a:rPr lang="en-US" altLang="zh-CN" sz="2400" kern="0">
                <a:solidFill>
                  <a:srgbClr val="0000FF"/>
                </a:solidFill>
              </a:rPr>
              <a:t>rString</a:t>
            </a:r>
            <a:r>
              <a:rPr lang="zh-CN" altLang="en-US" sz="2400" kern="0"/>
              <a:t>：是一个对</a:t>
            </a:r>
            <a:r>
              <a:rPr lang="en-US" altLang="zh-CN" sz="2400" kern="0"/>
              <a:t>CString</a:t>
            </a:r>
            <a:r>
              <a:rPr lang="zh-CN" altLang="en-US" sz="2400" kern="0"/>
              <a:t>对象的引用，当函数返回时，该对象包含了所读取的字符串。</a:t>
            </a:r>
          </a:p>
          <a:p>
            <a:pPr marL="609722" indent="-609722" algn="just">
              <a:buNone/>
              <a:defRPr/>
            </a:pPr>
            <a:r>
              <a:rPr lang="zh-CN" altLang="en-US" sz="2400" kern="0"/>
              <a:t>此成员函数用换行符将文本文件分为若干行，然后将文本以行为单位读出到参数</a:t>
            </a:r>
            <a:r>
              <a:rPr lang="en-US" altLang="zh-CN" sz="2400" kern="0"/>
              <a:t>rString</a:t>
            </a:r>
            <a:r>
              <a:rPr lang="zh-CN" altLang="en-US" sz="2400" kern="0"/>
              <a:t>。读出的数据将忽略回车</a:t>
            </a:r>
            <a:r>
              <a:rPr lang="en-US" altLang="zh-CN" sz="2400" kern="0"/>
              <a:t>-</a:t>
            </a:r>
            <a:r>
              <a:rPr lang="zh-CN" altLang="en-US" sz="2400" kern="0"/>
              <a:t>换行符。</a:t>
            </a:r>
            <a:endParaRPr lang="zh-CN" altLang="en-US" sz="24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a:t>
            </a:r>
            <a:r>
              <a:rPr lang="zh-CN" altLang="en-US" sz="2801" kern="0"/>
              <a:t>．</a:t>
            </a:r>
            <a:r>
              <a:rPr lang="en-US" altLang="zh-CN" sz="2801" kern="0"/>
              <a:t>CStdioFile::ReadString </a:t>
            </a:r>
          </a:p>
        </p:txBody>
      </p:sp>
    </p:spTree>
    <p:extLst>
      <p:ext uri="{BB962C8B-B14F-4D97-AF65-F5344CB8AC3E}">
        <p14:creationId xmlns:p14="http://schemas.microsoft.com/office/powerpoint/2010/main" val="1248550350"/>
      </p:ext>
    </p:extLst>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en-US" altLang="zh-CN" sz="2400" kern="0"/>
              <a:t>WriteString</a:t>
            </a:r>
            <a:r>
              <a:rPr lang="zh-CN" altLang="en-US" sz="2400" kern="0"/>
              <a:t>函数的定义如下：</a:t>
            </a:r>
          </a:p>
          <a:p>
            <a:pPr marL="609722" indent="-609722" algn="just">
              <a:buNone/>
              <a:defRPr/>
            </a:pPr>
            <a:r>
              <a:rPr lang="en-US" altLang="zh-CN" sz="2400" kern="0">
                <a:solidFill>
                  <a:srgbClr val="FF0000"/>
                </a:solidFill>
              </a:rPr>
              <a:t>virtual void WriteString</a:t>
            </a:r>
            <a:r>
              <a:rPr lang="zh-CN" altLang="en-US" sz="2400" kern="0">
                <a:solidFill>
                  <a:srgbClr val="FF0000"/>
                </a:solidFill>
              </a:rPr>
              <a:t>（ </a:t>
            </a:r>
            <a:r>
              <a:rPr lang="en-US" altLang="zh-CN" sz="2400" kern="0">
                <a:solidFill>
                  <a:srgbClr val="FF0000"/>
                </a:solidFill>
              </a:rPr>
              <a:t>LPCTSTR lpsz </a:t>
            </a:r>
            <a:r>
              <a:rPr lang="zh-CN" altLang="en-US" sz="2400" kern="0">
                <a:solidFill>
                  <a:srgbClr val="FF0000"/>
                </a:solidFill>
              </a:rPr>
              <a:t>）</a:t>
            </a:r>
            <a:r>
              <a:rPr lang="en-US" altLang="zh-CN" sz="2400" kern="0">
                <a:solidFill>
                  <a:srgbClr val="FF0000"/>
                </a:solidFill>
              </a:rPr>
              <a:t>;  </a:t>
            </a:r>
          </a:p>
          <a:p>
            <a:pPr marL="609722" indent="-609722" algn="just">
              <a:buNone/>
              <a:defRPr/>
            </a:pPr>
            <a:r>
              <a:rPr lang="en-US" altLang="zh-CN" sz="2400" kern="0">
                <a:solidFill>
                  <a:srgbClr val="FF0000"/>
                </a:solidFill>
              </a:rPr>
              <a:t> throw</a:t>
            </a:r>
            <a:r>
              <a:rPr lang="zh-CN" altLang="en-US" sz="2400" kern="0">
                <a:solidFill>
                  <a:srgbClr val="FF0000"/>
                </a:solidFill>
              </a:rPr>
              <a:t>（ </a:t>
            </a:r>
            <a:r>
              <a:rPr lang="en-US" altLang="zh-CN" sz="2400" kern="0">
                <a:solidFill>
                  <a:srgbClr val="FF0000"/>
                </a:solidFill>
              </a:rPr>
              <a:t>CFileException </a:t>
            </a:r>
            <a:r>
              <a:rPr lang="zh-CN" altLang="en-US" sz="2400" kern="0">
                <a:solidFill>
                  <a:srgbClr val="FF0000"/>
                </a:solidFill>
              </a:rPr>
              <a:t>）</a:t>
            </a:r>
            <a:r>
              <a:rPr lang="en-US" altLang="zh-CN" sz="2400" kern="0">
                <a:solidFill>
                  <a:srgbClr val="FF0000"/>
                </a:solidFill>
              </a:rPr>
              <a:t>;</a:t>
            </a:r>
          </a:p>
          <a:p>
            <a:pPr marL="609722" indent="-609722" algn="just">
              <a:buNone/>
              <a:defRPr/>
            </a:pPr>
            <a:r>
              <a:rPr lang="en-US" altLang="zh-CN" sz="2400" kern="0"/>
              <a:t> </a:t>
            </a:r>
            <a:r>
              <a:rPr lang="zh-CN" altLang="en-US" sz="2400" kern="0"/>
              <a:t>参数</a:t>
            </a:r>
            <a:r>
              <a:rPr lang="en-US" altLang="zh-CN" sz="2400" kern="0">
                <a:solidFill>
                  <a:srgbClr val="0000FF"/>
                </a:solidFill>
              </a:rPr>
              <a:t>lpsz</a:t>
            </a:r>
            <a:r>
              <a:rPr lang="zh-CN" altLang="en-US" sz="2400" kern="0"/>
              <a:t>：指定一个指向存放了以空字符结尾的文本字符串的缓冲区的指针。</a:t>
            </a:r>
          </a:p>
          <a:p>
            <a:pPr marL="609722" indent="-609722" algn="just">
              <a:buNone/>
              <a:defRPr/>
            </a:pPr>
            <a:r>
              <a:rPr lang="zh-CN" altLang="en-US" sz="2400" kern="0"/>
              <a:t>说明：此成员函数将一个缓冲区中的数据写入文件，并且参数</a:t>
            </a:r>
            <a:r>
              <a:rPr lang="en-US" altLang="zh-CN" sz="2400" kern="0"/>
              <a:t>lpsz</a:t>
            </a:r>
            <a:r>
              <a:rPr lang="zh-CN" altLang="en-US" sz="2400" kern="0"/>
              <a:t>中的所有换行符都被转换成一个硬回车</a:t>
            </a:r>
            <a:r>
              <a:rPr lang="en-US" altLang="zh-CN" sz="2400" kern="0"/>
              <a:t>-</a:t>
            </a:r>
            <a:r>
              <a:rPr lang="zh-CN" altLang="en-US" sz="2400" kern="0"/>
              <a:t>换行符对写入。</a:t>
            </a:r>
            <a:endParaRPr lang="zh-CN" altLang="en-US" sz="24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a:t>
            </a:r>
            <a:r>
              <a:rPr lang="zh-CN" altLang="en-US" sz="2801" kern="0"/>
              <a:t>．</a:t>
            </a:r>
            <a:r>
              <a:rPr lang="en-US" altLang="zh-CN" sz="2801" kern="0"/>
              <a:t>CStdioFile::WriteString </a:t>
            </a:r>
          </a:p>
        </p:txBody>
      </p:sp>
    </p:spTree>
    <p:extLst>
      <p:ext uri="{BB962C8B-B14F-4D97-AF65-F5344CB8AC3E}">
        <p14:creationId xmlns:p14="http://schemas.microsoft.com/office/powerpoint/2010/main" val="2191591473"/>
      </p:ext>
    </p:extLst>
  </p:cSld>
  <p:clrMapOvr>
    <a:masterClrMapping/>
  </p:clrMapOvr>
  <p:transition spd="med">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例：拷贝文本文件的专用函数 </a:t>
            </a:r>
          </a:p>
        </p:txBody>
      </p:sp>
      <p:sp>
        <p:nvSpPr>
          <p:cNvPr id="110595" name="Comment 6"/>
          <p:cNvSpPr>
            <a:spLocks noChangeArrowheads="1"/>
          </p:cNvSpPr>
          <p:nvPr/>
        </p:nvSpPr>
        <p:spPr bwMode="auto">
          <a:xfrm>
            <a:off x="1526117" y="685959"/>
            <a:ext cx="8993681" cy="5141515"/>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BOOL Copy(CString strSource, CString strTarget)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CStdioFile fSource, fTarget;</a:t>
            </a:r>
          </a:p>
          <a:p>
            <a:pPr algn="just" eaLnBrk="1" hangingPunct="1">
              <a:spcBef>
                <a:spcPct val="50000"/>
              </a:spcBef>
            </a:pPr>
            <a:r>
              <a:rPr kumimoji="1" lang="en-US" altLang="zh-CN" sz="1600">
                <a:solidFill>
                  <a:srgbClr val="000000"/>
                </a:solidFill>
                <a:latin typeface="Arial" panose="020B0604020202020204" pitchFamily="34" charset="0"/>
              </a:rPr>
              <a:t>CString 	strTemp;</a:t>
            </a:r>
          </a:p>
          <a:p>
            <a:pPr algn="just" eaLnBrk="1" hangingPunct="1">
              <a:spcBef>
                <a:spcPct val="50000"/>
              </a:spcBef>
            </a:pPr>
            <a:r>
              <a:rPr kumimoji="1" lang="en-US" altLang="zh-CN" sz="1600">
                <a:solidFill>
                  <a:srgbClr val="000000"/>
                </a:solidFill>
                <a:latin typeface="Arial" panose="020B0604020202020204" pitchFamily="34" charset="0"/>
              </a:rPr>
              <a:t>if  (!fSource.Open(strSource, CFile::modeRead))</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Open Source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if  (!fTarget.Open(strTarget, CFile::modeCreate | CFile::modeWrite))</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Create Target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a:t>
            </a:r>
          </a:p>
        </p:txBody>
      </p:sp>
    </p:spTree>
    <p:extLst>
      <p:ext uri="{BB962C8B-B14F-4D97-AF65-F5344CB8AC3E}">
        <p14:creationId xmlns:p14="http://schemas.microsoft.com/office/powerpoint/2010/main" val="4160052898"/>
      </p:ext>
    </p:extLst>
  </p:cSld>
  <p:clrMapOvr>
    <a:masterClrMapping/>
  </p:clrMapOvr>
  <p:transition spd="med">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例：拷贝文本文件的专用函数 </a:t>
            </a:r>
          </a:p>
        </p:txBody>
      </p:sp>
      <p:sp>
        <p:nvSpPr>
          <p:cNvPr id="111619" name="Comment 6"/>
          <p:cNvSpPr>
            <a:spLocks noChangeArrowheads="1"/>
          </p:cNvSpPr>
          <p:nvPr/>
        </p:nvSpPr>
        <p:spPr bwMode="auto">
          <a:xfrm>
            <a:off x="1526117" y="685960"/>
            <a:ext cx="8993681" cy="3293237"/>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while (fSource.ReadString(strTemp))</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a:t>
            </a:r>
            <a:r>
              <a:rPr kumimoji="1" lang="zh-CN" altLang="en-US" sz="1600">
                <a:solidFill>
                  <a:srgbClr val="000000"/>
                </a:solidFill>
              </a:rPr>
              <a:t>注意：加入回车符使生成的文件与原文件一致</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fTarget.WriteString(strTemp + </a:t>
            </a:r>
            <a:r>
              <a:rPr kumimoji="1" lang="en-US" altLang="zh-CN" sz="1600">
                <a:solidFill>
                  <a:srgbClr val="000000"/>
                </a:solidFill>
              </a:rPr>
              <a:t>‘</a:t>
            </a:r>
            <a:r>
              <a:rPr kumimoji="1" lang="en-US" altLang="zh-CN" sz="1600">
                <a:solidFill>
                  <a:srgbClr val="000000"/>
                </a:solidFill>
                <a:latin typeface="Arial" panose="020B0604020202020204" pitchFamily="34" charset="0"/>
              </a:rPr>
              <a:t>\n</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fSource.Close();</a:t>
            </a:r>
          </a:p>
          <a:p>
            <a:pPr algn="just" eaLnBrk="1" hangingPunct="1">
              <a:spcBef>
                <a:spcPct val="50000"/>
              </a:spcBef>
            </a:pPr>
            <a:r>
              <a:rPr kumimoji="1" lang="en-US" altLang="zh-CN" sz="1600">
                <a:solidFill>
                  <a:srgbClr val="000000"/>
                </a:solidFill>
                <a:latin typeface="Arial" panose="020B0604020202020204" pitchFamily="34" charset="0"/>
              </a:rPr>
              <a:t>fTarget.Close();</a:t>
            </a:r>
          </a:p>
          <a:p>
            <a:pPr algn="just" eaLnBrk="1" hangingPunct="1">
              <a:spcBef>
                <a:spcPct val="50000"/>
              </a:spcBef>
            </a:pPr>
            <a:r>
              <a:rPr kumimoji="1" lang="en-US" altLang="zh-CN" sz="1600">
                <a:solidFill>
                  <a:srgbClr val="000000"/>
                </a:solidFill>
                <a:latin typeface="Arial" panose="020B0604020202020204" pitchFamily="34" charset="0"/>
              </a:rPr>
              <a:t>}</a:t>
            </a:r>
          </a:p>
          <a:p>
            <a:pPr eaLnBrk="1" hangingPunct="1">
              <a:spcBef>
                <a:spcPct val="50000"/>
              </a:spcBef>
            </a:pPr>
            <a:endParaRPr kumimoji="1" lang="en-US" altLang="zh-CN" sz="1600">
              <a:solidFill>
                <a:srgbClr val="000000"/>
              </a:solidFill>
              <a:latin typeface="Arial" panose="020B0604020202020204" pitchFamily="34" charset="0"/>
            </a:endParaRPr>
          </a:p>
        </p:txBody>
      </p:sp>
    </p:spTree>
    <p:extLst>
      <p:ext uri="{BB962C8B-B14F-4D97-AF65-F5344CB8AC3E}">
        <p14:creationId xmlns:p14="http://schemas.microsoft.com/office/powerpoint/2010/main" val="486577239"/>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7" y="1524353"/>
            <a:ext cx="11630613"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60000"/>
              </a:lnSpc>
              <a:defRPr/>
            </a:pPr>
            <a:r>
              <a:rPr lang="zh-CN" altLang="en-US" sz="2801" b="0" kern="0" dirty="0"/>
              <a:t>如果出于效率的缘故，则有必要缓冲错误和系统状态消息，这样就应该使用带缓冲的错误流</a:t>
            </a:r>
            <a:r>
              <a:rPr lang="en-US" altLang="zh-CN" sz="2801" b="0" kern="0" dirty="0"/>
              <a:t>clog</a:t>
            </a:r>
            <a:r>
              <a:rPr lang="zh-CN" altLang="en-US" sz="2801" b="0" kern="0" dirty="0"/>
              <a:t>。像</a:t>
            </a:r>
            <a:r>
              <a:rPr lang="en-US" altLang="zh-CN" sz="2801" b="0" kern="0" dirty="0" err="1"/>
              <a:t>cerr</a:t>
            </a:r>
            <a:r>
              <a:rPr lang="zh-CN" altLang="en-US" sz="2801" b="0" kern="0" dirty="0"/>
              <a:t>一样，</a:t>
            </a:r>
            <a:r>
              <a:rPr lang="en-US" altLang="zh-CN" sz="2801" b="0" kern="0" dirty="0"/>
              <a:t>clog</a:t>
            </a:r>
            <a:r>
              <a:rPr lang="zh-CN" altLang="en-US" sz="2801" b="0" kern="0" dirty="0"/>
              <a:t>通常是定向到显示器。下面给出几个样例：</a:t>
            </a:r>
          </a:p>
          <a:p>
            <a:pPr lvl="1">
              <a:lnSpc>
                <a:spcPct val="160000"/>
              </a:lnSpc>
              <a:defRPr/>
            </a:pPr>
            <a:r>
              <a:rPr lang="en-US" altLang="zh-CN" sz="2400" b="0" kern="0" dirty="0"/>
              <a:t>clog&lt;&lt;</a:t>
            </a:r>
            <a:r>
              <a:rPr lang="en-US" altLang="zh-CN" sz="2400" b="0" kern="0" dirty="0" err="1"/>
              <a:t>UserName</a:t>
            </a:r>
            <a:r>
              <a:rPr lang="en-US" altLang="zh-CN" sz="2400" b="0" kern="0" dirty="0"/>
              <a:t>&lt;&lt;"</a:t>
            </a:r>
            <a:r>
              <a:rPr lang="zh-CN" altLang="en-US" sz="2400" b="0" kern="0" dirty="0"/>
              <a:t>成功登陆！</a:t>
            </a:r>
            <a:r>
              <a:rPr lang="en-US" altLang="zh-CN" sz="2400" b="0" kern="0" dirty="0"/>
              <a:t>\n";</a:t>
            </a:r>
          </a:p>
          <a:p>
            <a:pPr lvl="1">
              <a:lnSpc>
                <a:spcPct val="160000"/>
              </a:lnSpc>
              <a:defRPr/>
            </a:pPr>
            <a:r>
              <a:rPr lang="en-US" altLang="zh-CN" sz="2400" b="0" kern="0" dirty="0"/>
              <a:t>clog&lt;&lt;"</a:t>
            </a:r>
            <a:r>
              <a:rPr lang="zh-CN" altLang="en-US" sz="2400" b="0" kern="0" dirty="0"/>
              <a:t>有新邮件！</a:t>
            </a:r>
            <a:r>
              <a:rPr lang="en-US" altLang="zh-CN" sz="2400" b="0" kern="0" dirty="0"/>
              <a:t>\n";</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流错误状态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8942946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212076" y="533524"/>
            <a:ext cx="7774199" cy="9146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4001" kern="0" dirty="0"/>
              <a:t>文件查找</a:t>
            </a:r>
            <a:endParaRPr lang="zh-CN" altLang="en-US" sz="4001" kern="0" dirty="0">
              <a:cs typeface="Times New Roman" pitchFamily="18" charset="0"/>
            </a:endParaRPr>
          </a:p>
        </p:txBody>
      </p:sp>
      <p:sp>
        <p:nvSpPr>
          <p:cNvPr id="3" name="Rectangle 3"/>
          <p:cNvSpPr txBox="1">
            <a:spLocks noChangeArrowheads="1"/>
          </p:cNvSpPr>
          <p:nvPr/>
        </p:nvSpPr>
        <p:spPr bwMode="auto">
          <a:xfrm>
            <a:off x="2145385" y="1600571"/>
            <a:ext cx="7666224" cy="3525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eaLnBrk="0" hangingPunct="0">
              <a:spcBef>
                <a:spcPct val="0"/>
              </a:spcBef>
              <a:buNone/>
              <a:defRPr/>
            </a:pPr>
            <a:r>
              <a:rPr lang="zh-CN" altLang="en-US" sz="2801" kern="0" dirty="0">
                <a:ea typeface="楷体_GB2312"/>
                <a:cs typeface="楷体_GB2312"/>
              </a:rPr>
              <a:t>		     使用</a:t>
            </a:r>
            <a:r>
              <a:rPr lang="en-US" altLang="zh-CN" sz="2801" kern="0" dirty="0" err="1"/>
              <a:t>CFileFind</a:t>
            </a:r>
            <a:r>
              <a:rPr lang="zh-CN" altLang="en-US" sz="2801" kern="0" dirty="0">
                <a:ea typeface="楷体_GB2312"/>
                <a:cs typeface="楷体_GB2312"/>
              </a:rPr>
              <a:t>类进行文件查找文件</a:t>
            </a:r>
            <a:r>
              <a:rPr lang="en-US" altLang="zh-CN" sz="2801" kern="0" dirty="0">
                <a:ea typeface="楷体_GB2312"/>
                <a:cs typeface="楷体_GB2312"/>
              </a:rPr>
              <a:t>.</a:t>
            </a:r>
          </a:p>
        </p:txBody>
      </p:sp>
    </p:spTree>
    <p:extLst>
      <p:ext uri="{BB962C8B-B14F-4D97-AF65-F5344CB8AC3E}">
        <p14:creationId xmlns:p14="http://schemas.microsoft.com/office/powerpoint/2010/main" val="894993660"/>
      </p:ext>
    </p:extLst>
  </p:cSld>
  <p:clrMapOvr>
    <a:masterClrMapping/>
  </p:clrMapOvr>
  <p:transition spd="med">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400" kern="0"/>
              <a:t>定义：</a:t>
            </a:r>
          </a:p>
          <a:p>
            <a:pPr marL="609722" indent="-609722" algn="just">
              <a:buNone/>
              <a:defRPr/>
            </a:pPr>
            <a:r>
              <a:rPr lang="en-US" altLang="zh-CN" sz="2400" kern="0">
                <a:solidFill>
                  <a:srgbClr val="FF0000"/>
                </a:solidFill>
              </a:rPr>
              <a:t>BOOL FindFile  </a:t>
            </a:r>
            <a:r>
              <a:rPr lang="zh-CN" altLang="en-US" sz="2400" kern="0">
                <a:solidFill>
                  <a:srgbClr val="FF0000"/>
                </a:solidFill>
              </a:rPr>
              <a:t>（</a:t>
            </a:r>
            <a:r>
              <a:rPr lang="en-US" altLang="zh-CN" sz="2400" kern="0">
                <a:solidFill>
                  <a:srgbClr val="FF0000"/>
                </a:solidFill>
              </a:rPr>
              <a:t>LPCTSTR pstrName = NULL</a:t>
            </a:r>
            <a:r>
              <a:rPr lang="zh-CN" altLang="en-US" sz="2400" kern="0">
                <a:solidFill>
                  <a:srgbClr val="FF0000"/>
                </a:solidFill>
              </a:rPr>
              <a:t>，</a:t>
            </a:r>
            <a:r>
              <a:rPr lang="en-US" altLang="zh-CN" sz="2400" kern="0">
                <a:solidFill>
                  <a:srgbClr val="FF0000"/>
                </a:solidFill>
              </a:rPr>
              <a:t>DWORD dwUnused = 0</a:t>
            </a:r>
            <a:r>
              <a:rPr lang="zh-CN" altLang="en-US" sz="2400" kern="0">
                <a:solidFill>
                  <a:srgbClr val="FF0000"/>
                </a:solidFill>
              </a:rPr>
              <a:t>）</a:t>
            </a:r>
            <a:r>
              <a:rPr lang="en-US" altLang="zh-CN" sz="2400" kern="0">
                <a:solidFill>
                  <a:srgbClr val="FF0000"/>
                </a:solidFill>
              </a:rPr>
              <a:t>;</a:t>
            </a:r>
          </a:p>
          <a:p>
            <a:pPr marL="609722" indent="-609722" algn="just">
              <a:buNone/>
              <a:defRPr/>
            </a:pPr>
            <a:r>
              <a:rPr lang="zh-CN" altLang="en-US" sz="2400" kern="0"/>
              <a:t>返回值：如果成功，则返回真值，否则为假。</a:t>
            </a:r>
          </a:p>
          <a:p>
            <a:pPr marL="609722" indent="-609722" algn="just">
              <a:buNone/>
              <a:defRPr/>
            </a:pPr>
            <a:r>
              <a:rPr lang="zh-CN" altLang="en-US" sz="2400" kern="0"/>
              <a:t>参数</a:t>
            </a:r>
            <a:r>
              <a:rPr lang="en-US" altLang="zh-CN" sz="2400" kern="0">
                <a:solidFill>
                  <a:srgbClr val="0000FF"/>
                </a:solidFill>
              </a:rPr>
              <a:t>pstrName</a:t>
            </a:r>
            <a:r>
              <a:rPr lang="zh-CN" altLang="en-US" sz="2400" kern="0"/>
              <a:t>：指向待找文件名字符串，可包含星号，如果不填，则查找当前目录下的所有文件。</a:t>
            </a:r>
          </a:p>
          <a:p>
            <a:pPr marL="609722" indent="-609722" algn="just">
              <a:buNone/>
              <a:defRPr/>
            </a:pPr>
            <a:r>
              <a:rPr lang="zh-CN" altLang="en-US" sz="2400" kern="0"/>
              <a:t>参数</a:t>
            </a:r>
            <a:r>
              <a:rPr lang="en-US" altLang="zh-CN" sz="2400" kern="0">
                <a:solidFill>
                  <a:srgbClr val="0000FF"/>
                </a:solidFill>
              </a:rPr>
              <a:t>dwUnused</a:t>
            </a:r>
            <a:r>
              <a:rPr lang="zh-CN" altLang="en-US" sz="2400" kern="0"/>
              <a:t>：为保留参数，必须为</a:t>
            </a:r>
            <a:r>
              <a:rPr lang="en-US" altLang="zh-CN" sz="2400" kern="0"/>
              <a:t>0</a:t>
            </a:r>
            <a:r>
              <a:rPr lang="zh-CN" altLang="en-US" sz="2400" kern="0"/>
              <a:t>或不填。</a:t>
            </a:r>
          </a:p>
          <a:p>
            <a:pPr marL="609722" indent="-609722" algn="just">
              <a:buNone/>
              <a:defRPr/>
            </a:pPr>
            <a:r>
              <a:rPr lang="zh-CN" altLang="en-US" sz="2400" kern="0"/>
              <a:t>注意：调用此函数只是打开一个文件查找，并未开始文件查找，所以必须在调用至少一次</a:t>
            </a:r>
            <a:r>
              <a:rPr lang="en-US" altLang="zh-CN" sz="2400" kern="0"/>
              <a:t>FindNextFile</a:t>
            </a:r>
            <a:r>
              <a:rPr lang="zh-CN" altLang="en-US" sz="2400" kern="0"/>
              <a:t>函数后，方可调用取得文件属性的函数，例如：</a:t>
            </a:r>
            <a:r>
              <a:rPr lang="en-US" altLang="zh-CN" sz="2400" kern="0"/>
              <a:t>GetLength</a:t>
            </a:r>
            <a:r>
              <a:rPr lang="zh-CN" altLang="en-US" sz="2400" kern="0"/>
              <a:t>（）。但如果打开失败，再调</a:t>
            </a:r>
            <a:r>
              <a:rPr lang="en-US" altLang="zh-CN" sz="2400" kern="0"/>
              <a:t>FindNextFile</a:t>
            </a:r>
            <a:r>
              <a:rPr lang="zh-CN" altLang="en-US" sz="2400" kern="0"/>
              <a:t>函数则会出错。所以应检查本函数的返回值。</a:t>
            </a:r>
            <a:endParaRPr lang="zh-CN" altLang="en-US" sz="24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a:t>
            </a:r>
            <a:r>
              <a:rPr lang="zh-CN" altLang="en-US" sz="2801" kern="0"/>
              <a:t>．</a:t>
            </a:r>
            <a:r>
              <a:rPr lang="en-US" altLang="zh-CN" sz="2801" kern="0"/>
              <a:t>FindFile</a:t>
            </a:r>
            <a:r>
              <a:rPr lang="zh-CN" altLang="en-US" sz="2801" kern="0"/>
              <a:t>函数 </a:t>
            </a:r>
          </a:p>
        </p:txBody>
      </p:sp>
    </p:spTree>
    <p:extLst>
      <p:ext uri="{BB962C8B-B14F-4D97-AF65-F5344CB8AC3E}">
        <p14:creationId xmlns:p14="http://schemas.microsoft.com/office/powerpoint/2010/main" val="1592468866"/>
      </p:ext>
    </p:extLst>
  </p:cSld>
  <p:clrMapOvr>
    <a:masterClrMapping/>
  </p:clrMapOvr>
  <p:transition spd="med">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400" kern="0"/>
              <a:t>定义： </a:t>
            </a:r>
            <a:r>
              <a:rPr lang="en-US" altLang="zh-CN" sz="2400" kern="0">
                <a:solidFill>
                  <a:srgbClr val="FF0000"/>
                </a:solidFill>
              </a:rPr>
              <a:t>BOOL FindNextFile</a:t>
            </a:r>
            <a:r>
              <a:rPr lang="zh-CN" altLang="en-US" sz="2400" kern="0">
                <a:solidFill>
                  <a:srgbClr val="FF0000"/>
                </a:solidFill>
              </a:rPr>
              <a:t>（）</a:t>
            </a:r>
            <a:r>
              <a:rPr lang="en-US" altLang="zh-CN" sz="2400" kern="0">
                <a:solidFill>
                  <a:srgbClr val="FF0000"/>
                </a:solidFill>
              </a:rPr>
              <a:t>;</a:t>
            </a:r>
          </a:p>
          <a:p>
            <a:pPr marL="609722" indent="-609722" algn="just">
              <a:buNone/>
              <a:defRPr/>
            </a:pPr>
            <a:r>
              <a:rPr lang="zh-CN" altLang="en-US" sz="2400" kern="0"/>
              <a:t>返回值：如果还有文件，则返回真值；如果为最后一个文件，则为假， </a:t>
            </a:r>
          </a:p>
          <a:p>
            <a:pPr marL="609722" indent="-609722" algn="just">
              <a:buNone/>
              <a:defRPr/>
            </a:pPr>
            <a:r>
              <a:rPr lang="zh-CN" altLang="en-US" sz="2400" kern="0"/>
              <a:t>注意：调用此函数是检查是否还有文件，所以可以作为循环标志使用。</a:t>
            </a:r>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a:t>
            </a:r>
            <a:r>
              <a:rPr lang="zh-CN" altLang="en-US" sz="2801" kern="0"/>
              <a:t>．</a:t>
            </a:r>
            <a:r>
              <a:rPr lang="en-US" altLang="zh-CN" sz="2801" kern="0"/>
              <a:t>FindNextFile</a:t>
            </a:r>
            <a:r>
              <a:rPr lang="zh-CN" altLang="en-US" sz="2801" kern="0"/>
              <a:t>函数：</a:t>
            </a:r>
          </a:p>
        </p:txBody>
      </p:sp>
    </p:spTree>
    <p:extLst>
      <p:ext uri="{BB962C8B-B14F-4D97-AF65-F5344CB8AC3E}">
        <p14:creationId xmlns:p14="http://schemas.microsoft.com/office/powerpoint/2010/main" val="4163612016"/>
      </p:ext>
    </p:extLst>
  </p:cSld>
  <p:clrMapOvr>
    <a:masterClrMapping/>
  </p:clrMapOvr>
  <p:transition spd="med">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例：取得某目录下所有文件名 </a:t>
            </a:r>
          </a:p>
        </p:txBody>
      </p:sp>
      <p:sp>
        <p:nvSpPr>
          <p:cNvPr id="115715" name="Comment 4"/>
          <p:cNvSpPr>
            <a:spLocks noChangeArrowheads="1"/>
          </p:cNvSpPr>
          <p:nvPr/>
        </p:nvSpPr>
        <p:spPr bwMode="auto">
          <a:xfrm>
            <a:off x="1526117" y="685959"/>
            <a:ext cx="8993681" cy="5849704"/>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400">
                <a:solidFill>
                  <a:srgbClr val="000000"/>
                </a:solidFill>
                <a:latin typeface="Arial" panose="020B0604020202020204" pitchFamily="34" charset="0"/>
              </a:rPr>
              <a:t>void GetFilePath(CString strPath, CStringList * pstrNameList)    {</a:t>
            </a:r>
          </a:p>
          <a:p>
            <a:pPr algn="just" eaLnBrk="1" hangingPunct="1">
              <a:spcBef>
                <a:spcPct val="50000"/>
              </a:spcBef>
            </a:pPr>
            <a:r>
              <a:rPr kumimoji="1" lang="en-US" altLang="zh-CN" sz="1400">
                <a:solidFill>
                  <a:srgbClr val="000000"/>
                </a:solidFill>
                <a:latin typeface="Arial" panose="020B0604020202020204" pitchFamily="34" charset="0"/>
              </a:rPr>
              <a:t>	CFileFind	ff;        //</a:t>
            </a:r>
            <a:r>
              <a:rPr kumimoji="1" lang="zh-CN" altLang="en-US" sz="1400">
                <a:solidFill>
                  <a:srgbClr val="000000"/>
                </a:solidFill>
              </a:rPr>
              <a:t>定义一个</a:t>
            </a:r>
            <a:r>
              <a:rPr kumimoji="1" lang="en-US" altLang="zh-CN" sz="1400">
                <a:solidFill>
                  <a:srgbClr val="000000"/>
                </a:solidFill>
                <a:latin typeface="Arial" panose="020B0604020202020204" pitchFamily="34" charset="0"/>
              </a:rPr>
              <a:t>CfileFind</a:t>
            </a:r>
            <a:r>
              <a:rPr kumimoji="1" lang="zh-CN" altLang="en-US" sz="1400">
                <a:solidFill>
                  <a:srgbClr val="000000"/>
                </a:solidFill>
              </a:rPr>
              <a:t>对象</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zh-CN" altLang="en-US" sz="14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BOOL		bFlag;</a:t>
            </a:r>
          </a:p>
          <a:p>
            <a:pPr algn="just" eaLnBrk="1" hangingPunct="1">
              <a:spcBef>
                <a:spcPct val="50000"/>
              </a:spcBef>
            </a:pPr>
            <a:r>
              <a:rPr kumimoji="1" lang="en-US" altLang="zh-CN" sz="1400">
                <a:solidFill>
                  <a:srgbClr val="000000"/>
                </a:solidFill>
                <a:latin typeface="Arial" panose="020B0604020202020204" pitchFamily="34" charset="0"/>
              </a:rPr>
              <a:t>if (!ff.FindFile(strPath))  //</a:t>
            </a:r>
            <a:r>
              <a:rPr kumimoji="1" lang="zh-CN" altLang="en-US" sz="1400">
                <a:solidFill>
                  <a:srgbClr val="000000"/>
                </a:solidFill>
              </a:rPr>
              <a:t>打开以</a:t>
            </a:r>
            <a:r>
              <a:rPr kumimoji="1" lang="en-US" altLang="zh-CN" sz="1400">
                <a:solidFill>
                  <a:srgbClr val="000000"/>
                </a:solidFill>
                <a:latin typeface="Arial" panose="020B0604020202020204" pitchFamily="34" charset="0"/>
              </a:rPr>
              <a:t>strPath</a:t>
            </a:r>
            <a:r>
              <a:rPr kumimoji="1" lang="zh-CN" altLang="en-US" sz="1400">
                <a:solidFill>
                  <a:srgbClr val="000000"/>
                </a:solidFill>
              </a:rPr>
              <a:t>为目标的文件查询，并检查调用是否成功</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zh-CN" altLang="en-US" sz="14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return;</a:t>
            </a:r>
          </a:p>
          <a:p>
            <a:pPr algn="just" eaLnBrk="1" hangingPunct="1">
              <a:spcBef>
                <a:spcPct val="50000"/>
              </a:spcBef>
            </a:pPr>
            <a:r>
              <a:rPr kumimoji="1" lang="en-US" altLang="zh-CN" sz="1400">
                <a:solidFill>
                  <a:srgbClr val="000000"/>
                </a:solidFill>
                <a:latin typeface="Arial" panose="020B0604020202020204" pitchFamily="34" charset="0"/>
              </a:rPr>
              <a:t>while (ff.FindNextFile()) //</a:t>
            </a:r>
            <a:r>
              <a:rPr kumimoji="1" lang="zh-CN" altLang="en-US" sz="1400">
                <a:solidFill>
                  <a:srgbClr val="000000"/>
                </a:solidFill>
              </a:rPr>
              <a:t>查找下个文件</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en-US" altLang="zh-CN" sz="1400">
                <a:solidFill>
                  <a:srgbClr val="000000"/>
                </a:solidFill>
                <a:latin typeface="Arial" panose="020B0604020202020204" pitchFamily="34" charset="0"/>
              </a:rPr>
              <a:t>{</a:t>
            </a:r>
          </a:p>
          <a:p>
            <a:pPr algn="just" eaLnBrk="1" hangingPunct="1">
              <a:spcBef>
                <a:spcPct val="50000"/>
              </a:spcBef>
            </a:pPr>
            <a:r>
              <a:rPr kumimoji="1" lang="en-US" altLang="zh-CN" sz="1400">
                <a:solidFill>
                  <a:srgbClr val="000000"/>
                </a:solidFill>
                <a:latin typeface="Arial" panose="020B0604020202020204" pitchFamily="34" charset="0"/>
              </a:rPr>
              <a:t>		if (ff.IsDots())</a:t>
            </a:r>
          </a:p>
          <a:p>
            <a:pPr algn="just" eaLnBrk="1" hangingPunct="1">
              <a:spcBef>
                <a:spcPct val="50000"/>
              </a:spcBef>
            </a:pPr>
            <a:r>
              <a:rPr kumimoji="1" lang="en-US" altLang="zh-CN" sz="1400">
                <a:solidFill>
                  <a:srgbClr val="000000"/>
                </a:solidFill>
                <a:latin typeface="Arial" panose="020B0604020202020204" pitchFamily="34" charset="0"/>
              </a:rPr>
              <a:t>			continue;</a:t>
            </a:r>
          </a:p>
          <a:p>
            <a:pPr algn="just" eaLnBrk="1" hangingPunct="1">
              <a:spcBef>
                <a:spcPct val="50000"/>
              </a:spcBef>
            </a:pPr>
            <a:r>
              <a:rPr kumimoji="1" lang="en-US" altLang="zh-CN" sz="1400">
                <a:solidFill>
                  <a:srgbClr val="000000"/>
                </a:solidFill>
                <a:latin typeface="Arial" panose="020B0604020202020204" pitchFamily="34" charset="0"/>
              </a:rPr>
              <a:t>		if (ff.IsDirectory())</a:t>
            </a:r>
          </a:p>
          <a:p>
            <a:pPr algn="just" eaLnBrk="1" hangingPunct="1">
              <a:spcBef>
                <a:spcPct val="50000"/>
              </a:spcBef>
            </a:pPr>
            <a:r>
              <a:rPr kumimoji="1" lang="en-US" altLang="zh-CN" sz="1400">
                <a:solidFill>
                  <a:srgbClr val="000000"/>
                </a:solidFill>
                <a:latin typeface="Arial" panose="020B0604020202020204" pitchFamily="34" charset="0"/>
              </a:rPr>
              <a:t>		{</a:t>
            </a:r>
          </a:p>
          <a:p>
            <a:pPr algn="just" eaLnBrk="1" hangingPunct="1">
              <a:spcBef>
                <a:spcPct val="50000"/>
              </a:spcBef>
            </a:pPr>
            <a:r>
              <a:rPr kumimoji="1" lang="en-US" altLang="zh-CN" sz="1400">
                <a:solidFill>
                  <a:srgbClr val="000000"/>
                </a:solidFill>
                <a:latin typeface="Arial" panose="020B0604020202020204" pitchFamily="34" charset="0"/>
              </a:rPr>
              <a:t>			CString strTemp;</a:t>
            </a:r>
          </a:p>
          <a:p>
            <a:pPr algn="just" eaLnBrk="1" hangingPunct="1">
              <a:spcBef>
                <a:spcPct val="50000"/>
              </a:spcBef>
            </a:pPr>
            <a:r>
              <a:rPr kumimoji="1" lang="en-US" altLang="zh-CN" sz="1400">
                <a:solidFill>
                  <a:srgbClr val="000000"/>
                </a:solidFill>
                <a:latin typeface="Arial" panose="020B0604020202020204" pitchFamily="34" charset="0"/>
              </a:rPr>
              <a:t>			Int  lie;</a:t>
            </a:r>
          </a:p>
          <a:p>
            <a:pPr algn="just" eaLnBrk="1" hangingPunct="1">
              <a:spcBef>
                <a:spcPct val="50000"/>
              </a:spcBef>
            </a:pPr>
            <a:r>
              <a:rPr kumimoji="1" lang="en-US" altLang="zh-CN" sz="1400">
                <a:solidFill>
                  <a:srgbClr val="000000"/>
                </a:solidFill>
                <a:latin typeface="Arial" panose="020B0604020202020204" pitchFamily="34" charset="0"/>
              </a:rPr>
              <a:t>			strTemp = ff.GetFilePath(); //</a:t>
            </a:r>
            <a:r>
              <a:rPr kumimoji="1" lang="zh-CN" altLang="en-US" sz="1400">
                <a:solidFill>
                  <a:srgbClr val="000000"/>
                </a:solidFill>
              </a:rPr>
              <a:t>取道目录的全路径</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zh-CN" altLang="en-US" sz="14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if (strTemp.Right(1) != "\\")</a:t>
            </a:r>
          </a:p>
          <a:p>
            <a:pPr algn="just" eaLnBrk="1" hangingPunct="1">
              <a:spcBef>
                <a:spcPct val="50000"/>
              </a:spcBef>
            </a:pPr>
            <a:r>
              <a:rPr kumimoji="1" lang="en-US" altLang="zh-CN" sz="1400">
                <a:solidFill>
                  <a:srgbClr val="000000"/>
                </a:solidFill>
                <a:latin typeface="Arial" panose="020B0604020202020204" pitchFamily="34" charset="0"/>
              </a:rPr>
              <a:t>				strTemp += "\\";</a:t>
            </a:r>
          </a:p>
          <a:p>
            <a:pPr algn="just" eaLnBrk="1" hangingPunct="1">
              <a:spcBef>
                <a:spcPct val="50000"/>
              </a:spcBef>
            </a:pPr>
            <a:r>
              <a:rPr kumimoji="1" lang="en-US" altLang="zh-CN" sz="1400">
                <a:solidFill>
                  <a:srgbClr val="000000"/>
                </a:solidFill>
                <a:latin typeface="Arial" panose="020B0604020202020204" pitchFamily="34" charset="0"/>
              </a:rPr>
              <a:t>			int lie = strPath.ReverseFind('\\'); </a:t>
            </a:r>
          </a:p>
          <a:p>
            <a:pPr algn="just" eaLnBrk="1" hangingPunct="1">
              <a:spcBef>
                <a:spcPct val="50000"/>
              </a:spcBef>
            </a:pPr>
            <a:r>
              <a:rPr kumimoji="1" lang="en-US" altLang="zh-CN" sz="1400">
                <a:solidFill>
                  <a:srgbClr val="000000"/>
                </a:solidFill>
                <a:latin typeface="Arial" panose="020B0604020202020204" pitchFamily="34" charset="0"/>
              </a:rPr>
              <a:t>			strTemp += strPath.Right(strPathName.GetLength() - lie - 1); //</a:t>
            </a:r>
            <a:r>
              <a:rPr kumimoji="1" lang="zh-CN" altLang="en-US" sz="1400">
                <a:solidFill>
                  <a:srgbClr val="000000"/>
                </a:solidFill>
              </a:rPr>
              <a:t>生成路径</a:t>
            </a:r>
            <a:r>
              <a:rPr kumimoji="1" lang="zh-CN" altLang="en-US" sz="1400">
                <a:solidFill>
                  <a:srgbClr val="000000"/>
                </a:solidFill>
                <a:latin typeface="Arial" panose="020B0604020202020204" pitchFamily="34" charset="0"/>
              </a:rPr>
              <a:t> </a:t>
            </a:r>
            <a:r>
              <a:rPr kumimoji="1" lang="zh-CN" altLang="en-US" sz="1600">
                <a:solidFill>
                  <a:srgbClr val="000000"/>
                </a:solidFill>
                <a:latin typeface="Arial" panose="020B0604020202020204" pitchFamily="34" charset="0"/>
              </a:rPr>
              <a:t> </a:t>
            </a:r>
          </a:p>
        </p:txBody>
      </p:sp>
    </p:spTree>
    <p:extLst>
      <p:ext uri="{BB962C8B-B14F-4D97-AF65-F5344CB8AC3E}">
        <p14:creationId xmlns:p14="http://schemas.microsoft.com/office/powerpoint/2010/main" val="4199558929"/>
      </p:ext>
    </p:extLst>
  </p:cSld>
  <p:clrMapOvr>
    <a:masterClrMapping/>
  </p:clrMapOvr>
  <p:transition spd="med">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例：取得某目录下所有文件名 </a:t>
            </a:r>
          </a:p>
        </p:txBody>
      </p:sp>
      <p:sp>
        <p:nvSpPr>
          <p:cNvPr id="116739" name="Comment 4"/>
          <p:cNvSpPr>
            <a:spLocks noChangeArrowheads="1"/>
          </p:cNvSpPr>
          <p:nvPr/>
        </p:nvSpPr>
        <p:spPr bwMode="auto">
          <a:xfrm>
            <a:off x="1526117" y="685959"/>
            <a:ext cx="8993681" cy="6156163"/>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GetFilePath(strTemp, pstrNameList); //</a:t>
            </a:r>
            <a:r>
              <a:rPr kumimoji="1" lang="zh-CN" altLang="en-US" sz="1400">
                <a:solidFill>
                  <a:srgbClr val="000000"/>
                </a:solidFill>
              </a:rPr>
              <a:t>递归调用函数</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zh-CN" altLang="en-US" sz="14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a:t>
            </a:r>
          </a:p>
          <a:p>
            <a:pPr algn="just" eaLnBrk="1" hangingPunct="1">
              <a:spcBef>
                <a:spcPct val="50000"/>
              </a:spcBef>
            </a:pPr>
            <a:r>
              <a:rPr kumimoji="1" lang="en-US" altLang="zh-CN" sz="1400">
                <a:solidFill>
                  <a:srgbClr val="000000"/>
                </a:solidFill>
                <a:latin typeface="Arial" panose="020B0604020202020204" pitchFamily="34" charset="0"/>
              </a:rPr>
              <a:t>		else</a:t>
            </a:r>
          </a:p>
          <a:p>
            <a:pPr algn="just" eaLnBrk="1" hangingPunct="1">
              <a:spcBef>
                <a:spcPct val="50000"/>
              </a:spcBef>
            </a:pPr>
            <a:r>
              <a:rPr kumimoji="1" lang="en-US" altLang="zh-CN" sz="1400">
                <a:solidFill>
                  <a:srgbClr val="000000"/>
                </a:solidFill>
                <a:latin typeface="Arial" panose="020B0604020202020204" pitchFamily="34" charset="0"/>
              </a:rPr>
              <a:t>			pstrNameList-&gt;AddTail(ff.GetFilePath()); //</a:t>
            </a:r>
            <a:r>
              <a:rPr kumimoji="1" lang="zh-CN" altLang="en-US" sz="1400">
                <a:solidFill>
                  <a:srgbClr val="000000"/>
                </a:solidFill>
              </a:rPr>
              <a:t>加入文件列表</a:t>
            </a:r>
            <a:endParaRPr kumimoji="1" lang="zh-CN" altLang="en-US" sz="1400">
              <a:solidFill>
                <a:srgbClr val="000000"/>
              </a:solidFill>
              <a:latin typeface="Arial" panose="020B0604020202020204" pitchFamily="34" charset="0"/>
            </a:endParaRPr>
          </a:p>
          <a:p>
            <a:pPr algn="just" eaLnBrk="1" hangingPunct="1">
              <a:spcBef>
                <a:spcPct val="50000"/>
              </a:spcBef>
            </a:pPr>
            <a:r>
              <a:rPr kumimoji="1" lang="zh-CN" altLang="en-US" sz="1400">
                <a:solidFill>
                  <a:srgbClr val="000000"/>
                </a:solidFill>
                <a:latin typeface="Arial" panose="020B0604020202020204" pitchFamily="34" charset="0"/>
              </a:rPr>
              <a:t>	</a:t>
            </a:r>
            <a:r>
              <a:rPr kumimoji="1" lang="en-US" altLang="zh-CN" sz="1400">
                <a:solidFill>
                  <a:srgbClr val="000000"/>
                </a:solidFill>
                <a:latin typeface="Arial" panose="020B0604020202020204" pitchFamily="34" charset="0"/>
              </a:rPr>
              <a:t>}</a:t>
            </a:r>
          </a:p>
          <a:p>
            <a:pPr algn="just" eaLnBrk="1" hangingPunct="1">
              <a:spcBef>
                <a:spcPct val="50000"/>
              </a:spcBef>
            </a:pPr>
            <a:r>
              <a:rPr kumimoji="1" lang="en-US" altLang="zh-CN" sz="1400">
                <a:solidFill>
                  <a:srgbClr val="000000"/>
                </a:solidFill>
                <a:latin typeface="Arial" panose="020B0604020202020204" pitchFamily="34" charset="0"/>
              </a:rPr>
              <a:t>	if (!ff.IsDots())  	{</a:t>
            </a:r>
          </a:p>
          <a:p>
            <a:pPr algn="just" eaLnBrk="1" hangingPunct="1">
              <a:spcBef>
                <a:spcPct val="50000"/>
              </a:spcBef>
            </a:pPr>
            <a:r>
              <a:rPr kumimoji="1" lang="en-US" altLang="zh-CN" sz="1400">
                <a:solidFill>
                  <a:srgbClr val="000000"/>
                </a:solidFill>
                <a:latin typeface="Arial" panose="020B0604020202020204" pitchFamily="34" charset="0"/>
              </a:rPr>
              <a:t>		if (ff.IsDirectory())    {</a:t>
            </a:r>
          </a:p>
          <a:p>
            <a:pPr algn="just" eaLnBrk="1" hangingPunct="1">
              <a:spcBef>
                <a:spcPct val="50000"/>
              </a:spcBef>
            </a:pPr>
            <a:r>
              <a:rPr kumimoji="1" lang="en-US" altLang="zh-CN" sz="1400">
                <a:solidFill>
                  <a:srgbClr val="000000"/>
                </a:solidFill>
                <a:latin typeface="Arial" panose="020B0604020202020204" pitchFamily="34" charset="0"/>
              </a:rPr>
              <a:t>			CString strTemp;</a:t>
            </a:r>
          </a:p>
          <a:p>
            <a:pPr algn="just" eaLnBrk="1" hangingPunct="1">
              <a:spcBef>
                <a:spcPct val="50000"/>
              </a:spcBef>
            </a:pPr>
            <a:r>
              <a:rPr kumimoji="1" lang="en-US" altLang="zh-CN" sz="1400">
                <a:solidFill>
                  <a:srgbClr val="000000"/>
                </a:solidFill>
                <a:latin typeface="Arial" panose="020B0604020202020204" pitchFamily="34" charset="0"/>
              </a:rPr>
              <a:t>			strTemp = ff.GetFilePath();</a:t>
            </a:r>
          </a:p>
          <a:p>
            <a:pPr algn="just" eaLnBrk="1" hangingPunct="1">
              <a:spcBef>
                <a:spcPct val="50000"/>
              </a:spcBef>
            </a:pPr>
            <a:r>
              <a:rPr kumimoji="1" lang="en-US" altLang="zh-CN" sz="1400">
                <a:solidFill>
                  <a:srgbClr val="000000"/>
                </a:solidFill>
                <a:latin typeface="Arial" panose="020B0604020202020204" pitchFamily="34" charset="0"/>
              </a:rPr>
              <a:t>			if (strTemp.Right(1) != "\\")</a:t>
            </a:r>
          </a:p>
          <a:p>
            <a:pPr algn="just" eaLnBrk="1" hangingPunct="1">
              <a:spcBef>
                <a:spcPct val="50000"/>
              </a:spcBef>
            </a:pPr>
            <a:r>
              <a:rPr kumimoji="1" lang="en-US" altLang="zh-CN" sz="1400">
                <a:solidFill>
                  <a:srgbClr val="000000"/>
                </a:solidFill>
                <a:latin typeface="Arial" panose="020B0604020202020204" pitchFamily="34" charset="0"/>
              </a:rPr>
              <a:t>				strTemp += "\\";</a:t>
            </a:r>
          </a:p>
          <a:p>
            <a:pPr algn="just" eaLnBrk="1" hangingPunct="1">
              <a:spcBef>
                <a:spcPct val="50000"/>
              </a:spcBef>
            </a:pPr>
            <a:r>
              <a:rPr kumimoji="1" lang="en-US" altLang="zh-CN" sz="1400">
                <a:solidFill>
                  <a:srgbClr val="000000"/>
                </a:solidFill>
                <a:latin typeface="Arial" panose="020B0604020202020204" pitchFamily="34" charset="0"/>
              </a:rPr>
              <a:t>			strTemp += GetFileName(strPath);</a:t>
            </a:r>
          </a:p>
          <a:p>
            <a:pPr algn="just" eaLnBrk="1" hangingPunct="1">
              <a:spcBef>
                <a:spcPct val="50000"/>
              </a:spcBef>
            </a:pPr>
            <a:r>
              <a:rPr kumimoji="1" lang="en-US" altLang="zh-CN" sz="1400">
                <a:solidFill>
                  <a:srgbClr val="000000"/>
                </a:solidFill>
                <a:latin typeface="Arial" panose="020B0604020202020204" pitchFamily="34" charset="0"/>
              </a:rPr>
              <a:t>			GetFilePath(strTemp, pstrNameList);</a:t>
            </a:r>
          </a:p>
          <a:p>
            <a:pPr algn="just" eaLnBrk="1" hangingPunct="1">
              <a:spcBef>
                <a:spcPct val="50000"/>
              </a:spcBef>
            </a:pPr>
            <a:r>
              <a:rPr kumimoji="1" lang="en-US" altLang="zh-CN" sz="1400">
                <a:solidFill>
                  <a:srgbClr val="000000"/>
                </a:solidFill>
                <a:latin typeface="Arial" panose="020B0604020202020204" pitchFamily="34" charset="0"/>
              </a:rPr>
              <a:t>		}</a:t>
            </a:r>
          </a:p>
          <a:p>
            <a:pPr algn="just" eaLnBrk="1" hangingPunct="1">
              <a:spcBef>
                <a:spcPct val="50000"/>
              </a:spcBef>
            </a:pPr>
            <a:r>
              <a:rPr kumimoji="1" lang="en-US" altLang="zh-CN" sz="1400">
                <a:solidFill>
                  <a:srgbClr val="000000"/>
                </a:solidFill>
                <a:latin typeface="Arial" panose="020B0604020202020204" pitchFamily="34" charset="0"/>
              </a:rPr>
              <a:t>		else</a:t>
            </a:r>
          </a:p>
          <a:p>
            <a:pPr algn="just" eaLnBrk="1" hangingPunct="1">
              <a:spcBef>
                <a:spcPct val="50000"/>
              </a:spcBef>
            </a:pPr>
            <a:r>
              <a:rPr kumimoji="1" lang="en-US" altLang="zh-CN" sz="1400">
                <a:solidFill>
                  <a:srgbClr val="000000"/>
                </a:solidFill>
                <a:latin typeface="Arial" panose="020B0604020202020204" pitchFamily="34" charset="0"/>
              </a:rPr>
              <a:t>			pstrNameList-&gt;AddTail(ff.GetFilePath());</a:t>
            </a:r>
          </a:p>
          <a:p>
            <a:pPr algn="just" eaLnBrk="1" hangingPunct="1">
              <a:spcBef>
                <a:spcPct val="50000"/>
              </a:spcBef>
            </a:pPr>
            <a:r>
              <a:rPr kumimoji="1" lang="en-US" altLang="zh-CN" sz="1400">
                <a:solidFill>
                  <a:srgbClr val="000000"/>
                </a:solidFill>
                <a:latin typeface="Arial" panose="020B0604020202020204" pitchFamily="34" charset="0"/>
              </a:rPr>
              <a:t>	}</a:t>
            </a:r>
          </a:p>
          <a:p>
            <a:pPr algn="just" eaLnBrk="1" hangingPunct="1">
              <a:spcBef>
                <a:spcPct val="50000"/>
              </a:spcBef>
            </a:pPr>
            <a:r>
              <a:rPr kumimoji="1" lang="en-US" altLang="zh-CN" sz="1400">
                <a:solidFill>
                  <a:srgbClr val="000000"/>
                </a:solidFill>
                <a:latin typeface="Arial" panose="020B0604020202020204" pitchFamily="34" charset="0"/>
              </a:rPr>
              <a:t>	ff.Close();</a:t>
            </a:r>
          </a:p>
          <a:p>
            <a:pPr algn="just" eaLnBrk="1" hangingPunct="1">
              <a:spcBef>
                <a:spcPct val="50000"/>
              </a:spcBef>
            </a:pPr>
            <a:r>
              <a:rPr kumimoji="1" lang="en-US" altLang="zh-CN" sz="1400">
                <a:solidFill>
                  <a:srgbClr val="000000"/>
                </a:solidFill>
                <a:latin typeface="Arial" panose="020B0604020202020204" pitchFamily="34" charset="0"/>
              </a:rPr>
              <a:t>} </a:t>
            </a:r>
          </a:p>
        </p:txBody>
      </p:sp>
    </p:spTree>
    <p:extLst>
      <p:ext uri="{BB962C8B-B14F-4D97-AF65-F5344CB8AC3E}">
        <p14:creationId xmlns:p14="http://schemas.microsoft.com/office/powerpoint/2010/main" val="4085622053"/>
      </p:ext>
    </p:extLst>
  </p:cSld>
  <p:clrMapOvr>
    <a:masterClrMapping/>
  </p:clrMapOvr>
  <p:transition spd="med">
    <p:pull/>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212076" y="533524"/>
            <a:ext cx="7774199" cy="9146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4001" kern="0" dirty="0"/>
              <a:t>WINDOWS</a:t>
            </a:r>
            <a:r>
              <a:rPr lang="zh-CN" altLang="en-US" sz="4001" kern="0" dirty="0"/>
              <a:t>的文件操作简介</a:t>
            </a:r>
            <a:r>
              <a:rPr lang="zh-CN" altLang="en-US" sz="4001" kern="0" dirty="0">
                <a:cs typeface="Times New Roman" pitchFamily="18" charset="0"/>
              </a:rPr>
              <a:t> </a:t>
            </a:r>
          </a:p>
        </p:txBody>
      </p:sp>
      <p:sp>
        <p:nvSpPr>
          <p:cNvPr id="3" name="Rectangle 3"/>
          <p:cNvSpPr txBox="1">
            <a:spLocks noChangeArrowheads="1"/>
          </p:cNvSpPr>
          <p:nvPr/>
        </p:nvSpPr>
        <p:spPr bwMode="auto">
          <a:xfrm>
            <a:off x="2145385" y="1600571"/>
            <a:ext cx="7666224" cy="3525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eaLnBrk="0" hangingPunct="0">
              <a:spcBef>
                <a:spcPct val="0"/>
              </a:spcBef>
              <a:buNone/>
              <a:defRPr/>
            </a:pPr>
            <a:r>
              <a:rPr lang="zh-CN" altLang="en-US" sz="2801" kern="0" dirty="0">
                <a:ea typeface="楷体_GB2312"/>
                <a:cs typeface="楷体_GB2312"/>
              </a:rPr>
              <a:t>		     了解</a:t>
            </a:r>
            <a:r>
              <a:rPr lang="en-US" altLang="zh-CN" sz="2801" kern="0" dirty="0"/>
              <a:t>WINDOWS</a:t>
            </a:r>
            <a:r>
              <a:rPr lang="zh-CN" altLang="en-US" sz="2801" kern="0" dirty="0"/>
              <a:t>文件操作函数</a:t>
            </a:r>
            <a:r>
              <a:rPr lang="en-US" altLang="zh-CN" sz="2801" kern="0" dirty="0">
                <a:ea typeface="楷体_GB2312"/>
                <a:cs typeface="楷体_GB2312"/>
              </a:rPr>
              <a:t>.</a:t>
            </a:r>
          </a:p>
        </p:txBody>
      </p:sp>
    </p:spTree>
    <p:extLst>
      <p:ext uri="{BB962C8B-B14F-4D97-AF65-F5344CB8AC3E}">
        <p14:creationId xmlns:p14="http://schemas.microsoft.com/office/powerpoint/2010/main" val="2146735157"/>
      </p:ext>
    </p:extLst>
  </p:cSld>
  <p:clrMapOvr>
    <a:masterClrMapping/>
  </p:clrMapOvr>
  <p:transition spd="med">
    <p:pull/>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400" kern="0"/>
              <a:t>定义：</a:t>
            </a:r>
          </a:p>
          <a:p>
            <a:pPr marL="609722" indent="-609722" algn="just">
              <a:buNone/>
              <a:defRPr/>
            </a:pPr>
            <a:r>
              <a:rPr lang="en-US" altLang="zh-CN" sz="2400" kern="0">
                <a:solidFill>
                  <a:srgbClr val="FF0000"/>
                </a:solidFill>
              </a:rPr>
              <a:t>WINSHELLAPI int WINAPI </a:t>
            </a:r>
          </a:p>
          <a:p>
            <a:pPr marL="609722" indent="-609722" algn="just">
              <a:buNone/>
              <a:defRPr/>
            </a:pPr>
            <a:r>
              <a:rPr lang="en-US" altLang="zh-CN" sz="2400" kern="0">
                <a:solidFill>
                  <a:srgbClr val="FF0000"/>
                </a:solidFill>
              </a:rPr>
              <a:t>       SHFileOperation</a:t>
            </a:r>
            <a:r>
              <a:rPr lang="zh-CN" altLang="en-US" sz="2400" kern="0">
                <a:solidFill>
                  <a:srgbClr val="FF0000"/>
                </a:solidFill>
              </a:rPr>
              <a:t>（</a:t>
            </a:r>
            <a:r>
              <a:rPr lang="en-US" altLang="zh-CN" sz="2400" kern="0">
                <a:solidFill>
                  <a:srgbClr val="FF0000"/>
                </a:solidFill>
              </a:rPr>
              <a:t>LPSHFILEOPSTRUCT lpFileOp</a:t>
            </a:r>
            <a:r>
              <a:rPr lang="zh-CN" altLang="en-US" sz="2400" kern="0">
                <a:solidFill>
                  <a:srgbClr val="FF0000"/>
                </a:solidFill>
              </a:rPr>
              <a:t>）</a:t>
            </a:r>
            <a:r>
              <a:rPr lang="en-US" altLang="zh-CN" sz="2400" kern="0">
                <a:solidFill>
                  <a:srgbClr val="FF0000"/>
                </a:solidFill>
              </a:rPr>
              <a:t>;</a:t>
            </a:r>
          </a:p>
          <a:p>
            <a:pPr marL="609722" indent="-609722" algn="just">
              <a:buNone/>
              <a:defRPr/>
            </a:pPr>
            <a:r>
              <a:rPr lang="zh-CN" altLang="en-US" sz="2400" kern="0"/>
              <a:t>说明：用于添加，删除，改名，移动等文件操作。</a:t>
            </a:r>
          </a:p>
          <a:p>
            <a:pPr marL="609722" indent="-609722" algn="just">
              <a:buNone/>
              <a:defRPr/>
            </a:pPr>
            <a:r>
              <a:rPr lang="zh-CN" altLang="en-US" sz="2400" kern="0"/>
              <a:t>返回值：调用成功则返回</a:t>
            </a:r>
            <a:r>
              <a:rPr lang="en-US" altLang="zh-CN" sz="2400" kern="0"/>
              <a:t>0</a:t>
            </a:r>
            <a:r>
              <a:rPr lang="zh-CN" altLang="en-US" sz="2400" kern="0"/>
              <a:t>。</a:t>
            </a:r>
          </a:p>
          <a:p>
            <a:pPr marL="609722" indent="-609722" algn="just">
              <a:buNone/>
              <a:defRPr/>
            </a:pPr>
            <a:r>
              <a:rPr lang="zh-CN" altLang="en-US" sz="2400" kern="0"/>
              <a:t>参数</a:t>
            </a:r>
            <a:r>
              <a:rPr lang="en-US" altLang="zh-CN" sz="2400" kern="0">
                <a:solidFill>
                  <a:srgbClr val="0000FF"/>
                </a:solidFill>
              </a:rPr>
              <a:t>lpFileOp</a:t>
            </a:r>
            <a:r>
              <a:rPr lang="zh-CN" altLang="en-US" sz="2400" kern="0"/>
              <a:t>： </a:t>
            </a:r>
            <a:r>
              <a:rPr lang="en-US" altLang="zh-CN" sz="2400" kern="0"/>
              <a:t>SHFILEOPSTRUCT</a:t>
            </a:r>
            <a:r>
              <a:rPr lang="zh-CN" altLang="en-US" sz="2400" kern="0"/>
              <a:t>结构的指针，本结构存储文件操作的信息。</a:t>
            </a:r>
            <a:r>
              <a:rPr lang="en-US" altLang="zh-CN" sz="2400" kern="0"/>
              <a:t>windows</a:t>
            </a:r>
            <a:r>
              <a:rPr lang="zh-CN" altLang="en-US" sz="2400" kern="0"/>
              <a:t>的很多系统结构都在定义时同时定义了指针类型，指针结构名以</a:t>
            </a:r>
            <a:r>
              <a:rPr lang="zh-CN" altLang="en-US" sz="2400" kern="0">
                <a:latin typeface="Arial"/>
              </a:rPr>
              <a:t>“</a:t>
            </a:r>
            <a:r>
              <a:rPr lang="en-US" altLang="zh-CN" sz="2400" kern="0"/>
              <a:t>LP</a:t>
            </a:r>
            <a:r>
              <a:rPr lang="en-US" altLang="zh-CN" sz="2400" kern="0">
                <a:latin typeface="Arial"/>
              </a:rPr>
              <a:t>”</a:t>
            </a:r>
            <a:r>
              <a:rPr lang="en-US" altLang="zh-CN" sz="2400" kern="0"/>
              <a:t>+</a:t>
            </a:r>
            <a:r>
              <a:rPr lang="zh-CN" altLang="en-US" sz="2400" kern="0"/>
              <a:t>结构名构成，如：</a:t>
            </a:r>
            <a:r>
              <a:rPr lang="en-US" altLang="zh-CN" sz="2400" kern="0"/>
              <a:t>LPSHFILEOPSTRUCT</a:t>
            </a:r>
            <a:r>
              <a:rPr lang="zh-CN" altLang="en-US" sz="2400" kern="0"/>
              <a:t>和</a:t>
            </a:r>
            <a:r>
              <a:rPr lang="en-US" altLang="zh-CN" sz="2400" kern="0"/>
              <a:t>SHFILEOPSTRUCT</a:t>
            </a:r>
            <a:r>
              <a:rPr lang="zh-CN" altLang="en-US" sz="2400" kern="0"/>
              <a:t>。请注意</a:t>
            </a:r>
            <a:r>
              <a:rPr lang="en-US" altLang="zh-CN" sz="2400" kern="0"/>
              <a:t>SHFILEOPSTRUCT</a:t>
            </a:r>
            <a:r>
              <a:rPr lang="zh-CN" altLang="en-US" sz="2400" kern="0"/>
              <a:t>结构的定义方法。 </a:t>
            </a:r>
            <a:endParaRPr lang="zh-CN" altLang="en-US" sz="24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ea typeface="楷体_GB2312"/>
                <a:cs typeface="楷体_GB2312"/>
              </a:rPr>
              <a:t>1</a:t>
            </a:r>
            <a:r>
              <a:rPr lang="zh-CN" altLang="en-US" sz="2801" kern="0">
                <a:ea typeface="楷体_GB2312"/>
                <a:cs typeface="楷体_GB2312"/>
              </a:rPr>
              <a:t>．函数：</a:t>
            </a:r>
            <a:r>
              <a:rPr lang="en-US" altLang="zh-CN" sz="2801" kern="0">
                <a:ea typeface="楷体_GB2312"/>
                <a:cs typeface="楷体_GB2312"/>
              </a:rPr>
              <a:t>SHFileOperation</a:t>
            </a:r>
          </a:p>
        </p:txBody>
      </p:sp>
    </p:spTree>
    <p:extLst>
      <p:ext uri="{BB962C8B-B14F-4D97-AF65-F5344CB8AC3E}">
        <p14:creationId xmlns:p14="http://schemas.microsoft.com/office/powerpoint/2010/main" val="3208694788"/>
      </p:ext>
    </p:extLst>
  </p:cSld>
  <p:clrMapOvr>
    <a:masterClrMapping/>
  </p:clrMapOvr>
  <p:transition spd="med">
    <p:pull/>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381089"/>
            <a:ext cx="8612593" cy="60974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lnSpc>
                <a:spcPct val="90000"/>
              </a:lnSpc>
              <a:buNone/>
              <a:defRPr/>
            </a:pPr>
            <a:r>
              <a:rPr lang="en-US" altLang="zh-CN" sz="2000" kern="0"/>
              <a:t>SHFILEOPSTRUCT</a:t>
            </a:r>
            <a:r>
              <a:rPr lang="zh-CN" altLang="en-US" sz="2000" kern="0"/>
              <a:t>结构的定义</a:t>
            </a:r>
            <a:r>
              <a:rPr lang="en-US" altLang="zh-CN" sz="2000" kern="0"/>
              <a:t>:</a:t>
            </a:r>
            <a:r>
              <a:rPr lang="en-US" altLang="zh-CN" sz="2000" kern="0">
                <a:latin typeface="Arial"/>
              </a:rPr>
              <a:t> </a:t>
            </a:r>
            <a:endParaRPr lang="en-US" altLang="zh-CN" sz="2000" kern="0"/>
          </a:p>
          <a:p>
            <a:pPr marL="609722" indent="-609722" algn="just">
              <a:lnSpc>
                <a:spcPct val="90000"/>
              </a:lnSpc>
              <a:buNone/>
              <a:defRPr/>
            </a:pPr>
            <a:r>
              <a:rPr lang="en-US" altLang="zh-CN" sz="2000" kern="0">
                <a:solidFill>
                  <a:srgbClr val="FF0000"/>
                </a:solidFill>
              </a:rPr>
              <a:t>typedef struct _SHFILEOPSTRUCT{ </a:t>
            </a:r>
          </a:p>
          <a:p>
            <a:pPr marL="609722" indent="-609722" algn="just">
              <a:lnSpc>
                <a:spcPct val="90000"/>
              </a:lnSpc>
              <a:buNone/>
              <a:defRPr/>
            </a:pPr>
            <a:r>
              <a:rPr lang="en-US" altLang="zh-CN" sz="2000" kern="0">
                <a:solidFill>
                  <a:srgbClr val="FF0000"/>
                </a:solidFill>
              </a:rPr>
              <a:t>    	HWND         hwnd; </a:t>
            </a:r>
          </a:p>
          <a:p>
            <a:pPr marL="609722" indent="-609722" algn="just">
              <a:lnSpc>
                <a:spcPct val="90000"/>
              </a:lnSpc>
              <a:buNone/>
              <a:defRPr/>
            </a:pPr>
            <a:r>
              <a:rPr lang="en-US" altLang="zh-CN" sz="2000" kern="0">
                <a:solidFill>
                  <a:srgbClr val="FF0000"/>
                </a:solidFill>
              </a:rPr>
              <a:t>    	UINT         wFunc; </a:t>
            </a:r>
          </a:p>
          <a:p>
            <a:pPr marL="609722" indent="-609722" algn="just">
              <a:lnSpc>
                <a:spcPct val="90000"/>
              </a:lnSpc>
              <a:buNone/>
              <a:defRPr/>
            </a:pPr>
            <a:r>
              <a:rPr lang="en-US" altLang="zh-CN" sz="2000" kern="0">
                <a:solidFill>
                  <a:srgbClr val="FF0000"/>
                </a:solidFill>
              </a:rPr>
              <a:t>  	LPCSTR       pFrom; </a:t>
            </a:r>
          </a:p>
          <a:p>
            <a:pPr marL="609722" indent="-609722" algn="just">
              <a:lnSpc>
                <a:spcPct val="90000"/>
              </a:lnSpc>
              <a:buNone/>
              <a:defRPr/>
            </a:pPr>
            <a:r>
              <a:rPr lang="en-US" altLang="zh-CN" sz="2000" kern="0">
                <a:solidFill>
                  <a:srgbClr val="FF0000"/>
                </a:solidFill>
              </a:rPr>
              <a:t>   	LPCSTR       pTo; </a:t>
            </a:r>
          </a:p>
          <a:p>
            <a:pPr marL="609722" indent="-609722" algn="just">
              <a:lnSpc>
                <a:spcPct val="90000"/>
              </a:lnSpc>
              <a:buNone/>
              <a:defRPr/>
            </a:pPr>
            <a:r>
              <a:rPr lang="en-US" altLang="zh-CN" sz="2000" kern="0">
                <a:solidFill>
                  <a:srgbClr val="FF0000"/>
                </a:solidFill>
              </a:rPr>
              <a:t>  	FILEOP_FLAGS fFlags; </a:t>
            </a:r>
          </a:p>
          <a:p>
            <a:pPr marL="609722" indent="-609722" algn="just">
              <a:lnSpc>
                <a:spcPct val="90000"/>
              </a:lnSpc>
              <a:buNone/>
              <a:defRPr/>
            </a:pPr>
            <a:r>
              <a:rPr lang="en-US" altLang="zh-CN" sz="2000" kern="0">
                <a:solidFill>
                  <a:srgbClr val="FF0000"/>
                </a:solidFill>
              </a:rPr>
              <a:t>   	BOOL         fAnyOperationsAborted; </a:t>
            </a:r>
          </a:p>
          <a:p>
            <a:pPr marL="609722" indent="-609722" algn="just">
              <a:lnSpc>
                <a:spcPct val="90000"/>
              </a:lnSpc>
              <a:buNone/>
              <a:defRPr/>
            </a:pPr>
            <a:r>
              <a:rPr lang="en-US" altLang="zh-CN" sz="2000" kern="0">
                <a:solidFill>
                  <a:srgbClr val="FF0000"/>
                </a:solidFill>
              </a:rPr>
              <a:t>    	LPVOID       hNameMappings; </a:t>
            </a:r>
          </a:p>
          <a:p>
            <a:pPr marL="609722" indent="-609722" algn="just">
              <a:lnSpc>
                <a:spcPct val="90000"/>
              </a:lnSpc>
              <a:buNone/>
              <a:defRPr/>
            </a:pPr>
            <a:r>
              <a:rPr lang="en-US" altLang="zh-CN" sz="2000" kern="0">
                <a:solidFill>
                  <a:srgbClr val="FF0000"/>
                </a:solidFill>
              </a:rPr>
              <a:t>    	LPCSTR       lpszProgressTitle; </a:t>
            </a:r>
          </a:p>
          <a:p>
            <a:pPr marL="609722" indent="-609722" algn="just">
              <a:lnSpc>
                <a:spcPct val="90000"/>
              </a:lnSpc>
              <a:buNone/>
              <a:defRPr/>
            </a:pPr>
            <a:r>
              <a:rPr lang="en-US" altLang="zh-CN" sz="2000" kern="0">
                <a:solidFill>
                  <a:srgbClr val="FF0000"/>
                </a:solidFill>
              </a:rPr>
              <a:t>} SHFILEOPSTRUCT, FAR *LPSHFILEOPSTRUCT; </a:t>
            </a:r>
          </a:p>
          <a:p>
            <a:pPr marL="609722" indent="-609722" algn="just">
              <a:lnSpc>
                <a:spcPct val="90000"/>
              </a:lnSpc>
              <a:buNone/>
              <a:defRPr/>
            </a:pPr>
            <a:r>
              <a:rPr lang="zh-CN" altLang="en-US" sz="2000" kern="0"/>
              <a:t>成员</a:t>
            </a:r>
            <a:r>
              <a:rPr lang="en-US" altLang="zh-CN" sz="2000" kern="0">
                <a:solidFill>
                  <a:srgbClr val="0000FF"/>
                </a:solidFill>
              </a:rPr>
              <a:t>hwnd</a:t>
            </a:r>
            <a:r>
              <a:rPr lang="en-US" altLang="zh-CN" sz="2000" kern="0"/>
              <a:t> </a:t>
            </a:r>
            <a:r>
              <a:rPr lang="zh-CN" altLang="en-US" sz="2000" kern="0"/>
              <a:t>：用于显示文件操作信息窗体的句柄，一般填写显示信息窗体的成员变量</a:t>
            </a:r>
            <a:r>
              <a:rPr lang="en-US" altLang="zh-CN" sz="2000" kern="0"/>
              <a:t>m_hWnd</a:t>
            </a:r>
            <a:r>
              <a:rPr lang="zh-CN" altLang="en-US" sz="2000" kern="0"/>
              <a:t>。若不需要显示信息，也可填</a:t>
            </a:r>
            <a:r>
              <a:rPr lang="en-US" altLang="zh-CN" sz="2000" kern="0"/>
              <a:t>NULL</a:t>
            </a:r>
            <a:r>
              <a:rPr lang="zh-CN" altLang="en-US" sz="2000" kern="0"/>
              <a:t>。</a:t>
            </a:r>
          </a:p>
          <a:p>
            <a:pPr marL="609722" indent="-609722" algn="just">
              <a:lnSpc>
                <a:spcPct val="90000"/>
              </a:lnSpc>
              <a:buNone/>
              <a:defRPr/>
            </a:pPr>
            <a:r>
              <a:rPr lang="zh-CN" altLang="en-US" sz="2000" kern="0"/>
              <a:t>成员</a:t>
            </a:r>
            <a:r>
              <a:rPr lang="en-US" altLang="zh-CN" sz="2000" kern="0">
                <a:solidFill>
                  <a:srgbClr val="0000FF"/>
                </a:solidFill>
              </a:rPr>
              <a:t>wFunc</a:t>
            </a:r>
            <a:r>
              <a:rPr lang="en-US" altLang="zh-CN" sz="2000" kern="0"/>
              <a:t> </a:t>
            </a:r>
            <a:r>
              <a:rPr lang="zh-CN" altLang="en-US" sz="2000" kern="0"/>
              <a:t>：标识操作类型。使用以下四个宏定义：</a:t>
            </a:r>
          </a:p>
          <a:p>
            <a:pPr marL="990798" lvl="1" indent="-533507">
              <a:lnSpc>
                <a:spcPct val="90000"/>
              </a:lnSpc>
              <a:buNone/>
              <a:defRPr/>
            </a:pPr>
            <a:r>
              <a:rPr lang="zh-CN" altLang="en-US" sz="1800" kern="0"/>
              <a:t>	</a:t>
            </a:r>
            <a:r>
              <a:rPr lang="en-US" altLang="zh-CN" sz="1800" kern="0"/>
              <a:t>FO_COPY  </a:t>
            </a:r>
            <a:r>
              <a:rPr lang="zh-CN" altLang="en-US" sz="1800" kern="0"/>
              <a:t>：	表示拷贝，从</a:t>
            </a:r>
            <a:r>
              <a:rPr lang="en-US" altLang="zh-CN" sz="1800" kern="0"/>
              <a:t>pFrom</a:t>
            </a:r>
            <a:r>
              <a:rPr lang="zh-CN" altLang="en-US" sz="1800" kern="0"/>
              <a:t>拷贝到</a:t>
            </a:r>
            <a:r>
              <a:rPr lang="en-US" altLang="zh-CN" sz="1800" kern="0"/>
              <a:t>pTo </a:t>
            </a:r>
            <a:r>
              <a:rPr lang="zh-CN" altLang="en-US" sz="1800" kern="0"/>
              <a:t>。</a:t>
            </a:r>
          </a:p>
          <a:p>
            <a:pPr marL="990798" lvl="1" indent="-533507">
              <a:lnSpc>
                <a:spcPct val="90000"/>
              </a:lnSpc>
              <a:buNone/>
              <a:defRPr/>
            </a:pPr>
            <a:r>
              <a:rPr lang="zh-CN" altLang="en-US" sz="1800" kern="0"/>
              <a:t>	</a:t>
            </a:r>
            <a:r>
              <a:rPr lang="en-US" altLang="zh-CN" sz="1800" kern="0"/>
              <a:t>FO_DELETE </a:t>
            </a:r>
            <a:r>
              <a:rPr lang="zh-CN" altLang="en-US" sz="1800" kern="0"/>
              <a:t>：	表示删除，删除</a:t>
            </a:r>
            <a:r>
              <a:rPr lang="en-US" altLang="zh-CN" sz="1800" kern="0"/>
              <a:t>pFrom</a:t>
            </a:r>
            <a:r>
              <a:rPr lang="zh-CN" altLang="en-US" sz="1800" kern="0"/>
              <a:t>文件（参数</a:t>
            </a:r>
            <a:r>
              <a:rPr lang="en-US" altLang="zh-CN" sz="1800" kern="0"/>
              <a:t>pTo</a:t>
            </a:r>
            <a:r>
              <a:rPr lang="zh-CN" altLang="en-US" sz="1800" kern="0"/>
              <a:t>忽略）。</a:t>
            </a:r>
          </a:p>
          <a:p>
            <a:pPr marL="990798" lvl="1" indent="-533507">
              <a:lnSpc>
                <a:spcPct val="90000"/>
              </a:lnSpc>
              <a:buNone/>
              <a:defRPr/>
            </a:pPr>
            <a:r>
              <a:rPr lang="zh-CN" altLang="en-US" sz="1800" kern="0"/>
              <a:t>	</a:t>
            </a:r>
            <a:r>
              <a:rPr lang="en-US" altLang="zh-CN" sz="1800" kern="0"/>
              <a:t>FO_MOVE </a:t>
            </a:r>
            <a:r>
              <a:rPr lang="zh-CN" altLang="en-US" sz="1800" kern="0"/>
              <a:t>：	表示移动，从</a:t>
            </a:r>
            <a:r>
              <a:rPr lang="en-US" altLang="zh-CN" sz="1800" kern="0"/>
              <a:t>pFrom</a:t>
            </a:r>
            <a:r>
              <a:rPr lang="zh-CN" altLang="en-US" sz="1800" kern="0"/>
              <a:t>移动到</a:t>
            </a:r>
            <a:r>
              <a:rPr lang="en-US" altLang="zh-CN" sz="1800" kern="0"/>
              <a:t>pTo</a:t>
            </a:r>
            <a:r>
              <a:rPr lang="zh-CN" altLang="en-US" sz="1800" kern="0"/>
              <a:t>。</a:t>
            </a:r>
          </a:p>
          <a:p>
            <a:pPr marL="990798" lvl="1" indent="-533507">
              <a:lnSpc>
                <a:spcPct val="90000"/>
              </a:lnSpc>
              <a:buNone/>
              <a:defRPr/>
            </a:pPr>
            <a:r>
              <a:rPr lang="zh-CN" altLang="en-US" sz="1800" kern="0"/>
              <a:t>	</a:t>
            </a:r>
            <a:r>
              <a:rPr lang="en-US" altLang="zh-CN" sz="1800" kern="0"/>
              <a:t>FO_RENAME </a:t>
            </a:r>
            <a:r>
              <a:rPr lang="zh-CN" altLang="en-US" sz="1800" kern="0"/>
              <a:t>：	表示改名，把文件</a:t>
            </a:r>
            <a:r>
              <a:rPr lang="en-US" altLang="zh-CN" sz="1800" kern="0"/>
              <a:t>pFrom</a:t>
            </a:r>
            <a:r>
              <a:rPr lang="zh-CN" altLang="en-US" sz="1800" kern="0"/>
              <a:t>改名为 </a:t>
            </a:r>
            <a:r>
              <a:rPr lang="en-US" altLang="zh-CN" sz="1800" kern="0"/>
              <a:t>pTo</a:t>
            </a:r>
            <a:r>
              <a:rPr lang="zh-CN" altLang="en-US" sz="1800" kern="0"/>
              <a:t>。</a:t>
            </a:r>
            <a:endParaRPr lang="zh-CN" altLang="en-US" sz="1800" kern="0" dirty="0"/>
          </a:p>
        </p:txBody>
      </p:sp>
    </p:spTree>
    <p:extLst>
      <p:ext uri="{BB962C8B-B14F-4D97-AF65-F5344CB8AC3E}">
        <p14:creationId xmlns:p14="http://schemas.microsoft.com/office/powerpoint/2010/main" val="3390061002"/>
      </p:ext>
    </p:extLst>
  </p:cSld>
  <p:clrMapOvr>
    <a:masterClrMapping/>
  </p:clrMapOvr>
  <p:transition spd="med">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lnSpc>
                <a:spcPct val="90000"/>
              </a:lnSpc>
              <a:buNone/>
              <a:defRPr/>
            </a:pPr>
            <a:r>
              <a:rPr lang="zh-CN" altLang="en-US" sz="2000" kern="0"/>
              <a:t>成员</a:t>
            </a:r>
            <a:r>
              <a:rPr lang="en-US" altLang="zh-CN" sz="2000" kern="0">
                <a:solidFill>
                  <a:srgbClr val="0000FF"/>
                </a:solidFill>
              </a:rPr>
              <a:t>pFrom</a:t>
            </a:r>
            <a:r>
              <a:rPr lang="zh-CN" altLang="en-US" sz="2000" kern="0"/>
              <a:t>：为原文件的文件及路径名。这个字符串必须以双空字符结尾， 例如：</a:t>
            </a:r>
            <a:r>
              <a:rPr lang="en-US" altLang="zh-CN" sz="2000" kern="0"/>
              <a:t>c</a:t>
            </a:r>
            <a:r>
              <a:rPr lang="zh-CN" altLang="en-US" sz="2000" kern="0"/>
              <a:t>盘根目录下的文件</a:t>
            </a:r>
            <a:r>
              <a:rPr lang="en-US" altLang="zh-CN" sz="2000" kern="0"/>
              <a:t>a.txt</a:t>
            </a:r>
            <a:r>
              <a:rPr lang="zh-CN" altLang="en-US" sz="2000" kern="0"/>
              <a:t>，在此应表示为</a:t>
            </a:r>
            <a:r>
              <a:rPr lang="zh-CN" altLang="en-US" sz="2000" kern="0">
                <a:latin typeface="Arial"/>
              </a:rPr>
              <a:t>“</a:t>
            </a:r>
            <a:r>
              <a:rPr lang="en-US" altLang="zh-CN" sz="2000" kern="0"/>
              <a:t>c:\\a.txt\0\0</a:t>
            </a:r>
            <a:r>
              <a:rPr lang="en-US" altLang="zh-CN" sz="2000" kern="0">
                <a:latin typeface="Arial"/>
              </a:rPr>
              <a:t>”</a:t>
            </a:r>
            <a:r>
              <a:rPr lang="zh-CN" altLang="en-US" sz="2000" kern="0"/>
              <a:t>。对于</a:t>
            </a:r>
            <a:r>
              <a:rPr lang="en-US" altLang="zh-CN" sz="2000" kern="0"/>
              <a:t>CString</a:t>
            </a:r>
            <a:r>
              <a:rPr lang="zh-CN" altLang="en-US" sz="2000" kern="0"/>
              <a:t>类型的变量加一个</a:t>
            </a:r>
            <a:r>
              <a:rPr lang="zh-CN" altLang="en-US" sz="2000" kern="0">
                <a:latin typeface="Arial"/>
              </a:rPr>
              <a:t>“</a:t>
            </a:r>
            <a:r>
              <a:rPr lang="en-US" altLang="zh-CN" sz="2000" kern="0"/>
              <a:t>\0</a:t>
            </a:r>
            <a:r>
              <a:rPr lang="en-US" altLang="zh-CN" sz="2000" kern="0">
                <a:latin typeface="Arial"/>
              </a:rPr>
              <a:t>”</a:t>
            </a:r>
            <a:r>
              <a:rPr lang="zh-CN" altLang="en-US" sz="2000" kern="0"/>
              <a:t>字符即可。</a:t>
            </a:r>
          </a:p>
          <a:p>
            <a:pPr marL="609722" indent="-609722" algn="just">
              <a:lnSpc>
                <a:spcPct val="90000"/>
              </a:lnSpc>
              <a:buNone/>
              <a:defRPr/>
            </a:pPr>
            <a:r>
              <a:rPr lang="zh-CN" altLang="en-US" sz="2000" kern="0"/>
              <a:t>成员</a:t>
            </a:r>
            <a:r>
              <a:rPr lang="en-US" altLang="zh-CN" sz="2000" kern="0">
                <a:solidFill>
                  <a:srgbClr val="0000FF"/>
                </a:solidFill>
              </a:rPr>
              <a:t>pTo</a:t>
            </a:r>
            <a:r>
              <a:rPr lang="zh-CN" altLang="en-US" sz="2000" kern="0"/>
              <a:t>： 为目标文件的文件名，在参数</a:t>
            </a:r>
            <a:r>
              <a:rPr lang="en-US" altLang="zh-CN" sz="2000" kern="0"/>
              <a:t>wFunc</a:t>
            </a:r>
            <a:r>
              <a:rPr lang="zh-CN" altLang="en-US" sz="2000" kern="0"/>
              <a:t>为</a:t>
            </a:r>
            <a:r>
              <a:rPr lang="en-US" altLang="zh-CN" sz="2000" kern="0"/>
              <a:t>FO_DELETE</a:t>
            </a:r>
            <a:r>
              <a:rPr lang="zh-CN" altLang="en-US" sz="2000" kern="0"/>
              <a:t>时可忽略。</a:t>
            </a:r>
          </a:p>
          <a:p>
            <a:pPr marL="609722" indent="-609722" algn="just">
              <a:lnSpc>
                <a:spcPct val="90000"/>
              </a:lnSpc>
              <a:buNone/>
              <a:defRPr/>
            </a:pPr>
            <a:r>
              <a:rPr lang="zh-CN" altLang="en-US" sz="2000" kern="0"/>
              <a:t>成员</a:t>
            </a:r>
            <a:r>
              <a:rPr lang="en-US" altLang="zh-CN" sz="2000" kern="0">
                <a:solidFill>
                  <a:srgbClr val="0000FF"/>
                </a:solidFill>
              </a:rPr>
              <a:t>fFlags</a:t>
            </a:r>
            <a:r>
              <a:rPr lang="zh-CN" altLang="en-US" sz="2000" kern="0"/>
              <a:t>：为控制文件操作的标志，一共有十几个，他们之间可通过来</a:t>
            </a:r>
            <a:r>
              <a:rPr lang="zh-CN" altLang="en-US" sz="2000" kern="0">
                <a:latin typeface="Arial"/>
              </a:rPr>
              <a:t>“</a:t>
            </a:r>
            <a:r>
              <a:rPr lang="en-US" altLang="zh-CN" sz="2000" kern="0"/>
              <a:t>|</a:t>
            </a:r>
            <a:r>
              <a:rPr lang="en-US" altLang="zh-CN" sz="2000" kern="0">
                <a:latin typeface="Arial"/>
              </a:rPr>
              <a:t>”</a:t>
            </a:r>
            <a:r>
              <a:rPr lang="zh-CN" altLang="en-US" sz="2000" kern="0"/>
              <a:t>连接，在这里只介绍</a:t>
            </a:r>
            <a:r>
              <a:rPr lang="en-US" altLang="zh-CN" sz="2000" kern="0"/>
              <a:t>3</a:t>
            </a:r>
            <a:r>
              <a:rPr lang="zh-CN" altLang="en-US" sz="2000" kern="0"/>
              <a:t>个常用的值。 </a:t>
            </a:r>
          </a:p>
          <a:p>
            <a:pPr marL="609722" indent="-609722">
              <a:lnSpc>
                <a:spcPct val="90000"/>
              </a:lnSpc>
              <a:buNone/>
              <a:defRPr/>
            </a:pPr>
            <a:r>
              <a:rPr lang="en-US" altLang="zh-CN" sz="2000" kern="0"/>
              <a:t>FOF_NOCONFIRMATION </a:t>
            </a:r>
            <a:r>
              <a:rPr lang="zh-CN" altLang="en-US" sz="2000" kern="0"/>
              <a:t>：	对于一切信息提示框都按确定处理。</a:t>
            </a:r>
          </a:p>
          <a:p>
            <a:pPr marL="609722" indent="-609722">
              <a:lnSpc>
                <a:spcPct val="90000"/>
              </a:lnSpc>
              <a:buNone/>
              <a:defRPr/>
            </a:pPr>
            <a:r>
              <a:rPr lang="en-US" altLang="zh-CN" sz="2000" kern="0"/>
              <a:t>FOF_SILENT </a:t>
            </a:r>
            <a:r>
              <a:rPr lang="zh-CN" altLang="en-US" sz="2000" kern="0"/>
              <a:t>：		不显示进度对话框。</a:t>
            </a:r>
          </a:p>
          <a:p>
            <a:pPr marL="609722" indent="-609722">
              <a:lnSpc>
                <a:spcPct val="90000"/>
              </a:lnSpc>
              <a:buNone/>
              <a:defRPr/>
            </a:pPr>
            <a:r>
              <a:rPr lang="en-US" altLang="zh-CN" sz="2000" kern="0"/>
              <a:t>FOF_SIMPLEPROGRESS</a:t>
            </a:r>
            <a:r>
              <a:rPr lang="zh-CN" altLang="en-US" sz="2000" kern="0"/>
              <a:t>：	显示一个不显示文件名的简单的进度对话框。</a:t>
            </a:r>
          </a:p>
          <a:p>
            <a:pPr marL="609722" indent="-609722" algn="just">
              <a:lnSpc>
                <a:spcPct val="90000"/>
              </a:lnSpc>
              <a:buNone/>
              <a:defRPr/>
            </a:pPr>
            <a:r>
              <a:rPr lang="zh-CN" altLang="en-US" sz="2000" kern="0"/>
              <a:t>通过对</a:t>
            </a:r>
            <a:r>
              <a:rPr lang="en-US" altLang="zh-CN" sz="2000" kern="0"/>
              <a:t>FOF_NOCONFIRMATION</a:t>
            </a:r>
            <a:r>
              <a:rPr lang="zh-CN" altLang="en-US" sz="2000" kern="0"/>
              <a:t>和</a:t>
            </a:r>
            <a:r>
              <a:rPr lang="en-US" altLang="zh-CN" sz="2000" kern="0"/>
              <a:t>FOF_SILENT</a:t>
            </a:r>
            <a:r>
              <a:rPr lang="zh-CN" altLang="en-US" sz="2000" kern="0"/>
              <a:t>的设定，我们就可以在后台默默地处理拷贝删除操作。而设定</a:t>
            </a:r>
            <a:r>
              <a:rPr lang="en-US" altLang="zh-CN" sz="2000" kern="0"/>
              <a:t>FOF_SIMPLEPROGRESS</a:t>
            </a:r>
            <a:r>
              <a:rPr lang="zh-CN" altLang="en-US" sz="2000" kern="0"/>
              <a:t>，将显示进度对话框。</a:t>
            </a:r>
          </a:p>
          <a:p>
            <a:pPr marL="609722" indent="-609722" algn="just">
              <a:lnSpc>
                <a:spcPct val="90000"/>
              </a:lnSpc>
              <a:buNone/>
              <a:defRPr/>
            </a:pPr>
            <a:r>
              <a:rPr lang="zh-CN" altLang="en-US" sz="2000" kern="0"/>
              <a:t>成员</a:t>
            </a:r>
            <a:r>
              <a:rPr lang="en-US" altLang="zh-CN" sz="2000" kern="0">
                <a:solidFill>
                  <a:srgbClr val="0000FF"/>
                </a:solidFill>
              </a:rPr>
              <a:t>fAnyOperationsAborted</a:t>
            </a:r>
            <a:r>
              <a:rPr lang="zh-CN" altLang="en-US" sz="2000" kern="0"/>
              <a:t>和</a:t>
            </a:r>
            <a:r>
              <a:rPr lang="en-US" altLang="zh-CN" sz="2000" kern="0">
                <a:solidFill>
                  <a:srgbClr val="0000FF"/>
                </a:solidFill>
              </a:rPr>
              <a:t>hNameMappings</a:t>
            </a:r>
            <a:r>
              <a:rPr lang="zh-CN" altLang="en-US" sz="2000" kern="0"/>
              <a:t>：主要用于处理多文件的情况。此处不再详细介绍。</a:t>
            </a:r>
          </a:p>
          <a:p>
            <a:pPr marL="609722" indent="-609722" algn="just">
              <a:lnSpc>
                <a:spcPct val="90000"/>
              </a:lnSpc>
              <a:buNone/>
              <a:defRPr/>
            </a:pPr>
            <a:r>
              <a:rPr lang="zh-CN" altLang="en-US" sz="2000" kern="0"/>
              <a:t>成员</a:t>
            </a:r>
            <a:r>
              <a:rPr lang="en-US" altLang="zh-CN" sz="2000" kern="0">
                <a:solidFill>
                  <a:srgbClr val="0000FF"/>
                </a:solidFill>
              </a:rPr>
              <a:t>lpszProgressTitle</a:t>
            </a:r>
            <a:r>
              <a:rPr lang="zh-CN" altLang="en-US" sz="2000" kern="0"/>
              <a:t>：当设定</a:t>
            </a:r>
            <a:r>
              <a:rPr lang="en-US" altLang="zh-CN" sz="2000" kern="0"/>
              <a:t>FOF_SIMPLEPROGRESS</a:t>
            </a:r>
            <a:r>
              <a:rPr lang="zh-CN" altLang="en-US" sz="2000" kern="0"/>
              <a:t>时，该参数为进度对话框的标题，若没有设定</a:t>
            </a:r>
            <a:r>
              <a:rPr lang="en-US" altLang="zh-CN" sz="2000" kern="0"/>
              <a:t>FOF_SIMPLEPROGRESS</a:t>
            </a:r>
            <a:r>
              <a:rPr lang="zh-CN" altLang="en-US" sz="2000" kern="0"/>
              <a:t>，则忽略。</a:t>
            </a:r>
          </a:p>
          <a:p>
            <a:pPr marL="609722" indent="-609722" algn="just">
              <a:lnSpc>
                <a:spcPct val="90000"/>
              </a:lnSpc>
              <a:buNone/>
              <a:defRPr/>
            </a:pPr>
            <a:r>
              <a:rPr lang="zh-CN" altLang="en-US" sz="2000" kern="0"/>
              <a:t>当参数</a:t>
            </a:r>
            <a:r>
              <a:rPr lang="en-US" altLang="zh-CN" sz="2000" kern="0">
                <a:solidFill>
                  <a:srgbClr val="0000FF"/>
                </a:solidFill>
              </a:rPr>
              <a:t>pFrom</a:t>
            </a:r>
            <a:r>
              <a:rPr lang="zh-CN" altLang="en-US" sz="2000" kern="0"/>
              <a:t>或</a:t>
            </a:r>
            <a:r>
              <a:rPr lang="en-US" altLang="zh-CN" sz="2000" kern="0">
                <a:solidFill>
                  <a:srgbClr val="0000FF"/>
                </a:solidFill>
              </a:rPr>
              <a:t>pTo</a:t>
            </a:r>
            <a:r>
              <a:rPr lang="zh-CN" altLang="en-US" sz="2000" kern="0"/>
              <a:t>不包括路径时，函数默认当前系统路径，即用</a:t>
            </a:r>
            <a:r>
              <a:rPr lang="en-US" altLang="zh-CN" sz="2000" kern="0"/>
              <a:t>GetCurrentDirectory</a:t>
            </a:r>
            <a:r>
              <a:rPr lang="zh-CN" altLang="en-US" sz="2000" kern="0"/>
              <a:t>（）函数取得的路径。 </a:t>
            </a:r>
            <a:endParaRPr lang="zh-CN" altLang="en-US" sz="2000" kern="0" dirty="0"/>
          </a:p>
        </p:txBody>
      </p:sp>
    </p:spTree>
    <p:extLst>
      <p:ext uri="{BB962C8B-B14F-4D97-AF65-F5344CB8AC3E}">
        <p14:creationId xmlns:p14="http://schemas.microsoft.com/office/powerpoint/2010/main" val="929932116"/>
      </p:ext>
    </p:extLst>
  </p:cSld>
  <p:clrMapOvr>
    <a:masterClrMapping/>
  </p:clrMapOvr>
  <p:transition spd="med">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例：拷贝函数 </a:t>
            </a:r>
          </a:p>
        </p:txBody>
      </p:sp>
      <p:sp>
        <p:nvSpPr>
          <p:cNvPr id="121859" name="Comment 4"/>
          <p:cNvSpPr>
            <a:spLocks noChangeArrowheads="1"/>
          </p:cNvSpPr>
          <p:nvPr/>
        </p:nvSpPr>
        <p:spPr bwMode="auto">
          <a:xfrm>
            <a:off x="1526117" y="685960"/>
            <a:ext cx="8993681" cy="5848116"/>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BOOL Copy(CString strSource, CString strTarget)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CFileFind   ff;</a:t>
            </a:r>
          </a:p>
          <a:p>
            <a:pPr algn="just" eaLnBrk="1" hangingPunct="1">
              <a:spcBef>
                <a:spcPct val="50000"/>
              </a:spcBef>
            </a:pPr>
            <a:r>
              <a:rPr kumimoji="1" lang="en-US" altLang="zh-CN" sz="1600">
                <a:solidFill>
                  <a:srgbClr val="000000"/>
                </a:solidFill>
                <a:latin typeface="Arial" panose="020B0604020202020204" pitchFamily="34" charset="0"/>
              </a:rPr>
              <a:t>	SHFILEOPSTRUCT	fop;   //</a:t>
            </a:r>
            <a:r>
              <a:rPr kumimoji="1" lang="zh-CN" altLang="en-US" sz="1600">
                <a:solidFill>
                  <a:srgbClr val="000000"/>
                </a:solidFill>
              </a:rPr>
              <a:t>声明</a:t>
            </a:r>
            <a:r>
              <a:rPr kumimoji="1" lang="en-US" altLang="zh-CN" sz="1600">
                <a:solidFill>
                  <a:srgbClr val="000000"/>
                </a:solidFill>
                <a:latin typeface="Arial" panose="020B0604020202020204" pitchFamily="34" charset="0"/>
              </a:rPr>
              <a:t>SHFILEOPSTRUCT</a:t>
            </a:r>
            <a:r>
              <a:rPr kumimoji="1" lang="zh-CN" altLang="en-US" sz="1600">
                <a:solidFill>
                  <a:srgbClr val="000000"/>
                </a:solidFill>
              </a:rPr>
              <a:t>结构</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memset(&amp;fop, 0x00, sizeof(SHFILEOPSTRUCT));  //</a:t>
            </a:r>
            <a:r>
              <a:rPr kumimoji="1" lang="zh-CN" altLang="en-US" sz="1600">
                <a:solidFill>
                  <a:srgbClr val="000000"/>
                </a:solidFill>
              </a:rPr>
              <a:t>置空</a:t>
            </a:r>
            <a:r>
              <a:rPr kumimoji="1" lang="en-US" altLang="zh-CN" sz="1600">
                <a:solidFill>
                  <a:srgbClr val="000000"/>
                </a:solidFill>
                <a:latin typeface="Arial" panose="020B0604020202020204" pitchFamily="34" charset="0"/>
              </a:rPr>
              <a:t>SHFILEOPSTRUCT</a:t>
            </a:r>
            <a:r>
              <a:rPr kumimoji="1" lang="zh-CN" altLang="en-US" sz="1600">
                <a:solidFill>
                  <a:srgbClr val="000000"/>
                </a:solidFill>
              </a:rPr>
              <a:t>结构</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if (!ff.FindFile(strSource))   //</a:t>
            </a:r>
            <a:r>
              <a:rPr kumimoji="1" lang="zh-CN" altLang="en-US" sz="1600">
                <a:solidFill>
                  <a:srgbClr val="000000"/>
                </a:solidFill>
              </a:rPr>
              <a:t>查找文件是否存在</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return false;</a:t>
            </a:r>
          </a:p>
          <a:p>
            <a:pPr algn="just" eaLnBrk="1" hangingPunct="1">
              <a:spcBef>
                <a:spcPct val="50000"/>
              </a:spcBef>
            </a:pPr>
            <a:r>
              <a:rPr kumimoji="1" lang="en-US" altLang="zh-CN" sz="1600">
                <a:solidFill>
                  <a:srgbClr val="000000"/>
                </a:solidFill>
                <a:latin typeface="Arial" panose="020B0604020202020204" pitchFamily="34" charset="0"/>
              </a:rPr>
              <a:t>    	ff.close();</a:t>
            </a:r>
          </a:p>
          <a:p>
            <a:pPr algn="just" eaLnBrk="1" hangingPunct="1">
              <a:spcBef>
                <a:spcPct val="50000"/>
              </a:spcBef>
            </a:pPr>
            <a:r>
              <a:rPr kumimoji="1" lang="en-US" altLang="zh-CN" sz="1600">
                <a:solidFill>
                  <a:srgbClr val="000000"/>
                </a:solidFill>
                <a:latin typeface="Arial" panose="020B0604020202020204" pitchFamily="34" charset="0"/>
              </a:rPr>
              <a:t>	strSource += '\0';	 //</a:t>
            </a:r>
            <a:r>
              <a:rPr kumimoji="1" lang="zh-CN" altLang="en-US" sz="1600">
                <a:solidFill>
                  <a:srgbClr val="000000"/>
                </a:solidFill>
              </a:rPr>
              <a:t>设置为双空字符</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fop.hwnd = NULL;</a:t>
            </a:r>
          </a:p>
          <a:p>
            <a:pPr algn="just" eaLnBrk="1" hangingPunct="1">
              <a:spcBef>
                <a:spcPct val="50000"/>
              </a:spcBef>
            </a:pPr>
            <a:r>
              <a:rPr kumimoji="1" lang="en-US" altLang="zh-CN" sz="1600">
                <a:solidFill>
                  <a:srgbClr val="000000"/>
                </a:solidFill>
                <a:latin typeface="Arial" panose="020B0604020202020204" pitchFamily="34" charset="0"/>
              </a:rPr>
              <a:t>	fop.pFrom = strSource;</a:t>
            </a:r>
          </a:p>
          <a:p>
            <a:pPr algn="just" eaLnBrk="1" hangingPunct="1">
              <a:spcBef>
                <a:spcPct val="50000"/>
              </a:spcBef>
            </a:pPr>
            <a:r>
              <a:rPr kumimoji="1" lang="en-US" altLang="zh-CN" sz="1600">
                <a:solidFill>
                  <a:srgbClr val="000000"/>
                </a:solidFill>
                <a:latin typeface="Arial" panose="020B0604020202020204" pitchFamily="34" charset="0"/>
              </a:rPr>
              <a:t>	fop.pTo = strTarget;</a:t>
            </a:r>
          </a:p>
          <a:p>
            <a:pPr algn="just" eaLnBrk="1" hangingPunct="1">
              <a:spcBef>
                <a:spcPct val="50000"/>
              </a:spcBef>
            </a:pPr>
            <a:r>
              <a:rPr kumimoji="1" lang="en-US" altLang="zh-CN" sz="1600">
                <a:solidFill>
                  <a:srgbClr val="000000"/>
                </a:solidFill>
                <a:latin typeface="Arial" panose="020B0604020202020204" pitchFamily="34" charset="0"/>
              </a:rPr>
              <a:t>	fop.wFunc = FO_COPY;</a:t>
            </a:r>
          </a:p>
          <a:p>
            <a:pPr algn="just" eaLnBrk="1" hangingPunct="1">
              <a:spcBef>
                <a:spcPct val="50000"/>
              </a:spcBef>
            </a:pPr>
            <a:r>
              <a:rPr kumimoji="1" lang="en-US" altLang="zh-CN" sz="1600">
                <a:solidFill>
                  <a:srgbClr val="000000"/>
                </a:solidFill>
                <a:latin typeface="Arial" panose="020B0604020202020204" pitchFamily="34" charset="0"/>
              </a:rPr>
              <a:t>	fop.fFlags = FOF_SILENT | FOF_NOCONFIRMATION;</a:t>
            </a:r>
          </a:p>
          <a:p>
            <a:pPr algn="just" eaLnBrk="1" hangingPunct="1">
              <a:spcBef>
                <a:spcPct val="50000"/>
              </a:spcBef>
            </a:pPr>
            <a:r>
              <a:rPr kumimoji="1" lang="en-US" altLang="zh-CN" sz="1600">
                <a:solidFill>
                  <a:srgbClr val="000000"/>
                </a:solidFill>
                <a:latin typeface="Arial" panose="020B0604020202020204" pitchFamily="34" charset="0"/>
              </a:rPr>
              <a:t>		return !::SHFileOperation(&amp;fop); //</a:t>
            </a:r>
            <a:r>
              <a:rPr kumimoji="1" lang="zh-CN" altLang="en-US" sz="1600">
                <a:solidFill>
                  <a:srgbClr val="000000"/>
                </a:solidFill>
              </a:rPr>
              <a:t>调用函数并返回</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 </a:t>
            </a:r>
          </a:p>
        </p:txBody>
      </p:sp>
    </p:spTree>
    <p:extLst>
      <p:ext uri="{BB962C8B-B14F-4D97-AF65-F5344CB8AC3E}">
        <p14:creationId xmlns:p14="http://schemas.microsoft.com/office/powerpoint/2010/main" val="390951259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360461" y="1138110"/>
            <a:ext cx="11305256"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sz="2800" dirty="0"/>
              <a:t>在</a:t>
            </a:r>
            <a:r>
              <a:rPr kumimoji="1" lang="en-US" altLang="zh-CN" sz="2800" dirty="0"/>
              <a:t>C++</a:t>
            </a:r>
            <a:r>
              <a:rPr kumimoji="1" lang="zh-CN" altLang="en-US" sz="2800" dirty="0"/>
              <a:t>中，输入输出流被定义为</a:t>
            </a:r>
            <a:r>
              <a:rPr kumimoji="1" lang="zh-CN" altLang="en-US" sz="2800" dirty="0">
                <a:solidFill>
                  <a:schemeClr val="bg2"/>
                </a:solidFill>
              </a:rPr>
              <a:t>类</a:t>
            </a:r>
            <a:r>
              <a:rPr kumimoji="1" lang="zh-CN" altLang="en-US" sz="2800" dirty="0"/>
              <a:t>，</a:t>
            </a:r>
            <a:r>
              <a:rPr kumimoji="1" lang="en-US" altLang="zh-CN" sz="2800" dirty="0"/>
              <a:t>I/O</a:t>
            </a:r>
            <a:r>
              <a:rPr kumimoji="1" lang="zh-CN" altLang="en-US" sz="2800" dirty="0"/>
              <a:t>库中的类称为</a:t>
            </a:r>
            <a:r>
              <a:rPr kumimoji="1" lang="zh-CN" altLang="en-US" sz="2800" dirty="0">
                <a:solidFill>
                  <a:schemeClr val="bg2"/>
                </a:solidFill>
              </a:rPr>
              <a:t>流类</a:t>
            </a:r>
            <a:r>
              <a:rPr kumimoji="1" lang="zh-CN" altLang="en-US" sz="2800" dirty="0"/>
              <a:t>，编译系统提供了用于输入输出的</a:t>
            </a:r>
            <a:r>
              <a:rPr kumimoji="1" lang="en-US" altLang="zh-CN" sz="2800" dirty="0" err="1">
                <a:solidFill>
                  <a:schemeClr val="bg2"/>
                </a:solidFill>
              </a:rPr>
              <a:t>iostream</a:t>
            </a:r>
            <a:r>
              <a:rPr kumimoji="1" lang="zh-CN" altLang="en-US" sz="2800" dirty="0">
                <a:solidFill>
                  <a:schemeClr val="bg2"/>
                </a:solidFill>
              </a:rPr>
              <a:t>类库</a:t>
            </a:r>
            <a:r>
              <a:rPr kumimoji="1" lang="zh-CN" altLang="en-US" sz="2800" dirty="0"/>
              <a:t>。</a:t>
            </a:r>
          </a:p>
          <a:p>
            <a:pPr eaLnBrk="1" hangingPunct="1">
              <a:lnSpc>
                <a:spcPct val="120000"/>
              </a:lnSpc>
            </a:pPr>
            <a:endParaRPr kumimoji="1" lang="zh-CN" altLang="en-US" dirty="0"/>
          </a:p>
          <a:p>
            <a:pPr algn="ctr" eaLnBrk="1" hangingPunct="1">
              <a:lnSpc>
                <a:spcPct val="120000"/>
              </a:lnSpc>
            </a:pPr>
            <a:r>
              <a:rPr kumimoji="1" lang="zh-CN" altLang="en-US" dirty="0">
                <a:solidFill>
                  <a:srgbClr val="0000FF"/>
                </a:solidFill>
              </a:rPr>
              <a:t>流类</a:t>
            </a:r>
            <a:r>
              <a:rPr kumimoji="1" lang="zh-CN" altLang="en-US" dirty="0"/>
              <a:t>中的常用类的</a:t>
            </a:r>
            <a:r>
              <a:rPr kumimoji="1" lang="zh-CN" altLang="en-US" dirty="0">
                <a:solidFill>
                  <a:srgbClr val="0000FF"/>
                </a:solidFill>
              </a:rPr>
              <a:t>继承</a:t>
            </a:r>
            <a:r>
              <a:rPr kumimoji="1" lang="zh-CN" altLang="en-US" dirty="0"/>
              <a:t>层次</a:t>
            </a:r>
            <a:r>
              <a:rPr kumimoji="1" lang="zh-CN" altLang="en-US" dirty="0">
                <a:solidFill>
                  <a:srgbClr val="0000FF"/>
                </a:solidFill>
              </a:rPr>
              <a:t>关系</a:t>
            </a:r>
            <a:r>
              <a:rPr kumimoji="1" lang="zh-CN" altLang="en-US" dirty="0"/>
              <a:t> </a:t>
            </a:r>
          </a:p>
        </p:txBody>
      </p:sp>
      <p:pic>
        <p:nvPicPr>
          <p:cNvPr id="6" name="Picture 50"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833" y="3645744"/>
            <a:ext cx="5474967" cy="251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96932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a:t>
            </a:r>
            <a:r>
              <a:rPr lang="zh-CN" altLang="en-US" sz="3200" kern="0" dirty="0">
                <a:solidFill>
                  <a:schemeClr val="bg1"/>
                </a:solidFill>
                <a:latin typeface="隶书" pitchFamily="49" charset="-122"/>
                <a:ea typeface="隶书" pitchFamily="49" charset="-122"/>
              </a:rPr>
              <a:t>流类</a:t>
            </a:r>
            <a:r>
              <a:rPr lang="zh-CN" altLang="en-US" sz="3200" kern="0" dirty="0" smtClean="0">
                <a:solidFill>
                  <a:schemeClr val="bg1"/>
                </a:solidFill>
                <a:latin typeface="隶书" pitchFamily="49" charset="-122"/>
                <a:ea typeface="隶书" pitchFamily="49" charset="-122"/>
              </a:rPr>
              <a:t>层次结构</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07304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ppt_w</p:attrName>
                                        </p:attrNameLst>
                                      </p:cBhvr>
                                      <p:tavLst>
                                        <p:tav tm="0" fmla="#ppt_w*sin(2.5*pi*$)">
                                          <p:val>
                                            <p:fltVal val="0"/>
                                          </p:val>
                                        </p:tav>
                                        <p:tav tm="100000">
                                          <p:val>
                                            <p:fltVal val="1"/>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childTnLst>
                                </p:cTn>
                              </p:par>
                            </p:childTnLst>
                          </p:cTn>
                        </p:par>
                        <p:par>
                          <p:cTn id="19" fill="hold">
                            <p:stCondLst>
                              <p:cond delay="22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4"/>
                                        </p:tgtEl>
                                      </p:cBhvr>
                                    </p:animEffect>
                                    <p:animScale>
                                      <p:cBhvr>
                                        <p:cTn id="2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4" grpId="0"/>
      <p:bldP spid="14"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60974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lnSpc>
                <a:spcPct val="90000"/>
              </a:lnSpc>
              <a:buNone/>
              <a:defRPr/>
            </a:pPr>
            <a:r>
              <a:rPr lang="zh-CN" altLang="en-US" sz="2000" kern="0"/>
              <a:t>定义：</a:t>
            </a:r>
          </a:p>
          <a:p>
            <a:pPr marL="609722" indent="-609722" algn="just">
              <a:lnSpc>
                <a:spcPct val="90000"/>
              </a:lnSpc>
              <a:buNone/>
              <a:defRPr/>
            </a:pPr>
            <a:r>
              <a:rPr lang="en-US" altLang="zh-CN" sz="2000" kern="0">
                <a:solidFill>
                  <a:srgbClr val="FF0000"/>
                </a:solidFill>
              </a:rPr>
              <a:t>WINSHELLAPI DWORD WINAPI SHGetFileInfo(</a:t>
            </a:r>
          </a:p>
          <a:p>
            <a:pPr marL="609722" indent="-609722" algn="just">
              <a:lnSpc>
                <a:spcPct val="90000"/>
              </a:lnSpc>
              <a:buNone/>
              <a:defRPr/>
            </a:pPr>
            <a:r>
              <a:rPr lang="en-US" altLang="zh-CN" sz="2000" kern="0">
                <a:solidFill>
                  <a:srgbClr val="FF0000"/>
                </a:solidFill>
              </a:rPr>
              <a:t>    	LPCTSTR pszPath,  DWORD dwFileAttributes,  	SHFILEINFO FAR *psfi,</a:t>
            </a:r>
          </a:p>
          <a:p>
            <a:pPr marL="609722" indent="-609722" algn="just">
              <a:lnSpc>
                <a:spcPct val="90000"/>
              </a:lnSpc>
              <a:buNone/>
              <a:defRPr/>
            </a:pPr>
            <a:r>
              <a:rPr lang="en-US" altLang="zh-CN" sz="2000" kern="0">
                <a:solidFill>
                  <a:srgbClr val="FF0000"/>
                </a:solidFill>
              </a:rPr>
              <a:t>    	UINT cbFileInfo,    UINT uFlags);</a:t>
            </a:r>
          </a:p>
          <a:p>
            <a:pPr marL="609722" indent="-609722" algn="just">
              <a:lnSpc>
                <a:spcPct val="90000"/>
              </a:lnSpc>
              <a:buNone/>
              <a:defRPr/>
            </a:pPr>
            <a:r>
              <a:rPr lang="zh-CN" altLang="en-US" sz="2000" kern="0"/>
              <a:t>参数说明：</a:t>
            </a:r>
          </a:p>
          <a:p>
            <a:pPr marL="609722" indent="-609722" algn="just">
              <a:lnSpc>
                <a:spcPct val="90000"/>
              </a:lnSpc>
              <a:buNone/>
              <a:defRPr/>
            </a:pPr>
            <a:r>
              <a:rPr lang="en-US" altLang="zh-CN" sz="2000" kern="0">
                <a:solidFill>
                  <a:srgbClr val="0000FF"/>
                </a:solidFill>
              </a:rPr>
              <a:t>pszPath</a:t>
            </a:r>
            <a:r>
              <a:rPr lang="zh-CN" altLang="en-US" sz="2000" kern="0"/>
              <a:t>： 文件路径</a:t>
            </a:r>
          </a:p>
          <a:p>
            <a:pPr marL="609722" indent="-609722" algn="just">
              <a:lnSpc>
                <a:spcPct val="90000"/>
              </a:lnSpc>
              <a:buNone/>
              <a:defRPr/>
            </a:pPr>
            <a:r>
              <a:rPr lang="en-US" altLang="zh-CN" sz="2000" kern="0">
                <a:solidFill>
                  <a:srgbClr val="0000FF"/>
                </a:solidFill>
              </a:rPr>
              <a:t>dwFileAttributes</a:t>
            </a:r>
            <a:r>
              <a:rPr lang="zh-CN" altLang="en-US" sz="2000" kern="0"/>
              <a:t>： 文件属性标志，一般填</a:t>
            </a:r>
            <a:r>
              <a:rPr lang="en-US" altLang="zh-CN" sz="2000" kern="0"/>
              <a:t>0</a:t>
            </a:r>
            <a:r>
              <a:rPr lang="zh-CN" altLang="en-US" sz="2000" kern="0"/>
              <a:t>，</a:t>
            </a:r>
          </a:p>
          <a:p>
            <a:pPr marL="609722" indent="-609722" algn="just">
              <a:lnSpc>
                <a:spcPct val="90000"/>
              </a:lnSpc>
              <a:buNone/>
              <a:defRPr/>
            </a:pPr>
            <a:r>
              <a:rPr lang="en-US" altLang="zh-CN" sz="2000" kern="0">
                <a:solidFill>
                  <a:srgbClr val="0000FF"/>
                </a:solidFill>
              </a:rPr>
              <a:t>psfi</a:t>
            </a:r>
            <a:r>
              <a:rPr lang="zh-CN" altLang="en-US" sz="2000" kern="0"/>
              <a:t>： 文件信息结构</a:t>
            </a:r>
            <a:r>
              <a:rPr lang="en-US" altLang="zh-CN" sz="2000" kern="0"/>
              <a:t>SHFILEINFO</a:t>
            </a:r>
            <a:r>
              <a:rPr lang="zh-CN" altLang="en-US" sz="2000" kern="0"/>
              <a:t>的指针，用于存储该函数返回的文件信息。定义如下：</a:t>
            </a:r>
          </a:p>
          <a:p>
            <a:pPr marL="990798" lvl="1" indent="-533507" algn="just">
              <a:lnSpc>
                <a:spcPct val="90000"/>
              </a:lnSpc>
              <a:buNone/>
              <a:defRPr/>
            </a:pPr>
            <a:r>
              <a:rPr lang="zh-CN" altLang="en-US" sz="1800" kern="0"/>
              <a:t>	</a:t>
            </a:r>
            <a:r>
              <a:rPr lang="en-US" altLang="zh-CN" sz="1800" kern="0"/>
              <a:t>typedef struct _SHFILEINFO</a:t>
            </a:r>
          </a:p>
          <a:p>
            <a:pPr marL="990798" lvl="1" indent="-533507" algn="just">
              <a:lnSpc>
                <a:spcPct val="90000"/>
              </a:lnSpc>
              <a:buNone/>
              <a:defRPr/>
            </a:pPr>
            <a:r>
              <a:rPr lang="en-US" altLang="zh-CN" sz="1800" kern="0"/>
              <a:t>	{ </a:t>
            </a:r>
          </a:p>
          <a:p>
            <a:pPr marL="990798" lvl="1" indent="-533507" algn="just">
              <a:lnSpc>
                <a:spcPct val="90000"/>
              </a:lnSpc>
              <a:buNone/>
              <a:defRPr/>
            </a:pPr>
            <a:r>
              <a:rPr lang="en-US" altLang="zh-CN" sz="1800" kern="0"/>
              <a:t>		HICON hIcon;                 	//</a:t>
            </a:r>
            <a:r>
              <a:rPr lang="zh-CN" altLang="en-US" sz="1800" kern="0"/>
              <a:t>文件图标的句柄。</a:t>
            </a:r>
          </a:p>
          <a:p>
            <a:pPr marL="990798" lvl="1" indent="-533507" algn="just">
              <a:lnSpc>
                <a:spcPct val="90000"/>
              </a:lnSpc>
              <a:buNone/>
              <a:defRPr/>
            </a:pPr>
            <a:r>
              <a:rPr lang="zh-CN" altLang="en-US" sz="1800" kern="0"/>
              <a:t>    		</a:t>
            </a:r>
            <a:r>
              <a:rPr lang="en-US" altLang="zh-CN" sz="1800" kern="0"/>
              <a:t>int   iIcon;                    	 //</a:t>
            </a:r>
            <a:r>
              <a:rPr lang="zh-CN" altLang="en-US" sz="1800" kern="0"/>
              <a:t>文件图标在系统图标列表中的下标。</a:t>
            </a:r>
          </a:p>
          <a:p>
            <a:pPr marL="990798" lvl="1" indent="-533507" algn="just">
              <a:lnSpc>
                <a:spcPct val="90000"/>
              </a:lnSpc>
              <a:buNone/>
              <a:defRPr/>
            </a:pPr>
            <a:r>
              <a:rPr lang="zh-CN" altLang="en-US" sz="1800" kern="0"/>
              <a:t> 		</a:t>
            </a:r>
            <a:r>
              <a:rPr lang="en-US" altLang="zh-CN" sz="1800" kern="0"/>
              <a:t>DWORD dwAttributes;          //</a:t>
            </a:r>
            <a:r>
              <a:rPr lang="zh-CN" altLang="en-US" sz="1800" kern="0"/>
              <a:t>文件属性数组，一般忽略。</a:t>
            </a:r>
          </a:p>
          <a:p>
            <a:pPr marL="990798" lvl="1" indent="-533507" algn="just">
              <a:lnSpc>
                <a:spcPct val="90000"/>
              </a:lnSpc>
              <a:buNone/>
              <a:defRPr/>
            </a:pPr>
            <a:r>
              <a:rPr lang="zh-CN" altLang="en-US" sz="1800" kern="0"/>
              <a:t>   		</a:t>
            </a:r>
            <a:r>
              <a:rPr lang="en-US" altLang="zh-CN" sz="1800" kern="0"/>
              <a:t>char  szDisplayName[MAX_PATH];   //</a:t>
            </a:r>
            <a:r>
              <a:rPr lang="zh-CN" altLang="en-US" sz="1800" kern="0"/>
              <a:t>文件名</a:t>
            </a:r>
          </a:p>
          <a:p>
            <a:pPr marL="990798" lvl="1" indent="-533507" algn="just">
              <a:lnSpc>
                <a:spcPct val="90000"/>
              </a:lnSpc>
              <a:buNone/>
              <a:defRPr/>
            </a:pPr>
            <a:r>
              <a:rPr lang="zh-CN" altLang="en-US" sz="1800" kern="0"/>
              <a:t>    		</a:t>
            </a:r>
            <a:r>
              <a:rPr lang="en-US" altLang="zh-CN" sz="1800" kern="0"/>
              <a:t>char  szTypeName[80];         //</a:t>
            </a:r>
            <a:r>
              <a:rPr lang="zh-CN" altLang="en-US" sz="1800" kern="0"/>
              <a:t>文件类型</a:t>
            </a:r>
          </a:p>
          <a:p>
            <a:pPr marL="990798" lvl="1" indent="-533507" algn="just">
              <a:lnSpc>
                <a:spcPct val="90000"/>
              </a:lnSpc>
              <a:buNone/>
              <a:defRPr/>
            </a:pPr>
            <a:r>
              <a:rPr lang="zh-CN" altLang="en-US" sz="1800" kern="0"/>
              <a:t>	</a:t>
            </a:r>
            <a:r>
              <a:rPr lang="en-US" altLang="zh-CN" sz="1800" kern="0"/>
              <a:t>} SHFILEINFO; </a:t>
            </a:r>
            <a:endParaRPr lang="en-US" altLang="zh-CN" sz="18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ea typeface="楷体_GB2312"/>
                <a:cs typeface="楷体_GB2312"/>
              </a:rPr>
              <a:t>2</a:t>
            </a:r>
            <a:r>
              <a:rPr lang="zh-CN" altLang="en-US" sz="2801" kern="0">
                <a:ea typeface="楷体_GB2312"/>
                <a:cs typeface="楷体_GB2312"/>
              </a:rPr>
              <a:t>．函数：</a:t>
            </a:r>
            <a:r>
              <a:rPr lang="en-US" altLang="zh-CN" sz="2801" kern="0"/>
              <a:t>SHGetFileInfo</a:t>
            </a:r>
            <a:r>
              <a:rPr lang="en-US" altLang="zh-CN" sz="2801" kern="0">
                <a:ea typeface="楷体_GB2312"/>
                <a:cs typeface="楷体_GB2312"/>
              </a:rPr>
              <a:t> </a:t>
            </a:r>
          </a:p>
        </p:txBody>
      </p:sp>
    </p:spTree>
    <p:extLst>
      <p:ext uri="{BB962C8B-B14F-4D97-AF65-F5344CB8AC3E}">
        <p14:creationId xmlns:p14="http://schemas.microsoft.com/office/powerpoint/2010/main" val="863284247"/>
      </p:ext>
    </p:extLst>
  </p:cSld>
  <p:clrMapOvr>
    <a:masterClrMapping/>
  </p:clrMapOvr>
  <p:transition spd="med">
    <p:pull/>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612593"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en-US" altLang="zh-CN" sz="2400" kern="0">
                <a:solidFill>
                  <a:srgbClr val="0000FF"/>
                </a:solidFill>
              </a:rPr>
              <a:t>cbFileInfo</a:t>
            </a:r>
            <a:r>
              <a:rPr lang="zh-CN" altLang="en-US" sz="2400" kern="0"/>
              <a:t>： 文件信息结构</a:t>
            </a:r>
            <a:r>
              <a:rPr lang="en-US" altLang="zh-CN" sz="2400" kern="0"/>
              <a:t>SHFILEINFO</a:t>
            </a:r>
            <a:r>
              <a:rPr lang="zh-CN" altLang="en-US" sz="2400" kern="0"/>
              <a:t>的长度，可用</a:t>
            </a:r>
            <a:r>
              <a:rPr lang="en-US" altLang="zh-CN" sz="2400" kern="0"/>
              <a:t>sizeof</a:t>
            </a:r>
            <a:r>
              <a:rPr lang="zh-CN" altLang="en-US" sz="2400" kern="0"/>
              <a:t>函数取得。</a:t>
            </a:r>
          </a:p>
          <a:p>
            <a:pPr marL="609722" indent="-609722" algn="just">
              <a:buNone/>
              <a:defRPr/>
            </a:pPr>
            <a:r>
              <a:rPr lang="en-US" altLang="zh-CN" sz="2400" kern="0">
                <a:solidFill>
                  <a:srgbClr val="0000FF"/>
                </a:solidFill>
              </a:rPr>
              <a:t>UFlags</a:t>
            </a:r>
            <a:r>
              <a:rPr lang="zh-CN" altLang="en-US" sz="2400" kern="0"/>
              <a:t>：  参数标志。该函数提供了很多文件参数，在这里只介绍几个常用的。注意这里的参数可以联合使用，之间用</a:t>
            </a:r>
            <a:r>
              <a:rPr lang="zh-CN" altLang="en-US" sz="2400" kern="0">
                <a:latin typeface="Arial"/>
              </a:rPr>
              <a:t>“</a:t>
            </a:r>
            <a:r>
              <a:rPr lang="en-US" altLang="zh-CN" sz="2400" kern="0"/>
              <a:t>|</a:t>
            </a:r>
            <a:r>
              <a:rPr lang="en-US" altLang="zh-CN" sz="2400" kern="0">
                <a:latin typeface="Arial"/>
              </a:rPr>
              <a:t>”</a:t>
            </a:r>
            <a:r>
              <a:rPr lang="zh-CN" altLang="en-US" sz="2400" kern="0"/>
              <a:t>符号连接。</a:t>
            </a:r>
          </a:p>
          <a:p>
            <a:pPr marL="609722" indent="-609722" algn="just">
              <a:buNone/>
              <a:defRPr/>
            </a:pPr>
            <a:r>
              <a:rPr lang="en-US" altLang="zh-CN" sz="2400" kern="0">
                <a:solidFill>
                  <a:srgbClr val="0000FF"/>
                </a:solidFill>
              </a:rPr>
              <a:t>SHGFI_DISPLAYNAME</a:t>
            </a:r>
            <a:r>
              <a:rPr lang="zh-CN" altLang="en-US" sz="2400" kern="0"/>
              <a:t>：返回文件名信息，该信息将被拷贝到文件信息结构</a:t>
            </a:r>
            <a:r>
              <a:rPr lang="en-US" altLang="zh-CN" sz="2400" kern="0"/>
              <a:t>SHFILEINFO</a:t>
            </a:r>
            <a:r>
              <a:rPr lang="zh-CN" altLang="en-US" sz="2400" kern="0"/>
              <a:t>的 </a:t>
            </a:r>
            <a:r>
              <a:rPr lang="en-US" altLang="zh-CN" sz="2400" kern="0"/>
              <a:t>szDisplayName </a:t>
            </a:r>
            <a:r>
              <a:rPr lang="zh-CN" altLang="en-US" sz="2400" kern="0"/>
              <a:t>中。</a:t>
            </a:r>
          </a:p>
          <a:p>
            <a:pPr marL="609722" indent="-609722" algn="just">
              <a:buNone/>
              <a:defRPr/>
            </a:pPr>
            <a:r>
              <a:rPr lang="en-US" altLang="zh-CN" sz="2400" kern="0">
                <a:solidFill>
                  <a:srgbClr val="0000FF"/>
                </a:solidFill>
              </a:rPr>
              <a:t>SHGFI_LARGEICON</a:t>
            </a:r>
            <a:r>
              <a:rPr lang="zh-CN" altLang="en-US" sz="2400" kern="0"/>
              <a:t>：	返回文件的大图标。</a:t>
            </a:r>
          </a:p>
          <a:p>
            <a:pPr marL="609722" indent="-609722" algn="just">
              <a:buNone/>
              <a:defRPr/>
            </a:pPr>
            <a:r>
              <a:rPr lang="en-US" altLang="zh-CN" sz="2400" kern="0">
                <a:solidFill>
                  <a:srgbClr val="0000FF"/>
                </a:solidFill>
              </a:rPr>
              <a:t>SHGFI_SMALLICON</a:t>
            </a:r>
            <a:r>
              <a:rPr lang="zh-CN" altLang="en-US" sz="2400" kern="0"/>
              <a:t>：	返回文件的小图标。</a:t>
            </a:r>
          </a:p>
          <a:p>
            <a:pPr marL="609722" indent="-609722" algn="just">
              <a:buNone/>
              <a:defRPr/>
            </a:pPr>
            <a:r>
              <a:rPr lang="en-US" altLang="zh-CN" sz="2400" kern="0">
                <a:solidFill>
                  <a:srgbClr val="0000FF"/>
                </a:solidFill>
              </a:rPr>
              <a:t>SHGFI_SYSICONINDEX</a:t>
            </a:r>
            <a:r>
              <a:rPr lang="zh-CN" altLang="en-US" sz="2400" kern="0"/>
              <a:t>：返回文件的图标在系统图标列表中的下标，该信息将被设置到文件信息结构</a:t>
            </a:r>
            <a:r>
              <a:rPr lang="en-US" altLang="zh-CN" sz="2400" kern="0"/>
              <a:t>SHFILEINFO</a:t>
            </a:r>
            <a:r>
              <a:rPr lang="zh-CN" altLang="en-US" sz="2400" kern="0"/>
              <a:t>的 </a:t>
            </a:r>
            <a:r>
              <a:rPr lang="en-US" altLang="zh-CN" sz="2400" kern="0"/>
              <a:t>iIcon</a:t>
            </a:r>
            <a:r>
              <a:rPr lang="zh-CN" altLang="en-US" sz="2400" kern="0"/>
              <a:t>中。</a:t>
            </a:r>
          </a:p>
          <a:p>
            <a:pPr marL="609722" indent="-609722" algn="just">
              <a:buNone/>
              <a:defRPr/>
            </a:pPr>
            <a:r>
              <a:rPr lang="en-US" altLang="zh-CN" sz="2400" kern="0">
                <a:solidFill>
                  <a:srgbClr val="0000FF"/>
                </a:solidFill>
              </a:rPr>
              <a:t>SHGFI_TYPENAME</a:t>
            </a:r>
            <a:r>
              <a:rPr lang="zh-CN" altLang="en-US" sz="2400" kern="0"/>
              <a:t>：返回文件类型信息，该信息将被拷贝到文件信息结构</a:t>
            </a:r>
            <a:r>
              <a:rPr lang="en-US" altLang="zh-CN" sz="2400" kern="0"/>
              <a:t>SHFILEINFO</a:t>
            </a:r>
            <a:r>
              <a:rPr lang="zh-CN" altLang="en-US" sz="2400" kern="0"/>
              <a:t>的 </a:t>
            </a:r>
            <a:r>
              <a:rPr lang="en-US" altLang="zh-CN" sz="2400" kern="0"/>
              <a:t>szTypeName</a:t>
            </a:r>
            <a:r>
              <a:rPr lang="zh-CN" altLang="en-US" sz="2400" kern="0"/>
              <a:t>中。 </a:t>
            </a:r>
            <a:endParaRPr lang="zh-CN" altLang="en-US" sz="24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ea typeface="楷体_GB2312"/>
                <a:cs typeface="楷体_GB2312"/>
              </a:rPr>
              <a:t>2</a:t>
            </a:r>
            <a:r>
              <a:rPr lang="zh-CN" altLang="en-US" sz="2801" kern="0">
                <a:ea typeface="楷体_GB2312"/>
                <a:cs typeface="楷体_GB2312"/>
              </a:rPr>
              <a:t>．函数：</a:t>
            </a:r>
            <a:r>
              <a:rPr lang="en-US" altLang="zh-CN" sz="2801" kern="0"/>
              <a:t>SHGetFileInfo</a:t>
            </a:r>
            <a:r>
              <a:rPr lang="en-US" altLang="zh-CN" sz="2801" kern="0">
                <a:ea typeface="楷体_GB2312"/>
                <a:cs typeface="楷体_GB2312"/>
              </a:rPr>
              <a:t> </a:t>
            </a:r>
          </a:p>
        </p:txBody>
      </p:sp>
    </p:spTree>
    <p:extLst>
      <p:ext uri="{BB962C8B-B14F-4D97-AF65-F5344CB8AC3E}">
        <p14:creationId xmlns:p14="http://schemas.microsoft.com/office/powerpoint/2010/main" val="1024588316"/>
      </p:ext>
    </p:extLst>
  </p:cSld>
  <p:clrMapOvr>
    <a:masterClrMapping/>
  </p:clrMapOvr>
  <p:transition spd="med">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88921"/>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801" kern="0"/>
              <a:t>例：在某位置绘制某文件的图标 </a:t>
            </a:r>
          </a:p>
        </p:txBody>
      </p:sp>
      <p:sp>
        <p:nvSpPr>
          <p:cNvPr id="124931" name="Comment 4"/>
          <p:cNvSpPr>
            <a:spLocks noChangeArrowheads="1"/>
          </p:cNvSpPr>
          <p:nvPr/>
        </p:nvSpPr>
        <p:spPr bwMode="auto">
          <a:xfrm>
            <a:off x="1526117" y="622444"/>
            <a:ext cx="8993681" cy="4014129"/>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void DrawFileIcon(CDC *pDC,  CPoint pt, CString strFilename)</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SHFILEINFO    sfi; 	 //</a:t>
            </a:r>
            <a:r>
              <a:rPr kumimoji="1" lang="zh-CN" altLang="en-US" sz="1600">
                <a:solidFill>
                  <a:srgbClr val="000000"/>
                </a:solidFill>
              </a:rPr>
              <a:t>文件信息结构变量用于存放函数调用的结果</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CImageList        imageList; 	//</a:t>
            </a:r>
            <a:r>
              <a:rPr kumimoji="1" lang="zh-CN" altLang="en-US" sz="1600">
                <a:solidFill>
                  <a:srgbClr val="000000"/>
                </a:solidFill>
              </a:rPr>
              <a:t>用于取得系统的图标列表</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HIAMGELIST    hSysImagList         //</a:t>
            </a:r>
            <a:r>
              <a:rPr kumimoji="1" lang="zh-CN" altLang="en-US" sz="1600">
                <a:solidFill>
                  <a:srgbClr val="000000"/>
                </a:solidFill>
              </a:rPr>
              <a:t>用于存放系统图标列表句柄</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hSysImagList=(HIAMGELIST)::SHGetFileInfo(strFilename, 0, &amp;sfi, sizeof(SHFILEINFO),</a:t>
            </a:r>
          </a:p>
          <a:p>
            <a:pPr algn="just" eaLnBrk="1" hangingPunct="1">
              <a:spcBef>
                <a:spcPct val="50000"/>
              </a:spcBef>
            </a:pPr>
            <a:r>
              <a:rPr kumimoji="1" lang="en-US" altLang="zh-CN" sz="1600">
                <a:solidFill>
                  <a:srgbClr val="000000"/>
                </a:solidFill>
                <a:latin typeface="Arial" panose="020B0604020202020204" pitchFamily="34" charset="0"/>
              </a:rPr>
              <a:t>	                  	SHGFI_SYSICONINDEX | SHGFI_SMALLICON );</a:t>
            </a:r>
          </a:p>
          <a:p>
            <a:pPr algn="just" eaLnBrk="1" hangingPunct="1">
              <a:spcBef>
                <a:spcPct val="50000"/>
              </a:spcBef>
            </a:pPr>
            <a:r>
              <a:rPr kumimoji="1" lang="en-US" altLang="zh-CN" sz="1600">
                <a:solidFill>
                  <a:srgbClr val="000000"/>
                </a:solidFill>
                <a:latin typeface="Arial" panose="020B0604020202020204" pitchFamily="34" charset="0"/>
              </a:rPr>
              <a:t>imageList.Attach(hSysImageList);    //</a:t>
            </a:r>
            <a:r>
              <a:rPr kumimoji="1" lang="zh-CN" altLang="en-US" sz="1600">
                <a:solidFill>
                  <a:srgbClr val="000000"/>
                </a:solidFill>
              </a:rPr>
              <a:t>得到系统图标列表</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imageList.Draw(pDC, sfi.iIcon, pt, ILD_TRANSPARENT);  //</a:t>
            </a:r>
            <a:r>
              <a:rPr kumimoji="1" lang="zh-CN" altLang="en-US" sz="1600">
                <a:solidFill>
                  <a:srgbClr val="000000"/>
                </a:solidFill>
              </a:rPr>
              <a:t>绘制图标</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imageList.Detach();               //</a:t>
            </a:r>
            <a:r>
              <a:rPr kumimoji="1" lang="zh-CN" altLang="en-US" sz="1600">
                <a:solidFill>
                  <a:srgbClr val="000000"/>
                </a:solidFill>
              </a:rPr>
              <a:t>释放系统图标列表</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 </a:t>
            </a:r>
          </a:p>
        </p:txBody>
      </p:sp>
    </p:spTree>
    <p:extLst>
      <p:ext uri="{BB962C8B-B14F-4D97-AF65-F5344CB8AC3E}">
        <p14:creationId xmlns:p14="http://schemas.microsoft.com/office/powerpoint/2010/main" val="4212947766"/>
      </p:ext>
    </p:extLst>
  </p:cSld>
  <p:clrMapOvr>
    <a:masterClrMapping/>
  </p:clrMapOvr>
  <p:transition spd="med">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64429" y="1269554"/>
            <a:ext cx="10215265" cy="434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1" b="1" dirty="0"/>
              <a:t>（</a:t>
            </a:r>
            <a:r>
              <a:rPr kumimoji="1" lang="en-US" altLang="zh-CN" sz="2801" b="1" dirty="0"/>
              <a:t>1</a:t>
            </a:r>
            <a:r>
              <a:rPr kumimoji="1" lang="zh-CN" altLang="en-US" sz="2801" b="1" dirty="0"/>
              <a:t>）</a:t>
            </a:r>
            <a:r>
              <a:rPr kumimoji="1" lang="zh-CN" altLang="en-US" sz="2801" b="1" dirty="0">
                <a:solidFill>
                  <a:srgbClr val="0000FF"/>
                </a:solidFill>
              </a:rPr>
              <a:t>标准流</a:t>
            </a:r>
          </a:p>
          <a:p>
            <a:pPr eaLnBrk="1" hangingPunct="1"/>
            <a:r>
              <a:rPr kumimoji="1" lang="en-US" altLang="zh-CN" b="1" dirty="0"/>
              <a:t>          </a:t>
            </a:r>
            <a:r>
              <a:rPr kumimoji="1" lang="zh-CN" altLang="en-US" b="1" dirty="0"/>
              <a:t>对系统指定的</a:t>
            </a:r>
            <a:r>
              <a:rPr kumimoji="1" lang="zh-CN" altLang="en-US" b="1" dirty="0">
                <a:solidFill>
                  <a:srgbClr val="0000FF"/>
                </a:solidFill>
              </a:rPr>
              <a:t>标准设备</a:t>
            </a:r>
            <a:r>
              <a:rPr kumimoji="1" lang="zh-CN" altLang="en-US" b="1" dirty="0"/>
              <a:t>的</a:t>
            </a:r>
            <a:r>
              <a:rPr kumimoji="1" lang="en-US" altLang="zh-CN" b="1" dirty="0"/>
              <a:t>I/O</a:t>
            </a:r>
            <a:r>
              <a:rPr kumimoji="1" lang="zh-CN" altLang="en-US" b="1" dirty="0"/>
              <a:t>操作；</a:t>
            </a:r>
          </a:p>
          <a:p>
            <a:pPr eaLnBrk="1" hangingPunct="1"/>
            <a:endParaRPr kumimoji="1" lang="zh-CN" altLang="en-US" b="1" dirty="0"/>
          </a:p>
          <a:p>
            <a:pPr eaLnBrk="1" hangingPunct="1"/>
            <a:r>
              <a:rPr kumimoji="1" lang="zh-CN" altLang="en-US" sz="2801" b="1" dirty="0"/>
              <a:t>（</a:t>
            </a:r>
            <a:r>
              <a:rPr kumimoji="1" lang="en-US" altLang="zh-CN" sz="2801" b="1" dirty="0"/>
              <a:t>2</a:t>
            </a:r>
            <a:r>
              <a:rPr kumimoji="1" lang="zh-CN" altLang="en-US" sz="2801" b="1" dirty="0"/>
              <a:t>）</a:t>
            </a:r>
            <a:r>
              <a:rPr kumimoji="1" lang="zh-CN" altLang="en-US" sz="2801" b="1" dirty="0">
                <a:solidFill>
                  <a:srgbClr val="0000FF"/>
                </a:solidFill>
              </a:rPr>
              <a:t>文件流</a:t>
            </a:r>
          </a:p>
          <a:p>
            <a:pPr eaLnBrk="1" hangingPunct="1"/>
            <a:r>
              <a:rPr kumimoji="1" lang="en-US" altLang="zh-CN" b="1" dirty="0"/>
              <a:t>       </a:t>
            </a:r>
            <a:r>
              <a:rPr kumimoji="1" lang="zh-CN" altLang="en-US" b="1" dirty="0"/>
              <a:t>以外存中的文件为对象进行输入和输出；</a:t>
            </a:r>
          </a:p>
          <a:p>
            <a:pPr eaLnBrk="1" hangingPunct="1"/>
            <a:r>
              <a:rPr kumimoji="1" lang="zh-CN" altLang="en-US" b="1" dirty="0"/>
              <a:t>       以文件为对象的输入输出，包括从</a:t>
            </a:r>
            <a:r>
              <a:rPr kumimoji="1" lang="zh-CN" altLang="en-US" b="1" dirty="0">
                <a:solidFill>
                  <a:srgbClr val="0000FF"/>
                </a:solidFill>
              </a:rPr>
              <a:t>磁盘文件</a:t>
            </a:r>
            <a:r>
              <a:rPr kumimoji="1" lang="zh-CN" altLang="en-US" b="1" dirty="0"/>
              <a:t>输入数据，   </a:t>
            </a:r>
            <a:endParaRPr kumimoji="1" lang="en-US" altLang="zh-CN" b="1" dirty="0"/>
          </a:p>
          <a:p>
            <a:pPr eaLnBrk="1" hangingPunct="1"/>
            <a:r>
              <a:rPr kumimoji="1" lang="en-US" altLang="zh-CN" b="1" dirty="0"/>
              <a:t>       </a:t>
            </a:r>
            <a:r>
              <a:rPr kumimoji="1" lang="zh-CN" altLang="en-US" b="1" dirty="0"/>
              <a:t>或将数据输出到磁盘文件；</a:t>
            </a:r>
          </a:p>
          <a:p>
            <a:pPr eaLnBrk="1" hangingPunct="1"/>
            <a:r>
              <a:rPr kumimoji="1" lang="zh-CN" altLang="en-US" b="1" dirty="0"/>
              <a:t> </a:t>
            </a:r>
          </a:p>
          <a:p>
            <a:pPr eaLnBrk="1" hangingPunct="1"/>
            <a:r>
              <a:rPr kumimoji="1" lang="zh-CN" altLang="en-US" sz="2801" b="1" dirty="0"/>
              <a:t>（</a:t>
            </a:r>
            <a:r>
              <a:rPr kumimoji="1" lang="en-US" altLang="zh-CN" sz="2801" b="1" dirty="0"/>
              <a:t>3</a:t>
            </a:r>
            <a:r>
              <a:rPr kumimoji="1" lang="zh-CN" altLang="en-US" sz="2801" b="1" dirty="0"/>
              <a:t>）</a:t>
            </a:r>
            <a:r>
              <a:rPr kumimoji="1" lang="zh-CN" altLang="en-US" sz="2801" b="1" dirty="0">
                <a:solidFill>
                  <a:srgbClr val="0000FF"/>
                </a:solidFill>
              </a:rPr>
              <a:t>字符串流</a:t>
            </a:r>
            <a:endParaRPr kumimoji="1" lang="en-US" altLang="zh-CN" sz="2801" b="1" dirty="0">
              <a:solidFill>
                <a:srgbClr val="0000FF"/>
              </a:solidFill>
            </a:endParaRPr>
          </a:p>
          <a:p>
            <a:pPr eaLnBrk="1" hangingPunct="1"/>
            <a:r>
              <a:rPr kumimoji="1" lang="en-US" altLang="zh-CN" b="1" dirty="0"/>
              <a:t>        </a:t>
            </a:r>
            <a:r>
              <a:rPr kumimoji="1" lang="zh-CN" altLang="en-US" b="1" dirty="0"/>
              <a:t>对内存中指定空间进行输入和输出；</a:t>
            </a:r>
            <a:endParaRPr kumimoji="1" lang="en-US" altLang="zh-CN" b="1" dirty="0"/>
          </a:p>
          <a:p>
            <a:pPr eaLnBrk="1" hangingPunct="1"/>
            <a:r>
              <a:rPr kumimoji="1" lang="en-US" altLang="zh-CN" b="1" dirty="0"/>
              <a:t>        </a:t>
            </a:r>
            <a:r>
              <a:rPr kumimoji="1" lang="zh-CN" altLang="en-US" b="1" dirty="0"/>
              <a:t>通常指定一个</a:t>
            </a:r>
            <a:r>
              <a:rPr kumimoji="1" lang="zh-CN" altLang="en-US" b="1" dirty="0">
                <a:solidFill>
                  <a:srgbClr val="0000FF"/>
                </a:solidFill>
              </a:rPr>
              <a:t>字符数组</a:t>
            </a:r>
            <a:r>
              <a:rPr kumimoji="1" lang="zh-CN" altLang="en-US" b="1" dirty="0"/>
              <a:t>作为存储空间；</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496932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smtClean="0">
                <a:solidFill>
                  <a:schemeClr val="bg1"/>
                </a:solidFill>
                <a:latin typeface="隶书" pitchFamily="49" charset="-122"/>
                <a:ea typeface="隶书" pitchFamily="49" charset="-122"/>
              </a:rPr>
              <a:t>输入输出</a:t>
            </a:r>
            <a:r>
              <a:rPr lang="zh-CN" altLang="en-US" sz="3200" kern="0" dirty="0">
                <a:solidFill>
                  <a:schemeClr val="bg1"/>
                </a:solidFill>
                <a:latin typeface="隶书" pitchFamily="49" charset="-122"/>
                <a:ea typeface="隶书" pitchFamily="49" charset="-122"/>
              </a:rPr>
              <a:t>流分类</a:t>
            </a:r>
          </a:p>
        </p:txBody>
      </p:sp>
    </p:spTree>
    <p:extLst>
      <p:ext uri="{BB962C8B-B14F-4D97-AF65-F5344CB8AC3E}">
        <p14:creationId xmlns:p14="http://schemas.microsoft.com/office/powerpoint/2010/main" val="29231701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ppt_w</p:attrName>
                                        </p:attrNameLst>
                                      </p:cBhvr>
                                      <p:tavLst>
                                        <p:tav tm="0" fmla="#ppt_w*sin(2.5*pi*$)">
                                          <p:val>
                                            <p:fltVal val="0"/>
                                          </p:val>
                                        </p:tav>
                                        <p:tav tm="100000">
                                          <p:val>
                                            <p:fltVal val="1"/>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childTnLst>
                                </p:cTn>
                              </p:par>
                            </p:childTnLst>
                          </p:cTn>
                        </p:par>
                        <p:par>
                          <p:cTn id="14" fill="hold">
                            <p:stCondLst>
                              <p:cond delay="23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08066" y="1197546"/>
            <a:ext cx="11630614" cy="51478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30000"/>
              </a:lnSpc>
              <a:defRPr/>
            </a:pPr>
            <a:r>
              <a:rPr lang="zh-CN" altLang="en-US" sz="2601" kern="0" dirty="0"/>
              <a:t>插入（</a:t>
            </a:r>
            <a:r>
              <a:rPr lang="en-US" altLang="zh-CN" sz="2601" kern="0" dirty="0">
                <a:solidFill>
                  <a:schemeClr val="bg2"/>
                </a:solidFill>
              </a:rPr>
              <a:t>&lt;&lt;</a:t>
            </a:r>
            <a:r>
              <a:rPr lang="zh-CN" altLang="en-US" sz="2601" kern="0" dirty="0"/>
              <a:t>） 和提取（</a:t>
            </a:r>
            <a:r>
              <a:rPr lang="en-US" altLang="zh-CN" sz="2601" kern="0" dirty="0">
                <a:solidFill>
                  <a:schemeClr val="bg2"/>
                </a:solidFill>
              </a:rPr>
              <a:t>&gt;&gt;</a:t>
            </a:r>
            <a:r>
              <a:rPr lang="zh-CN" altLang="en-US" sz="2601" kern="0" dirty="0"/>
              <a:t>）运算符是为所有标准</a:t>
            </a:r>
            <a:r>
              <a:rPr lang="en-US" altLang="zh-CN" sz="2601" kern="0" dirty="0"/>
              <a:t>C++</a:t>
            </a:r>
            <a:r>
              <a:rPr lang="zh-CN" altLang="en-US" sz="2601" kern="0" dirty="0"/>
              <a:t>数据类型定义的，其作用是向流中传送和读取数据。插入和提取运算符与预先定义的操作符一起工作，用来控制输入和输出格式。</a:t>
            </a:r>
          </a:p>
          <a:p>
            <a:pPr>
              <a:lnSpc>
                <a:spcPct val="130000"/>
              </a:lnSpc>
              <a:buFont typeface="Wingdings" pitchFamily="2" charset="2"/>
              <a:buNone/>
              <a:defRPr/>
            </a:pPr>
            <a:r>
              <a:rPr lang="en-US" altLang="zh-CN" sz="2801" kern="0" dirty="0"/>
              <a:t>1</a:t>
            </a:r>
            <a:r>
              <a:rPr lang="zh-CN" altLang="en-US" sz="2801" kern="0" dirty="0"/>
              <a:t>．输出宽度</a:t>
            </a:r>
          </a:p>
          <a:p>
            <a:pPr lvl="1">
              <a:lnSpc>
                <a:spcPct val="130000"/>
              </a:lnSpc>
              <a:defRPr/>
            </a:pPr>
            <a:r>
              <a:rPr lang="zh-CN" altLang="en-US" sz="2400" kern="0" dirty="0"/>
              <a:t>为了调整输出时的显示宽度，可以通过调用</a:t>
            </a:r>
            <a:r>
              <a:rPr lang="en-US" altLang="zh-CN" sz="2400" kern="0" dirty="0">
                <a:solidFill>
                  <a:schemeClr val="bg2"/>
                </a:solidFill>
              </a:rPr>
              <a:t>width</a:t>
            </a:r>
            <a:r>
              <a:rPr lang="zh-CN" altLang="en-US" sz="2400" kern="0" dirty="0"/>
              <a:t>成员函数为每个项（</a:t>
            </a:r>
            <a:r>
              <a:rPr lang="en-US" altLang="zh-CN" sz="2400" kern="0" dirty="0"/>
              <a:t>item</a:t>
            </a:r>
            <a:r>
              <a:rPr lang="zh-CN" altLang="en-US" sz="2400" kern="0" dirty="0"/>
              <a:t>）指定</a:t>
            </a:r>
            <a:r>
              <a:rPr lang="zh-CN" altLang="en-US" sz="2400" kern="0" dirty="0">
                <a:solidFill>
                  <a:schemeClr val="bg2"/>
                </a:solidFill>
              </a:rPr>
              <a:t>输出宽度</a:t>
            </a:r>
            <a:r>
              <a:rPr lang="zh-CN" altLang="en-US" sz="2400" kern="0" dirty="0"/>
              <a:t>或在流中放入</a:t>
            </a:r>
            <a:r>
              <a:rPr lang="en-US" altLang="zh-CN" sz="2400" kern="0" dirty="0" err="1">
                <a:solidFill>
                  <a:schemeClr val="bg2"/>
                </a:solidFill>
              </a:rPr>
              <a:t>setw</a:t>
            </a:r>
            <a:r>
              <a:rPr lang="zh-CN" altLang="en-US" sz="2400" kern="0" dirty="0"/>
              <a:t>操纵符。 </a:t>
            </a:r>
            <a:endParaRPr lang="en-US" altLang="zh-CN" sz="240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96932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0812700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82551" y="1557699"/>
            <a:ext cx="11233248"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10000"/>
              </a:lnSpc>
              <a:buFont typeface="Wingdings" pitchFamily="2" charset="2"/>
              <a:buNone/>
              <a:defRPr/>
            </a:pPr>
            <a:r>
              <a:rPr lang="en-US" altLang="zh-CN" sz="2801" kern="0" dirty="0"/>
              <a:t>2</a:t>
            </a:r>
            <a:r>
              <a:rPr lang="zh-CN" altLang="en-US" sz="2801" kern="0" dirty="0"/>
              <a:t>．对齐方式</a:t>
            </a:r>
          </a:p>
          <a:p>
            <a:pPr lvl="1">
              <a:lnSpc>
                <a:spcPct val="110000"/>
              </a:lnSpc>
              <a:defRPr/>
            </a:pPr>
            <a:r>
              <a:rPr lang="zh-CN" altLang="en-US" sz="2400" kern="0" dirty="0"/>
              <a:t>输出流的默认对齐方式为文本右对齐，程序中可以用</a:t>
            </a:r>
            <a:r>
              <a:rPr lang="en-US" altLang="zh-CN" sz="2400" kern="0" dirty="0" err="1">
                <a:solidFill>
                  <a:srgbClr val="FF0000"/>
                </a:solidFill>
              </a:rPr>
              <a:t>setiosflags</a:t>
            </a:r>
            <a:r>
              <a:rPr lang="zh-CN" altLang="en-US" sz="2400" kern="0" dirty="0"/>
              <a:t>和</a:t>
            </a:r>
            <a:r>
              <a:rPr lang="en-US" altLang="zh-CN" sz="2400" kern="0" dirty="0" err="1">
                <a:solidFill>
                  <a:srgbClr val="FF0000"/>
                </a:solidFill>
              </a:rPr>
              <a:t>resetiosflags</a:t>
            </a:r>
            <a:r>
              <a:rPr lang="zh-CN" altLang="en-US" sz="2400" kern="0" dirty="0"/>
              <a:t>操作符重设对齐方式。 </a:t>
            </a:r>
          </a:p>
          <a:p>
            <a:pPr>
              <a:lnSpc>
                <a:spcPct val="110000"/>
              </a:lnSpc>
              <a:buFont typeface="Wingdings" pitchFamily="2" charset="2"/>
              <a:buNone/>
              <a:defRPr/>
            </a:pPr>
            <a:r>
              <a:rPr lang="en-US" altLang="zh-CN" sz="2801" kern="0" dirty="0"/>
              <a:t>3</a:t>
            </a:r>
            <a:r>
              <a:rPr lang="zh-CN" altLang="en-US" sz="2801" kern="0" dirty="0"/>
              <a:t>．精度</a:t>
            </a:r>
          </a:p>
          <a:p>
            <a:pPr lvl="1">
              <a:lnSpc>
                <a:spcPct val="110000"/>
              </a:lnSpc>
              <a:defRPr/>
            </a:pPr>
            <a:r>
              <a:rPr lang="zh-CN" altLang="en-US" sz="2400" kern="0" dirty="0"/>
              <a:t>使用</a:t>
            </a:r>
            <a:r>
              <a:rPr lang="en-US" altLang="zh-CN" sz="2400" kern="0" dirty="0" err="1">
                <a:solidFill>
                  <a:srgbClr val="FF0000"/>
                </a:solidFill>
              </a:rPr>
              <a:t>setprecision</a:t>
            </a:r>
            <a:r>
              <a:rPr lang="zh-CN" altLang="en-US" sz="2400" kern="0" dirty="0"/>
              <a:t>操作符改变精度，该操作符有两个标志，</a:t>
            </a:r>
            <a:r>
              <a:rPr lang="en-US" altLang="zh-CN" sz="2400" kern="0" dirty="0" err="1">
                <a:solidFill>
                  <a:srgbClr val="FF0000"/>
                </a:solidFill>
              </a:rPr>
              <a:t>ios</a:t>
            </a:r>
            <a:r>
              <a:rPr lang="en-US" altLang="zh-CN" sz="2400" kern="0" dirty="0">
                <a:solidFill>
                  <a:srgbClr val="FF0000"/>
                </a:solidFill>
              </a:rPr>
              <a:t>::fixed</a:t>
            </a:r>
            <a:r>
              <a:rPr lang="zh-CN" altLang="en-US" sz="2400" kern="0" dirty="0"/>
              <a:t>和</a:t>
            </a:r>
            <a:r>
              <a:rPr lang="en-US" altLang="zh-CN" sz="2400" kern="0" dirty="0" err="1">
                <a:solidFill>
                  <a:srgbClr val="FF0000"/>
                </a:solidFill>
              </a:rPr>
              <a:t>ios</a:t>
            </a:r>
            <a:r>
              <a:rPr lang="en-US" altLang="zh-CN" sz="2400" kern="0" dirty="0">
                <a:solidFill>
                  <a:srgbClr val="FF0000"/>
                </a:solidFill>
              </a:rPr>
              <a:t>::scientific</a:t>
            </a:r>
            <a:r>
              <a:rPr lang="zh-CN" altLang="en-US" sz="2400" kern="0" dirty="0"/>
              <a:t>。 </a:t>
            </a:r>
          </a:p>
          <a:p>
            <a:pPr>
              <a:lnSpc>
                <a:spcPct val="110000"/>
              </a:lnSpc>
              <a:buFont typeface="Wingdings" pitchFamily="2" charset="2"/>
              <a:buNone/>
              <a:defRPr/>
            </a:pPr>
            <a:r>
              <a:rPr lang="en-US" altLang="zh-CN" sz="2801" kern="0" dirty="0"/>
              <a:t>4</a:t>
            </a:r>
            <a:r>
              <a:rPr lang="zh-CN" altLang="en-US" sz="2801" kern="0" dirty="0"/>
              <a:t>．进制</a:t>
            </a:r>
          </a:p>
          <a:p>
            <a:pPr lvl="1">
              <a:lnSpc>
                <a:spcPct val="110000"/>
              </a:lnSpc>
              <a:defRPr/>
            </a:pPr>
            <a:r>
              <a:rPr lang="zh-CN" altLang="en-US" sz="2400" kern="0" dirty="0"/>
              <a:t>可以用</a:t>
            </a:r>
            <a:r>
              <a:rPr lang="en-US" altLang="zh-CN" sz="2400" kern="0" dirty="0" err="1">
                <a:solidFill>
                  <a:srgbClr val="FF0000"/>
                </a:solidFill>
              </a:rPr>
              <a:t>dec</a:t>
            </a:r>
            <a:r>
              <a:rPr lang="zh-CN" altLang="en-US" sz="2400" kern="0" dirty="0"/>
              <a:t>、</a:t>
            </a:r>
            <a:r>
              <a:rPr lang="en-US" altLang="zh-CN" sz="2400" kern="0" dirty="0" err="1">
                <a:solidFill>
                  <a:srgbClr val="FF0000"/>
                </a:solidFill>
              </a:rPr>
              <a:t>oct</a:t>
            </a:r>
            <a:r>
              <a:rPr lang="zh-CN" altLang="en-US" sz="2400" kern="0" dirty="0"/>
              <a:t>和</a:t>
            </a:r>
            <a:r>
              <a:rPr lang="en-US" altLang="zh-CN" sz="2400" kern="0" dirty="0">
                <a:solidFill>
                  <a:srgbClr val="FF0000"/>
                </a:solidFill>
              </a:rPr>
              <a:t>hex</a:t>
            </a:r>
            <a:r>
              <a:rPr lang="zh-CN" altLang="en-US" sz="2400" kern="0" dirty="0"/>
              <a:t>操纵符设置输入和输出的默认进制。 </a:t>
            </a:r>
            <a:endParaRPr lang="en-US" altLang="zh-CN" sz="2400" kern="0" dirty="0"/>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96932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302222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0" y="1629594"/>
            <a:ext cx="12075839" cy="4680592"/>
          </a:xfrm>
          <a:prstGeom prst="rect">
            <a:avLst/>
          </a:prstGeom>
        </p:spPr>
        <p:txBody>
          <a:bodyPr/>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120000"/>
              </a:lnSpc>
              <a:defRPr/>
            </a:pPr>
            <a:r>
              <a:rPr lang="zh-CN" altLang="en-US" sz="2601" b="0" kern="0" dirty="0"/>
              <a:t>格式化标志是类定义的</a:t>
            </a:r>
            <a:r>
              <a:rPr lang="zh-CN" altLang="en-US" sz="2601" b="0" kern="0" dirty="0">
                <a:solidFill>
                  <a:schemeClr val="bg2"/>
                </a:solidFill>
              </a:rPr>
              <a:t>枚举集合</a:t>
            </a:r>
            <a:r>
              <a:rPr lang="zh-CN" altLang="en-US" sz="2601" b="0" kern="0" dirty="0" smtClean="0"/>
              <a:t>，指定</a:t>
            </a:r>
            <a:r>
              <a:rPr lang="zh-CN" altLang="en-US" sz="2601" b="0" kern="0" dirty="0"/>
              <a:t>输入输出格式化和操作的不同选择。</a:t>
            </a:r>
          </a:p>
          <a:p>
            <a:pPr algn="just">
              <a:lnSpc>
                <a:spcPct val="120000"/>
              </a:lnSpc>
              <a:defRPr/>
            </a:pPr>
            <a:r>
              <a:rPr lang="zh-CN" altLang="en-US" sz="2601" b="0" kern="0" dirty="0"/>
              <a:t>该枚举类型定义：</a:t>
            </a:r>
          </a:p>
          <a:p>
            <a:pPr algn="just">
              <a:lnSpc>
                <a:spcPct val="120000"/>
              </a:lnSpc>
              <a:buFont typeface="Wingdings" pitchFamily="2" charset="2"/>
              <a:buNone/>
              <a:defRPr/>
            </a:pPr>
            <a:r>
              <a:rPr lang="zh-CN" altLang="en-US" sz="2601" b="0" kern="0" dirty="0">
                <a:cs typeface="Courier New" pitchFamily="49" charset="0"/>
              </a:rPr>
              <a:t>	</a:t>
            </a:r>
            <a:r>
              <a:rPr lang="en-US" altLang="zh-CN" sz="2601" b="0" kern="0" dirty="0" err="1">
                <a:cs typeface="Courier New" pitchFamily="49" charset="0"/>
              </a:rPr>
              <a:t>enum</a:t>
            </a:r>
            <a:r>
              <a:rPr lang="en-US" altLang="zh-CN" sz="2601" b="0" kern="0" dirty="0">
                <a:cs typeface="Courier New" pitchFamily="49" charset="0"/>
              </a:rPr>
              <a:t> </a:t>
            </a:r>
          </a:p>
          <a:p>
            <a:pPr algn="just">
              <a:lnSpc>
                <a:spcPct val="120000"/>
              </a:lnSpc>
              <a:buFont typeface="Wingdings" pitchFamily="2" charset="2"/>
              <a:buNone/>
              <a:defRPr/>
            </a:pPr>
            <a:r>
              <a:rPr lang="en-US" altLang="zh-CN" sz="2601" b="0" kern="0" dirty="0">
                <a:cs typeface="Courier New" pitchFamily="49" charset="0"/>
              </a:rPr>
              <a:t>     {</a:t>
            </a:r>
            <a:r>
              <a:rPr lang="en-US" altLang="zh-CN" sz="2601" b="0" kern="0" dirty="0" err="1">
                <a:cs typeface="Courier New" pitchFamily="49" charset="0"/>
              </a:rPr>
              <a:t>skipws</a:t>
            </a:r>
            <a:r>
              <a:rPr lang="en-US" altLang="zh-CN" sz="2601" b="0" kern="0" dirty="0">
                <a:cs typeface="Courier New" pitchFamily="49" charset="0"/>
              </a:rPr>
              <a:t>, left, right, internal, </a:t>
            </a:r>
            <a:r>
              <a:rPr lang="en-US" altLang="zh-CN" sz="2601" b="0" kern="0" dirty="0" err="1">
                <a:cs typeface="Courier New" pitchFamily="49" charset="0"/>
              </a:rPr>
              <a:t>dec</a:t>
            </a:r>
            <a:r>
              <a:rPr lang="en-US" altLang="zh-CN" sz="2601" b="0" kern="0" dirty="0">
                <a:cs typeface="Courier New" pitchFamily="49" charset="0"/>
              </a:rPr>
              <a:t>, </a:t>
            </a:r>
            <a:r>
              <a:rPr lang="en-US" altLang="zh-CN" sz="2601" b="0" kern="0" dirty="0" err="1">
                <a:cs typeface="Courier New" pitchFamily="49" charset="0"/>
              </a:rPr>
              <a:t>oct</a:t>
            </a:r>
            <a:r>
              <a:rPr lang="en-US" altLang="zh-CN" sz="2601" b="0" kern="0" dirty="0">
                <a:cs typeface="Courier New" pitchFamily="49" charset="0"/>
              </a:rPr>
              <a:t>, hex, </a:t>
            </a:r>
            <a:r>
              <a:rPr lang="en-US" altLang="zh-CN" sz="2601" b="0" kern="0" dirty="0" err="1">
                <a:cs typeface="Courier New" pitchFamily="49" charset="0"/>
              </a:rPr>
              <a:t>showbase</a:t>
            </a:r>
            <a:r>
              <a:rPr lang="en-US" altLang="zh-CN" sz="2601" b="0" kern="0" dirty="0">
                <a:cs typeface="Courier New" pitchFamily="49" charset="0"/>
              </a:rPr>
              <a:t>,  </a:t>
            </a:r>
            <a:r>
              <a:rPr lang="en-US" altLang="zh-CN" sz="2601" b="0" kern="0" dirty="0" err="1">
                <a:cs typeface="Courier New" pitchFamily="49" charset="0"/>
              </a:rPr>
              <a:t>showpoint</a:t>
            </a:r>
            <a:r>
              <a:rPr lang="en-US" altLang="zh-CN" sz="2601" b="0" kern="0" dirty="0">
                <a:cs typeface="Courier New" pitchFamily="49" charset="0"/>
              </a:rPr>
              <a:t>,  uppercase,  </a:t>
            </a:r>
            <a:r>
              <a:rPr lang="en-US" altLang="zh-CN" sz="2601" b="0" kern="0" dirty="0" err="1">
                <a:cs typeface="Courier New" pitchFamily="49" charset="0"/>
              </a:rPr>
              <a:t>showpos</a:t>
            </a:r>
            <a:r>
              <a:rPr lang="en-US" altLang="zh-CN" sz="2601" b="0" kern="0" dirty="0">
                <a:cs typeface="Courier New" pitchFamily="49" charset="0"/>
              </a:rPr>
              <a:t>,  scientific,  fixed,  </a:t>
            </a:r>
            <a:r>
              <a:rPr lang="en-US" altLang="zh-CN" sz="2601" b="0" kern="0" dirty="0" err="1">
                <a:cs typeface="Courier New" pitchFamily="49" charset="0"/>
              </a:rPr>
              <a:t>unitbuf</a:t>
            </a:r>
            <a:r>
              <a:rPr lang="en-US" altLang="zh-CN" sz="2601" b="0" kern="0" dirty="0">
                <a:cs typeface="Courier New" pitchFamily="49" charset="0"/>
              </a:rPr>
              <a:t>,    </a:t>
            </a:r>
            <a:r>
              <a:rPr lang="en-US" altLang="zh-CN" sz="2601" b="0" kern="0" dirty="0" err="1">
                <a:cs typeface="Courier New" pitchFamily="49" charset="0"/>
              </a:rPr>
              <a:t>stdio</a:t>
            </a:r>
            <a:r>
              <a:rPr lang="en-US" altLang="zh-CN" sz="2601" b="0" kern="0" dirty="0">
                <a:cs typeface="Courier New" pitchFamily="49" charset="0"/>
              </a:rPr>
              <a:t>  };</a:t>
            </a:r>
          </a:p>
          <a:p>
            <a:pPr algn="just">
              <a:lnSpc>
                <a:spcPct val="120000"/>
              </a:lnSpc>
              <a:defRPr/>
            </a:pPr>
            <a:r>
              <a:rPr lang="zh-CN" altLang="en-US" sz="2601" kern="0" dirty="0"/>
              <a:t>引用格式化标志：</a:t>
            </a:r>
          </a:p>
          <a:p>
            <a:pPr algn="just">
              <a:lnSpc>
                <a:spcPct val="120000"/>
              </a:lnSpc>
              <a:buFont typeface="Wingdings" pitchFamily="2" charset="2"/>
              <a:buNone/>
              <a:defRPr/>
            </a:pPr>
            <a:r>
              <a:rPr lang="zh-CN" altLang="en-US" sz="2601" kern="0" dirty="0">
                <a:solidFill>
                  <a:schemeClr val="bg2"/>
                </a:solidFill>
              </a:rPr>
              <a:t>       </a:t>
            </a:r>
            <a:r>
              <a:rPr lang="en-US" altLang="zh-CN" sz="2601" kern="0" dirty="0" err="1">
                <a:solidFill>
                  <a:schemeClr val="bg2"/>
                </a:solidFill>
              </a:rPr>
              <a:t>ios</a:t>
            </a:r>
            <a:r>
              <a:rPr lang="en-US" altLang="zh-CN" sz="2601" kern="0" dirty="0">
                <a:solidFill>
                  <a:schemeClr val="bg2"/>
                </a:solidFill>
              </a:rPr>
              <a:t>::</a:t>
            </a:r>
            <a:r>
              <a:rPr lang="zh-CN" altLang="en-US" sz="2601" kern="0" dirty="0">
                <a:solidFill>
                  <a:schemeClr val="bg2"/>
                </a:solidFill>
              </a:rPr>
              <a:t>格式化标志</a:t>
            </a:r>
          </a:p>
          <a:p>
            <a:pPr algn="just">
              <a:lnSpc>
                <a:spcPct val="120000"/>
              </a:lnSpc>
              <a:defRPr/>
            </a:pPr>
            <a:endParaRPr lang="en-US" altLang="zh-CN" sz="2601"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格式化标志</a:t>
            </a:r>
          </a:p>
        </p:txBody>
      </p:sp>
    </p:spTree>
    <p:extLst>
      <p:ext uri="{BB962C8B-B14F-4D97-AF65-F5344CB8AC3E}">
        <p14:creationId xmlns:p14="http://schemas.microsoft.com/office/powerpoint/2010/main" val="36998236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274639" y="1053530"/>
            <a:ext cx="7545546" cy="5579766"/>
          </a:xfrm>
          <a:prstGeom prst="rect">
            <a:avLst/>
          </a:prstGeom>
          <a:gradFill rotWithShape="0">
            <a:gsLst>
              <a:gs pos="0">
                <a:srgbClr val="FFFFFF"/>
              </a:gs>
              <a:gs pos="50000">
                <a:srgbClr val="99FF99"/>
              </a:gs>
              <a:gs pos="100000">
                <a:srgbClr val="FFFFFF"/>
              </a:gs>
            </a:gsLst>
            <a:lin ang="2700000" scaled="1"/>
          </a:gradFill>
          <a:ln>
            <a:noFill/>
          </a:ln>
          <a:effectLst>
            <a:prstShdw prst="shdw17" dist="81320" dir="3080412">
              <a:srgbClr val="5C995C"/>
            </a:prstShdw>
          </a:effectLst>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kumimoji="1" lang="zh-CN" altLang="en-US" sz="1600" b="1" i="1" dirty="0">
                <a:solidFill>
                  <a:srgbClr val="0000FF"/>
                </a:solidFill>
              </a:rPr>
              <a:t>状态标志            值		   含义		    	         输入</a:t>
            </a:r>
            <a:r>
              <a:rPr kumimoji="1" lang="en-US" altLang="zh-CN" sz="1600" b="1" i="1" dirty="0">
                <a:solidFill>
                  <a:srgbClr val="0000FF"/>
                </a:solidFill>
              </a:rPr>
              <a:t>/</a:t>
            </a:r>
            <a:r>
              <a:rPr kumimoji="1" lang="zh-CN" altLang="en-US" sz="1600" b="1" i="1" dirty="0">
                <a:solidFill>
                  <a:srgbClr val="0000FF"/>
                </a:solidFill>
              </a:rPr>
              <a:t>输出</a:t>
            </a:r>
            <a:endParaRPr kumimoji="1" lang="zh-CN" altLang="en-US" sz="1600" dirty="0">
              <a:solidFill>
                <a:srgbClr val="0000FF"/>
              </a:solidFill>
            </a:endParaRPr>
          </a:p>
          <a:p>
            <a:pPr eaLnBrk="1" hangingPunct="1">
              <a:lnSpc>
                <a:spcPct val="140000"/>
              </a:lnSpc>
            </a:pPr>
            <a:r>
              <a:rPr kumimoji="1" lang="en-US" altLang="zh-CN" sz="1600" dirty="0" err="1"/>
              <a:t>skipws</a:t>
            </a:r>
            <a:r>
              <a:rPr kumimoji="1" lang="en-US" altLang="zh-CN" sz="1600" dirty="0"/>
              <a:t>	      0X0001	</a:t>
            </a:r>
            <a:r>
              <a:rPr kumimoji="1" lang="zh-CN" altLang="en-US" sz="1600" dirty="0"/>
              <a:t>跳过输入中的空白			</a:t>
            </a:r>
            <a:r>
              <a:rPr kumimoji="1" lang="en-US" altLang="zh-CN" sz="1600" dirty="0"/>
              <a:t>I</a:t>
            </a:r>
          </a:p>
          <a:p>
            <a:pPr eaLnBrk="1" hangingPunct="1">
              <a:lnSpc>
                <a:spcPct val="140000"/>
              </a:lnSpc>
            </a:pPr>
            <a:r>
              <a:rPr kumimoji="1" lang="en-US" altLang="zh-CN" sz="1600" dirty="0"/>
              <a:t>left	      0X0002	</a:t>
            </a:r>
            <a:r>
              <a:rPr kumimoji="1" lang="zh-CN" altLang="en-US" sz="1600" dirty="0"/>
              <a:t>左对齐输出			</a:t>
            </a:r>
            <a:r>
              <a:rPr kumimoji="1" lang="en-US" altLang="zh-CN" sz="1600" dirty="0"/>
              <a:t>O</a:t>
            </a:r>
          </a:p>
          <a:p>
            <a:pPr eaLnBrk="1" hangingPunct="1">
              <a:lnSpc>
                <a:spcPct val="140000"/>
              </a:lnSpc>
            </a:pPr>
            <a:r>
              <a:rPr kumimoji="1" lang="en-US" altLang="zh-CN" sz="1600" dirty="0"/>
              <a:t>right	      0X0004	</a:t>
            </a:r>
            <a:r>
              <a:rPr kumimoji="1" lang="zh-CN" altLang="en-US" sz="1600" dirty="0"/>
              <a:t>右对齐输出			</a:t>
            </a:r>
            <a:r>
              <a:rPr kumimoji="1" lang="en-US" altLang="zh-CN" sz="1600" dirty="0"/>
              <a:t>O</a:t>
            </a:r>
          </a:p>
          <a:p>
            <a:pPr eaLnBrk="1" hangingPunct="1">
              <a:lnSpc>
                <a:spcPct val="140000"/>
              </a:lnSpc>
            </a:pPr>
            <a:r>
              <a:rPr kumimoji="1" lang="en-US" altLang="zh-CN" sz="1600" dirty="0"/>
              <a:t>internal	      0X0008	</a:t>
            </a:r>
            <a:r>
              <a:rPr kumimoji="1" lang="zh-CN" altLang="en-US" sz="1600" dirty="0"/>
              <a:t>在符号位和基指示符后填入字符	</a:t>
            </a:r>
            <a:r>
              <a:rPr kumimoji="1" lang="en-US" altLang="zh-CN" sz="1600" dirty="0"/>
              <a:t>O</a:t>
            </a:r>
          </a:p>
          <a:p>
            <a:pPr eaLnBrk="1" hangingPunct="1">
              <a:lnSpc>
                <a:spcPct val="140000"/>
              </a:lnSpc>
            </a:pPr>
            <a:r>
              <a:rPr kumimoji="1" lang="en-US" altLang="zh-CN" sz="1600" dirty="0" err="1"/>
              <a:t>dec</a:t>
            </a:r>
            <a:r>
              <a:rPr kumimoji="1" lang="en-US" altLang="zh-CN" sz="1600" dirty="0"/>
              <a:t>	      0X0010	</a:t>
            </a:r>
            <a:r>
              <a:rPr kumimoji="1" lang="zh-CN" altLang="en-US" sz="1600" dirty="0"/>
              <a:t>转换基制为十进制			</a:t>
            </a:r>
            <a:r>
              <a:rPr kumimoji="1" lang="en-US" altLang="zh-CN" sz="1600" dirty="0"/>
              <a:t>I/O</a:t>
            </a:r>
          </a:p>
          <a:p>
            <a:pPr eaLnBrk="1" hangingPunct="1">
              <a:lnSpc>
                <a:spcPct val="140000"/>
              </a:lnSpc>
            </a:pPr>
            <a:r>
              <a:rPr kumimoji="1" lang="en-US" altLang="zh-CN" sz="1600" dirty="0" err="1"/>
              <a:t>oct</a:t>
            </a:r>
            <a:r>
              <a:rPr kumimoji="1" lang="en-US" altLang="zh-CN" sz="1600" dirty="0"/>
              <a:t>	      0X0020	</a:t>
            </a:r>
            <a:r>
              <a:rPr kumimoji="1" lang="zh-CN" altLang="en-US" sz="1600" dirty="0"/>
              <a:t>转换基制为八进制			</a:t>
            </a:r>
            <a:r>
              <a:rPr kumimoji="1" lang="en-US" altLang="zh-CN" sz="1600" dirty="0"/>
              <a:t>I/O</a:t>
            </a:r>
          </a:p>
          <a:p>
            <a:pPr eaLnBrk="1" hangingPunct="1">
              <a:lnSpc>
                <a:spcPct val="140000"/>
              </a:lnSpc>
            </a:pPr>
            <a:r>
              <a:rPr kumimoji="1" lang="en-US" altLang="zh-CN" sz="1600" dirty="0"/>
              <a:t>hex	      0X0040	</a:t>
            </a:r>
            <a:r>
              <a:rPr kumimoji="1" lang="zh-CN" altLang="en-US" sz="1600" dirty="0"/>
              <a:t>转换基制为十六进制		</a:t>
            </a:r>
            <a:r>
              <a:rPr kumimoji="1" lang="en-US" altLang="zh-CN" sz="1600" dirty="0"/>
              <a:t>I/O</a:t>
            </a:r>
          </a:p>
          <a:p>
            <a:pPr eaLnBrk="1" hangingPunct="1">
              <a:lnSpc>
                <a:spcPct val="140000"/>
              </a:lnSpc>
            </a:pPr>
            <a:r>
              <a:rPr kumimoji="1" lang="en-US" altLang="zh-CN" sz="1600" dirty="0" err="1"/>
              <a:t>showbase</a:t>
            </a:r>
            <a:r>
              <a:rPr kumimoji="1" lang="en-US" altLang="zh-CN" sz="1600" dirty="0"/>
              <a:t>	      0X0080	</a:t>
            </a:r>
            <a:r>
              <a:rPr kumimoji="1" lang="zh-CN" altLang="en-US" sz="1600" dirty="0"/>
              <a:t>在输出中显示基指示符		</a:t>
            </a:r>
            <a:r>
              <a:rPr kumimoji="1" lang="en-US" altLang="zh-CN" sz="1600" dirty="0"/>
              <a:t>O</a:t>
            </a:r>
          </a:p>
          <a:p>
            <a:pPr eaLnBrk="1" hangingPunct="1">
              <a:lnSpc>
                <a:spcPct val="140000"/>
              </a:lnSpc>
            </a:pPr>
            <a:r>
              <a:rPr kumimoji="1" lang="en-US" altLang="zh-CN" sz="1600" dirty="0" err="1"/>
              <a:t>showpoint</a:t>
            </a:r>
            <a:r>
              <a:rPr kumimoji="1" lang="en-US" altLang="zh-CN" sz="1600" dirty="0"/>
              <a:t>	      0X0100	</a:t>
            </a:r>
            <a:r>
              <a:rPr kumimoji="1" lang="zh-CN" altLang="en-US" sz="1600" dirty="0"/>
              <a:t>输出时显示小数点			</a:t>
            </a:r>
            <a:r>
              <a:rPr kumimoji="1" lang="en-US" altLang="zh-CN" sz="1600" dirty="0"/>
              <a:t>O</a:t>
            </a:r>
          </a:p>
          <a:p>
            <a:pPr eaLnBrk="1" hangingPunct="1">
              <a:lnSpc>
                <a:spcPct val="140000"/>
              </a:lnSpc>
            </a:pPr>
            <a:r>
              <a:rPr kumimoji="1" lang="en-US" altLang="zh-CN" sz="1600" dirty="0"/>
              <a:t>uppercase	      0X0200	</a:t>
            </a:r>
            <a:r>
              <a:rPr kumimoji="1" lang="zh-CN" altLang="en-US" sz="1600" dirty="0"/>
              <a:t>十六进制输出时一律用大写字母	</a:t>
            </a:r>
            <a:r>
              <a:rPr kumimoji="1" lang="en-US" altLang="zh-CN" sz="1600" dirty="0"/>
              <a:t>O</a:t>
            </a:r>
          </a:p>
          <a:p>
            <a:pPr eaLnBrk="1" hangingPunct="1">
              <a:lnSpc>
                <a:spcPct val="140000"/>
              </a:lnSpc>
            </a:pPr>
            <a:r>
              <a:rPr kumimoji="1" lang="en-US" altLang="zh-CN" sz="1600" dirty="0" err="1"/>
              <a:t>showpos</a:t>
            </a:r>
            <a:r>
              <a:rPr kumimoji="1" lang="en-US" altLang="zh-CN" sz="1600" dirty="0"/>
              <a:t>	      0X0400	</a:t>
            </a:r>
            <a:r>
              <a:rPr kumimoji="1" lang="zh-CN" altLang="zh-CN" sz="1600" dirty="0"/>
              <a:t>正</a:t>
            </a:r>
            <a:r>
              <a:rPr kumimoji="1" lang="zh-CN" altLang="en-US" sz="1600" dirty="0"/>
              <a:t>整数前加“</a:t>
            </a:r>
            <a:r>
              <a:rPr kumimoji="1" lang="en-US" altLang="zh-CN" sz="1600" dirty="0"/>
              <a:t>+”</a:t>
            </a:r>
            <a:r>
              <a:rPr kumimoji="1" lang="zh-CN" altLang="en-US" sz="1600" dirty="0"/>
              <a:t>号			</a:t>
            </a:r>
            <a:r>
              <a:rPr kumimoji="1" lang="en-US" altLang="zh-CN" sz="1600" dirty="0"/>
              <a:t>O</a:t>
            </a:r>
          </a:p>
          <a:p>
            <a:pPr eaLnBrk="1" hangingPunct="1">
              <a:lnSpc>
                <a:spcPct val="140000"/>
              </a:lnSpc>
            </a:pPr>
            <a:r>
              <a:rPr kumimoji="1" lang="en-US" altLang="zh-CN" sz="1600" dirty="0"/>
              <a:t>scientific	      0X0800	</a:t>
            </a:r>
            <a:r>
              <a:rPr kumimoji="1" lang="zh-CN" altLang="en-US" sz="1600" dirty="0"/>
              <a:t>科学示数法显示浮点数		</a:t>
            </a:r>
            <a:r>
              <a:rPr kumimoji="1" lang="en-US" altLang="zh-CN" sz="1600" dirty="0"/>
              <a:t>O</a:t>
            </a:r>
          </a:p>
          <a:p>
            <a:pPr eaLnBrk="1" hangingPunct="1">
              <a:lnSpc>
                <a:spcPct val="140000"/>
              </a:lnSpc>
            </a:pPr>
            <a:r>
              <a:rPr kumimoji="1" lang="en-US" altLang="zh-CN" sz="1600" dirty="0"/>
              <a:t>fixed	      0X1000	</a:t>
            </a:r>
            <a:r>
              <a:rPr kumimoji="1" lang="zh-CN" altLang="en-US" sz="1600" dirty="0"/>
              <a:t>定点形式显示浮点数		</a:t>
            </a:r>
            <a:r>
              <a:rPr kumimoji="1" lang="en-US" altLang="zh-CN" sz="1600" dirty="0"/>
              <a:t>O</a:t>
            </a:r>
          </a:p>
          <a:p>
            <a:pPr eaLnBrk="1" hangingPunct="1">
              <a:lnSpc>
                <a:spcPct val="140000"/>
              </a:lnSpc>
            </a:pPr>
            <a:r>
              <a:rPr kumimoji="1" lang="en-US" altLang="zh-CN" sz="1600" dirty="0" err="1"/>
              <a:t>unitbuf</a:t>
            </a:r>
            <a:r>
              <a:rPr kumimoji="1" lang="en-US" altLang="zh-CN" sz="1600" dirty="0"/>
              <a:t>	      0X2000	</a:t>
            </a:r>
            <a:r>
              <a:rPr kumimoji="1" lang="zh-CN" altLang="en-US" sz="1600" dirty="0"/>
              <a:t>输出操作后立即刷新流		</a:t>
            </a:r>
            <a:r>
              <a:rPr kumimoji="1" lang="en-US" altLang="zh-CN" sz="1600" dirty="0"/>
              <a:t>O</a:t>
            </a:r>
          </a:p>
          <a:p>
            <a:pPr eaLnBrk="1" hangingPunct="1">
              <a:lnSpc>
                <a:spcPct val="140000"/>
              </a:lnSpc>
            </a:pPr>
            <a:r>
              <a:rPr kumimoji="1" lang="en-US" altLang="zh-CN" sz="1600" dirty="0" err="1"/>
              <a:t>stdio</a:t>
            </a:r>
            <a:r>
              <a:rPr kumimoji="1" lang="en-US" altLang="zh-CN" sz="1600" dirty="0"/>
              <a:t>	      0X4000	</a:t>
            </a:r>
            <a:r>
              <a:rPr kumimoji="1" lang="zh-CN" altLang="en-US" sz="1600" dirty="0"/>
              <a:t>输出操作后刷新</a:t>
            </a:r>
            <a:r>
              <a:rPr kumimoji="1" lang="en-US" altLang="zh-CN" sz="1600" dirty="0" err="1"/>
              <a:t>stdout</a:t>
            </a:r>
            <a:r>
              <a:rPr kumimoji="1" lang="en-US" altLang="zh-CN" sz="1600" dirty="0"/>
              <a:t> </a:t>
            </a:r>
            <a:r>
              <a:rPr kumimoji="1" lang="zh-CN" altLang="en-US" sz="1600" dirty="0"/>
              <a:t>和 </a:t>
            </a:r>
            <a:r>
              <a:rPr kumimoji="1" lang="en-US" altLang="zh-CN" sz="1600" dirty="0" err="1"/>
              <a:t>stdree</a:t>
            </a:r>
            <a:r>
              <a:rPr kumimoji="1" lang="en-US" altLang="zh-CN" sz="1600" dirty="0"/>
              <a:t>		O</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设置</a:t>
            </a:r>
            <a:r>
              <a:rPr lang="zh-CN" altLang="en-US" sz="3200" kern="0" dirty="0" smtClean="0">
                <a:solidFill>
                  <a:schemeClr val="bg1"/>
                </a:solidFill>
                <a:latin typeface="隶书" pitchFamily="49" charset="-122"/>
                <a:ea typeface="隶书" pitchFamily="49" charset="-122"/>
              </a:rPr>
              <a:t>标志字</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205518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checkerboard(down)">
                                      <p:cBhvr>
                                        <p:cTn id="7" dur="500"/>
                                        <p:tgtEl>
                                          <p:spTgt spid="3"/>
                                        </p:tgtEl>
                                      </p:cBhvr>
                                    </p:animEffect>
                                  </p:childTnLst>
                                </p:cTn>
                              </p:par>
                            </p:childTnLst>
                          </p:cTn>
                        </p:par>
                        <p:par>
                          <p:cTn id="8" fill="hold">
                            <p:stCondLst>
                              <p:cond delay="1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ppt_w</p:attrName>
                                        </p:attrNameLst>
                                      </p:cBhvr>
                                      <p:tavLst>
                                        <p:tav tm="0" fmla="#ppt_w*sin(2.5*pi*$)">
                                          <p:val>
                                            <p:fltVal val="0"/>
                                          </p:val>
                                        </p:tav>
                                        <p:tav tm="100000">
                                          <p:val>
                                            <p:fltVal val="1"/>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2"/>
                                        </p:tgtEl>
                                      </p:cBhvr>
                                    </p:animEffect>
                                    <p:animScale>
                                      <p:cBhvr>
                                        <p:cTn id="1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2"/>
          <p:cNvGraphicFramePr>
            <a:graphicFrameLocks noGrp="1"/>
          </p:cNvGraphicFramePr>
          <p:nvPr/>
        </p:nvGraphicFramePr>
        <p:xfrm>
          <a:off x="1994538" y="1773649"/>
          <a:ext cx="8079069" cy="4037946"/>
        </p:xfrm>
        <a:graphic>
          <a:graphicData uri="http://schemas.openxmlformats.org/drawingml/2006/table">
            <a:tbl>
              <a:tblPr/>
              <a:tblGrid>
                <a:gridCol w="3902978">
                  <a:extLst>
                    <a:ext uri="{9D8B030D-6E8A-4147-A177-3AD203B41FA5}">
                      <a16:colId xmlns:a16="http://schemas.microsoft.com/office/drawing/2014/main" val="20000"/>
                    </a:ext>
                  </a:extLst>
                </a:gridCol>
                <a:gridCol w="4176091">
                  <a:extLst>
                    <a:ext uri="{9D8B030D-6E8A-4147-A177-3AD203B41FA5}">
                      <a16:colId xmlns:a16="http://schemas.microsoft.com/office/drawing/2014/main" val="20001"/>
                    </a:ext>
                  </a:extLst>
                </a:gridCol>
              </a:tblGrid>
              <a:tr h="49702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函数</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功能</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103826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dirty="0" smtClean="0">
                          <a:ln>
                            <a:noFill/>
                          </a:ln>
                          <a:solidFill>
                            <a:schemeClr val="tx1"/>
                          </a:solidFill>
                          <a:effectLst/>
                          <a:latin typeface="Times New Roman" pitchFamily="18" charset="0"/>
                          <a:ea typeface="宋体" pitchFamily="2" charset="-122"/>
                        </a:rPr>
                        <a:t>long flags( long </a:t>
                      </a:r>
                      <a:r>
                        <a:rPr kumimoji="0" lang="en-US" altLang="zh-CN" sz="2700" b="1" i="1" u="none" strike="noStrike" cap="none" normalizeH="0" baseline="0" dirty="0" err="1" smtClean="0">
                          <a:ln>
                            <a:noFill/>
                          </a:ln>
                          <a:solidFill>
                            <a:schemeClr val="tx1"/>
                          </a:solidFill>
                          <a:effectLst/>
                          <a:latin typeface="Times New Roman" pitchFamily="18" charset="0"/>
                          <a:ea typeface="宋体" pitchFamily="2" charset="-122"/>
                        </a:rPr>
                        <a:t>lFlags</a:t>
                      </a:r>
                      <a:r>
                        <a:rPr kumimoji="0" lang="en-US" altLang="zh-CN" sz="2700" b="1" i="1"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7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7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 </a:t>
                      </a:r>
                    </a:p>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dirty="0" smtClean="0">
                          <a:ln>
                            <a:noFill/>
                          </a:ln>
                          <a:solidFill>
                            <a:schemeClr val="tx1"/>
                          </a:solidFill>
                          <a:effectLst/>
                          <a:latin typeface="Times New Roman" pitchFamily="18" charset="0"/>
                          <a:ea typeface="宋体" pitchFamily="2" charset="-122"/>
                        </a:rPr>
                        <a:t>long flags() </a:t>
                      </a:r>
                      <a:r>
                        <a:rPr kumimoji="0" lang="en-US" altLang="zh-CN" sz="2700" b="1" i="0" u="none" strike="noStrike" cap="none" normalizeH="0" baseline="0" dirty="0" err="1" smtClean="0">
                          <a:ln>
                            <a:noFill/>
                          </a:ln>
                          <a:solidFill>
                            <a:schemeClr val="tx1"/>
                          </a:solidFill>
                          <a:effectLst/>
                          <a:latin typeface="Times New Roman" pitchFamily="18" charset="0"/>
                          <a:ea typeface="宋体" pitchFamily="2" charset="-122"/>
                        </a:rPr>
                        <a:t>const</a:t>
                      </a:r>
                      <a:r>
                        <a:rPr kumimoji="0" lang="en-US" altLang="zh-CN" sz="27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7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 </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用参数</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lFlags</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更新标志字</a:t>
                      </a:r>
                    </a:p>
                    <a:p>
                      <a:pPr marL="0" marR="0" lvl="0" indent="0" algn="l"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返回标志字</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4619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long setf( long </a:t>
                      </a:r>
                      <a:r>
                        <a:rPr kumimoji="0" lang="en-US" altLang="zh-CN" sz="2700" b="1" i="1"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lFlags </a:t>
                      </a:r>
                      <a:r>
                        <a:rPr kumimoji="0" lang="en-US" altLang="zh-CN" sz="2700" b="1" i="0"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lFlags</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指定的标志位</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02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rgbClr val="003399"/>
                          </a:solidFill>
                          <a:effectLst/>
                          <a:latin typeface="Times New Roman" pitchFamily="18" charset="0"/>
                          <a:ea typeface="宋体" pitchFamily="2" charset="-122"/>
                        </a:rPr>
                        <a:t>long unsetf( long </a:t>
                      </a:r>
                      <a:r>
                        <a:rPr kumimoji="0" lang="en-US" altLang="zh-CN" sz="2700" b="1" i="1" u="none" strike="noStrike" cap="none" normalizeH="0" baseline="0" smtClean="0">
                          <a:ln>
                            <a:noFill/>
                          </a:ln>
                          <a:solidFill>
                            <a:srgbClr val="003399"/>
                          </a:solidFill>
                          <a:effectLst/>
                          <a:latin typeface="Times New Roman" pitchFamily="18" charset="0"/>
                          <a:ea typeface="宋体" pitchFamily="2" charset="-122"/>
                        </a:rPr>
                        <a:t>lFlags</a:t>
                      </a:r>
                      <a:r>
                        <a:rPr kumimoji="0" lang="en-US" altLang="zh-CN" sz="2700" b="1" i="0" u="none" strike="noStrike" cap="none" normalizeH="0" baseline="0" smtClean="0">
                          <a:ln>
                            <a:noFill/>
                          </a:ln>
                          <a:solidFill>
                            <a:srgbClr val="003399"/>
                          </a:solidFill>
                          <a:effectLst/>
                          <a:latin typeface="Times New Roman" pitchFamily="18" charset="0"/>
                          <a:ea typeface="宋体" pitchFamily="2" charset="-122"/>
                        </a:rPr>
                        <a:t> );</a:t>
                      </a:r>
                      <a:r>
                        <a:rPr kumimoji="0" lang="en-US" altLang="zh-CN" sz="2700" b="1" i="0"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 </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将参数</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lMask</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指定的标志位清</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0 </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51455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width( int </a:t>
                      </a:r>
                      <a:r>
                        <a:rPr kumimoji="0" lang="en-US" altLang="zh-CN" sz="2700" b="1" i="1"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nw </a:t>
                      </a: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设置下一个输出项的显示宽度为</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nw</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1455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宋体" pitchFamily="2" charset="-122"/>
                        </a:rPr>
                        <a:t>char fill( char </a:t>
                      </a:r>
                      <a:r>
                        <a:rPr kumimoji="0" lang="en-US" altLang="zh-CN" sz="2700" b="1" i="1" u="none" strike="noStrike" cap="none" normalizeH="0" baseline="0" smtClean="0">
                          <a:ln>
                            <a:noFill/>
                          </a:ln>
                          <a:solidFill>
                            <a:schemeClr val="tx1"/>
                          </a:solidFill>
                          <a:effectLst/>
                          <a:latin typeface="Times New Roman" pitchFamily="18" charset="0"/>
                          <a:ea typeface="宋体" pitchFamily="2" charset="-122"/>
                        </a:rPr>
                        <a:t>cFill </a:t>
                      </a:r>
                      <a:r>
                        <a:rPr kumimoji="0" lang="en-US" altLang="zh-CN" sz="27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 </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空白位置以字符参数</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cFill</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填充 </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51455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9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dirty="0" err="1" smtClean="0">
                          <a:ln>
                            <a:noFill/>
                          </a:ln>
                          <a:solidFill>
                            <a:schemeClr val="tx1"/>
                          </a:solidFill>
                          <a:effectLst/>
                          <a:latin typeface="Times New Roman" pitchFamily="18" charset="0"/>
                          <a:ea typeface="Arial Unicode MS" pitchFamily="34" charset="-122"/>
                          <a:cs typeface="Arial Unicode MS" pitchFamily="34" charset="-122"/>
                        </a:rPr>
                        <a:t>int</a:t>
                      </a:r>
                      <a:r>
                        <a:rPr kumimoji="0" lang="en-US" altLang="zh-CN" sz="27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 precision( </a:t>
                      </a:r>
                      <a:r>
                        <a:rPr kumimoji="0" lang="en-US" altLang="zh-CN" sz="2700" b="1" i="0" u="none" strike="noStrike" cap="none" normalizeH="0" baseline="0" dirty="0" err="1" smtClean="0">
                          <a:ln>
                            <a:noFill/>
                          </a:ln>
                          <a:solidFill>
                            <a:schemeClr val="tx1"/>
                          </a:solidFill>
                          <a:effectLst/>
                          <a:latin typeface="Times New Roman" pitchFamily="18" charset="0"/>
                          <a:ea typeface="Arial Unicode MS" pitchFamily="34" charset="-122"/>
                          <a:cs typeface="Arial Unicode MS" pitchFamily="34" charset="-122"/>
                        </a:rPr>
                        <a:t>int</a:t>
                      </a:r>
                      <a:r>
                        <a:rPr kumimoji="0" lang="en-US" altLang="zh-CN" sz="27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 </a:t>
                      </a:r>
                      <a:r>
                        <a:rPr kumimoji="0" lang="en-US" altLang="zh-CN" sz="2700" b="1" i="1"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np </a:t>
                      </a:r>
                      <a:r>
                        <a:rPr kumimoji="0" lang="en-US" altLang="zh-CN" sz="27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a:t>
                      </a:r>
                    </a:p>
                  </a:txBody>
                  <a:tcPr marL="91461" marR="91461" marT="45739" marB="457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dirty="0" smtClean="0">
                          <a:ln>
                            <a:noFill/>
                          </a:ln>
                          <a:solidFill>
                            <a:schemeClr val="tx1"/>
                          </a:solidFill>
                          <a:effectLst/>
                          <a:latin typeface="Times New Roman" pitchFamily="18" charset="0"/>
                          <a:ea typeface="宋体" pitchFamily="2" charset="-122"/>
                        </a:rPr>
                        <a:t>用参数</a:t>
                      </a:r>
                      <a:r>
                        <a:rPr kumimoji="0" lang="en-US" altLang="zh-CN" sz="1900" b="1" i="1" u="none" strike="noStrike" cap="none" normalizeH="0" baseline="0" dirty="0" smtClean="0">
                          <a:ln>
                            <a:noFill/>
                          </a:ln>
                          <a:solidFill>
                            <a:schemeClr val="tx1"/>
                          </a:solidFill>
                          <a:effectLst/>
                          <a:latin typeface="Times New Roman" pitchFamily="18" charset="0"/>
                          <a:ea typeface="宋体" pitchFamily="2" charset="-122"/>
                        </a:rPr>
                        <a:t>np</a:t>
                      </a:r>
                      <a:r>
                        <a:rPr kumimoji="0" lang="zh-CN" altLang="en-US" sz="1900" b="1" i="0" u="none" strike="noStrike" cap="none" normalizeH="0" baseline="0" dirty="0" smtClean="0">
                          <a:ln>
                            <a:noFill/>
                          </a:ln>
                          <a:solidFill>
                            <a:schemeClr val="tx1"/>
                          </a:solidFill>
                          <a:effectLst/>
                          <a:latin typeface="Times New Roman" pitchFamily="18" charset="0"/>
                          <a:ea typeface="宋体" pitchFamily="2" charset="-122"/>
                        </a:rPr>
                        <a:t>设置数据显示精度</a:t>
                      </a:r>
                    </a:p>
                  </a:txBody>
                  <a:tcPr marL="91461" marR="91461" marT="45739" marB="457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4" name="Text Box 3"/>
          <p:cNvSpPr txBox="1">
            <a:spLocks noChangeArrowheads="1"/>
          </p:cNvSpPr>
          <p:nvPr/>
        </p:nvSpPr>
        <p:spPr bwMode="auto">
          <a:xfrm>
            <a:off x="3434733" y="1113096"/>
            <a:ext cx="3672738"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solidFill>
                  <a:srgbClr val="003399"/>
                </a:solidFill>
              </a:rPr>
              <a:t>ios </a:t>
            </a:r>
            <a:r>
              <a:rPr kumimoji="1" lang="zh-CN" altLang="en-US" b="1">
                <a:solidFill>
                  <a:srgbClr val="003399"/>
                </a:solidFill>
              </a:rPr>
              <a:t>控制格式的函数</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设置</a:t>
            </a:r>
            <a:r>
              <a:rPr lang="zh-CN" altLang="en-US" sz="3200" kern="0" dirty="0" smtClean="0">
                <a:solidFill>
                  <a:schemeClr val="bg1"/>
                </a:solidFill>
                <a:latin typeface="隶书" pitchFamily="49" charset="-122"/>
                <a:ea typeface="隶书" pitchFamily="49" charset="-122"/>
              </a:rPr>
              <a:t>标志字</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3471367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ppt_w</p:attrName>
                                        </p:attrNameLst>
                                      </p:cBhvr>
                                      <p:tavLst>
                                        <p:tav tm="0" fmla="#ppt_w*sin(2.5*pi*$)">
                                          <p:val>
                                            <p:fltVal val="0"/>
                                          </p:val>
                                        </p:tav>
                                        <p:tav tm="100000">
                                          <p:val>
                                            <p:fltVal val="1"/>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985837" y="909514"/>
            <a:ext cx="10297914" cy="585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kumimoji="1" lang="en-US" altLang="zh-CN" dirty="0" smtClean="0"/>
              <a:t>#</a:t>
            </a:r>
            <a:r>
              <a:rPr kumimoji="1" lang="en-US" altLang="zh-CN" dirty="0"/>
              <a:t>include &lt;</a:t>
            </a:r>
            <a:r>
              <a:rPr kumimoji="1" lang="en-US" altLang="zh-CN" dirty="0" err="1"/>
              <a:t>iostream.h</a:t>
            </a:r>
            <a:r>
              <a:rPr kumimoji="1" lang="en-US" altLang="zh-CN" dirty="0"/>
              <a:t>&gt;</a:t>
            </a:r>
          </a:p>
          <a:p>
            <a:pPr eaLnBrk="1" hangingPunct="1">
              <a:lnSpc>
                <a:spcPct val="130000"/>
              </a:lnSpc>
            </a:pPr>
            <a:r>
              <a:rPr kumimoji="1" lang="en-US" altLang="zh-CN" dirty="0"/>
              <a:t>void main()</a:t>
            </a:r>
          </a:p>
          <a:p>
            <a:pPr eaLnBrk="1" hangingPunct="1">
              <a:lnSpc>
                <a:spcPct val="130000"/>
              </a:lnSpc>
            </a:pPr>
            <a:r>
              <a:rPr kumimoji="1" lang="en-US" altLang="zh-CN" dirty="0"/>
              <a:t>{ </a:t>
            </a:r>
            <a:endParaRPr kumimoji="1" lang="en-US" altLang="zh-CN" dirty="0" smtClean="0"/>
          </a:p>
          <a:p>
            <a:pPr eaLnBrk="1" hangingPunct="1">
              <a:lnSpc>
                <a:spcPct val="130000"/>
              </a:lnSpc>
            </a:pPr>
            <a:r>
              <a:rPr kumimoji="1" lang="en-US" altLang="zh-CN" dirty="0"/>
              <a:t> </a:t>
            </a:r>
            <a:r>
              <a:rPr kumimoji="1" lang="en-US" altLang="zh-CN" dirty="0" smtClean="0"/>
              <a:t>    char </a:t>
            </a:r>
            <a:r>
              <a:rPr kumimoji="1" lang="en-US" altLang="zh-CN" dirty="0"/>
              <a:t>*s = "Hello";</a:t>
            </a:r>
          </a:p>
          <a:p>
            <a:pPr eaLnBrk="1" hangingPunct="1">
              <a:lnSpc>
                <a:spcPct val="130000"/>
              </a:lnSpc>
            </a:pPr>
            <a:r>
              <a:rPr kumimoji="1" lang="en-US" altLang="zh-CN" dirty="0"/>
              <a:t>   </a:t>
            </a:r>
            <a:r>
              <a:rPr kumimoji="1" lang="en-US" altLang="zh-CN" dirty="0" smtClean="0"/>
              <a:t>  </a:t>
            </a:r>
            <a:r>
              <a:rPr kumimoji="1" lang="en-US" altLang="zh-CN" dirty="0" err="1" smtClean="0"/>
              <a:t>cout.fill</a:t>
            </a:r>
            <a:r>
              <a:rPr kumimoji="1" lang="en-US" altLang="zh-CN" dirty="0"/>
              <a:t>( '*' ) ;			</a:t>
            </a:r>
            <a:r>
              <a:rPr kumimoji="1" lang="en-US" altLang="zh-CN" sz="2000" b="1" i="1" dirty="0">
                <a:solidFill>
                  <a:srgbClr val="008000"/>
                </a:solidFill>
              </a:rPr>
              <a:t>// </a:t>
            </a:r>
            <a:r>
              <a:rPr kumimoji="1" lang="zh-CN" altLang="en-US" sz="2000" b="1" i="1" dirty="0">
                <a:solidFill>
                  <a:srgbClr val="008000"/>
                </a:solidFill>
              </a:rPr>
              <a:t>置填充符</a:t>
            </a:r>
          </a:p>
          <a:p>
            <a:pPr eaLnBrk="1" hangingPunct="1">
              <a:lnSpc>
                <a:spcPct val="130000"/>
              </a:lnSpc>
            </a:pPr>
            <a:r>
              <a:rPr kumimoji="1" lang="zh-CN" altLang="en-US" dirty="0"/>
              <a:t>   </a:t>
            </a:r>
            <a:r>
              <a:rPr kumimoji="1" lang="zh-CN" altLang="en-US" dirty="0" smtClean="0"/>
              <a:t>  </a:t>
            </a:r>
            <a:r>
              <a:rPr kumimoji="1" lang="en-US" altLang="zh-CN" dirty="0" err="1" smtClean="0"/>
              <a:t>cout.width</a:t>
            </a:r>
            <a:r>
              <a:rPr kumimoji="1" lang="en-US" altLang="zh-CN" dirty="0"/>
              <a:t>( 10 ) ;			</a:t>
            </a:r>
            <a:r>
              <a:rPr kumimoji="1" lang="en-US" altLang="zh-CN" sz="2000" b="1" i="1" dirty="0">
                <a:solidFill>
                  <a:srgbClr val="008000"/>
                </a:solidFill>
              </a:rPr>
              <a:t>// </a:t>
            </a:r>
            <a:r>
              <a:rPr kumimoji="1" lang="zh-CN" altLang="en-US" sz="2000" b="1" i="1" dirty="0">
                <a:solidFill>
                  <a:srgbClr val="008000"/>
                </a:solidFill>
              </a:rPr>
              <a:t>置输出宽度</a:t>
            </a:r>
          </a:p>
          <a:p>
            <a:pPr eaLnBrk="1" hangingPunct="1">
              <a:lnSpc>
                <a:spcPct val="130000"/>
              </a:lnSpc>
            </a:pPr>
            <a:r>
              <a:rPr kumimoji="1" lang="zh-CN" altLang="en-US" dirty="0"/>
              <a:t>   </a:t>
            </a:r>
            <a:r>
              <a:rPr kumimoji="1" lang="zh-CN" altLang="en-US" dirty="0" smtClean="0"/>
              <a:t>  </a:t>
            </a:r>
            <a:r>
              <a:rPr kumimoji="1" lang="en-US" altLang="zh-CN" dirty="0" err="1" smtClean="0"/>
              <a:t>cout.setf</a:t>
            </a:r>
            <a:r>
              <a:rPr kumimoji="1" lang="en-US" altLang="zh-CN" dirty="0"/>
              <a:t>( </a:t>
            </a:r>
            <a:r>
              <a:rPr kumimoji="1" lang="en-US" altLang="zh-CN" dirty="0" err="1"/>
              <a:t>ios</a:t>
            </a:r>
            <a:r>
              <a:rPr kumimoji="1" lang="en-US" altLang="zh-CN" dirty="0"/>
              <a:t> :: left ) ;		</a:t>
            </a:r>
            <a:r>
              <a:rPr kumimoji="1" lang="en-US" altLang="zh-CN" sz="2000" b="1" i="1" dirty="0">
                <a:solidFill>
                  <a:srgbClr val="008000"/>
                </a:solidFill>
              </a:rPr>
              <a:t>// </a:t>
            </a:r>
            <a:r>
              <a:rPr kumimoji="1" lang="zh-CN" altLang="en-US" sz="2000" b="1" i="1" dirty="0">
                <a:solidFill>
                  <a:srgbClr val="008000"/>
                </a:solidFill>
              </a:rPr>
              <a:t>左对齐</a:t>
            </a:r>
          </a:p>
          <a:p>
            <a:pPr eaLnBrk="1" hangingPunct="1">
              <a:lnSpc>
                <a:spcPct val="130000"/>
              </a:lnSpc>
            </a:pPr>
            <a:r>
              <a:rPr kumimoji="1" lang="zh-CN" altLang="en-US" dirty="0"/>
              <a:t>   </a:t>
            </a:r>
            <a:r>
              <a:rPr kumimoji="1" lang="zh-CN" altLang="en-US" dirty="0" smtClean="0"/>
              <a:t>  </a:t>
            </a:r>
            <a:r>
              <a:rPr kumimoji="1" lang="en-US" altLang="zh-CN" dirty="0" err="1" smtClean="0"/>
              <a:t>cout</a:t>
            </a:r>
            <a:r>
              <a:rPr kumimoji="1" lang="en-US" altLang="zh-CN" dirty="0" smtClean="0"/>
              <a:t> </a:t>
            </a:r>
            <a:r>
              <a:rPr kumimoji="1" lang="en-US" altLang="zh-CN" dirty="0"/>
              <a:t>&lt;&lt; s &lt;&lt; </a:t>
            </a:r>
            <a:r>
              <a:rPr kumimoji="1" lang="en-US" altLang="zh-CN" dirty="0" err="1"/>
              <a:t>endl</a:t>
            </a:r>
            <a:r>
              <a:rPr kumimoji="1" lang="en-US" altLang="zh-CN" dirty="0"/>
              <a:t> ;</a:t>
            </a:r>
          </a:p>
          <a:p>
            <a:pPr eaLnBrk="1" hangingPunct="1">
              <a:lnSpc>
                <a:spcPct val="130000"/>
              </a:lnSpc>
            </a:pPr>
            <a:r>
              <a:rPr kumimoji="1" lang="en-US" altLang="zh-CN" dirty="0"/>
              <a:t>   </a:t>
            </a:r>
            <a:r>
              <a:rPr kumimoji="1" lang="en-US" altLang="zh-CN" dirty="0" smtClean="0"/>
              <a:t>  </a:t>
            </a:r>
            <a:r>
              <a:rPr kumimoji="1" lang="en-US" altLang="zh-CN" dirty="0" err="1" smtClean="0"/>
              <a:t>cout.width</a:t>
            </a:r>
            <a:r>
              <a:rPr kumimoji="1" lang="en-US" altLang="zh-CN" dirty="0"/>
              <a:t>( 15 ) ;			</a:t>
            </a:r>
            <a:r>
              <a:rPr kumimoji="1" lang="en-US" altLang="zh-CN" sz="2000" b="1" i="1" dirty="0">
                <a:solidFill>
                  <a:srgbClr val="008000"/>
                </a:solidFill>
              </a:rPr>
              <a:t>// </a:t>
            </a:r>
            <a:r>
              <a:rPr kumimoji="1" lang="zh-CN" altLang="en-US" sz="2000" b="1" i="1" dirty="0">
                <a:solidFill>
                  <a:srgbClr val="008000"/>
                </a:solidFill>
              </a:rPr>
              <a:t>置输出宽度</a:t>
            </a:r>
          </a:p>
          <a:p>
            <a:pPr eaLnBrk="1" hangingPunct="1">
              <a:lnSpc>
                <a:spcPct val="130000"/>
              </a:lnSpc>
            </a:pPr>
            <a:r>
              <a:rPr kumimoji="1" lang="zh-CN" altLang="en-US" dirty="0"/>
              <a:t>   </a:t>
            </a:r>
            <a:r>
              <a:rPr kumimoji="1" lang="zh-CN" altLang="en-US" dirty="0" smtClean="0"/>
              <a:t>  </a:t>
            </a:r>
            <a:r>
              <a:rPr kumimoji="1" lang="en-US" altLang="zh-CN" dirty="0" err="1" smtClean="0"/>
              <a:t>cout.setf</a:t>
            </a:r>
            <a:r>
              <a:rPr kumimoji="1" lang="en-US" altLang="zh-CN" dirty="0"/>
              <a:t>( </a:t>
            </a:r>
            <a:r>
              <a:rPr kumimoji="1" lang="en-US" altLang="zh-CN" dirty="0" err="1"/>
              <a:t>ios</a:t>
            </a:r>
            <a:r>
              <a:rPr kumimoji="1" lang="en-US" altLang="zh-CN" dirty="0"/>
              <a:t> :: right, </a:t>
            </a:r>
            <a:r>
              <a:rPr kumimoji="1" lang="en-US" altLang="zh-CN" dirty="0" err="1"/>
              <a:t>ios</a:t>
            </a:r>
            <a:r>
              <a:rPr kumimoji="1" lang="en-US" altLang="zh-CN" dirty="0"/>
              <a:t> :: left ) ;	</a:t>
            </a:r>
            <a:r>
              <a:rPr kumimoji="1" lang="en-US" altLang="zh-CN" sz="2000" b="1" i="1" dirty="0">
                <a:solidFill>
                  <a:srgbClr val="008000"/>
                </a:solidFill>
              </a:rPr>
              <a:t>// </a:t>
            </a:r>
            <a:r>
              <a:rPr kumimoji="1" lang="zh-CN" altLang="en-US" sz="2000" b="1" i="1" dirty="0">
                <a:solidFill>
                  <a:srgbClr val="008000"/>
                </a:solidFill>
              </a:rPr>
              <a:t>清除左对齐标志位，置右对齐</a:t>
            </a:r>
          </a:p>
          <a:p>
            <a:pPr eaLnBrk="1" hangingPunct="1">
              <a:lnSpc>
                <a:spcPct val="130000"/>
              </a:lnSpc>
            </a:pPr>
            <a:r>
              <a:rPr kumimoji="1" lang="zh-CN" altLang="en-US" dirty="0"/>
              <a:t>   </a:t>
            </a:r>
            <a:r>
              <a:rPr kumimoji="1" lang="zh-CN" altLang="en-US" dirty="0" smtClean="0"/>
              <a:t>  </a:t>
            </a:r>
            <a:r>
              <a:rPr kumimoji="1" lang="en-US" altLang="zh-CN" dirty="0" err="1" smtClean="0"/>
              <a:t>cout</a:t>
            </a:r>
            <a:r>
              <a:rPr kumimoji="1" lang="en-US" altLang="zh-CN" dirty="0" smtClean="0"/>
              <a:t> </a:t>
            </a:r>
            <a:r>
              <a:rPr kumimoji="1" lang="en-US" altLang="zh-CN" dirty="0"/>
              <a:t>&lt;&lt; s &lt;&lt; </a:t>
            </a:r>
            <a:r>
              <a:rPr kumimoji="1" lang="en-US" altLang="zh-CN" dirty="0" err="1"/>
              <a:t>endl</a:t>
            </a:r>
            <a:r>
              <a:rPr kumimoji="1" lang="en-US" altLang="zh-CN" dirty="0"/>
              <a:t> ;</a:t>
            </a:r>
          </a:p>
          <a:p>
            <a:pPr eaLnBrk="1" hangingPunct="1">
              <a:lnSpc>
                <a:spcPct val="130000"/>
              </a:lnSpc>
            </a:pPr>
            <a:r>
              <a:rPr kumimoji="1" lang="en-US" altLang="zh-CN" dirty="0"/>
              <a:t>} </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latin typeface="隶书" pitchFamily="49" charset="-122"/>
                <a:ea typeface="隶书" pitchFamily="49" charset="-122"/>
              </a:rPr>
              <a:t>例</a:t>
            </a:r>
            <a:r>
              <a:rPr lang="en-US" altLang="zh-CN" sz="3200" kern="0" dirty="0">
                <a:solidFill>
                  <a:schemeClr val="bg1"/>
                </a:solidFill>
                <a:latin typeface="隶书" pitchFamily="49" charset="-122"/>
                <a:ea typeface="隶书" pitchFamily="49" charset="-122"/>
              </a:rPr>
              <a:t>1  </a:t>
            </a:r>
            <a:r>
              <a:rPr lang="zh-CN" altLang="en-US" sz="3200" kern="0" dirty="0">
                <a:solidFill>
                  <a:schemeClr val="bg1"/>
                </a:solidFill>
                <a:latin typeface="隶书" pitchFamily="49" charset="-122"/>
                <a:ea typeface="隶书" pitchFamily="49" charset="-122"/>
              </a:rPr>
              <a:t>设置输出</a:t>
            </a:r>
            <a:r>
              <a:rPr lang="zh-CN" altLang="en-US" sz="3200" kern="0" dirty="0" smtClean="0">
                <a:solidFill>
                  <a:schemeClr val="bg1"/>
                </a:solidFill>
                <a:latin typeface="隶书" pitchFamily="49" charset="-122"/>
                <a:ea typeface="隶书" pitchFamily="49" charset="-122"/>
              </a:rPr>
              <a:t>宽度</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8888511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ppt_w</p:attrName>
                                        </p:attrNameLst>
                                      </p:cBhvr>
                                      <p:tavLst>
                                        <p:tav tm="0" fmla="#ppt_w*sin(2.5*pi*$)">
                                          <p:val>
                                            <p:fltVal val="0"/>
                                          </p:val>
                                        </p:tav>
                                        <p:tav tm="100000">
                                          <p:val>
                                            <p:fltVal val="1"/>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childTnLst>
                                </p:cTn>
                              </p:par>
                            </p:childTnLst>
                          </p:cTn>
                        </p:par>
                        <p:par>
                          <p:cTn id="14" fill="hold">
                            <p:stCondLst>
                              <p:cond delay="22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sz="3201" kern="0" dirty="0" smtClean="0"/>
              <a:t>I/O</a:t>
            </a:r>
            <a:r>
              <a:rPr lang="zh-CN" altLang="en-US" sz="3201" kern="0" dirty="0" smtClean="0"/>
              <a:t>输入输出</a:t>
            </a:r>
            <a:r>
              <a:rPr lang="zh-CN" altLang="en-US" sz="3201" kern="0" dirty="0"/>
              <a:t>流</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94519" y="590837"/>
            <a:ext cx="7056784" cy="640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1800" dirty="0"/>
              <a:t>#include &lt;</a:t>
            </a:r>
            <a:r>
              <a:rPr kumimoji="1" lang="en-US" altLang="zh-CN" sz="1800" dirty="0" err="1"/>
              <a:t>iostream.h</a:t>
            </a:r>
            <a:r>
              <a:rPr kumimoji="1" lang="en-US" altLang="zh-CN" sz="1800" dirty="0"/>
              <a:t>&gt;</a:t>
            </a:r>
          </a:p>
          <a:p>
            <a:pPr eaLnBrk="1" hangingPunct="1">
              <a:lnSpc>
                <a:spcPct val="120000"/>
              </a:lnSpc>
            </a:pPr>
            <a:r>
              <a:rPr kumimoji="1" lang="en-US" altLang="zh-CN" sz="1800" dirty="0"/>
              <a:t>void main()</a:t>
            </a:r>
          </a:p>
          <a:p>
            <a:pPr eaLnBrk="1" hangingPunct="1">
              <a:lnSpc>
                <a:spcPct val="120000"/>
              </a:lnSpc>
            </a:pPr>
            <a:r>
              <a:rPr kumimoji="1" lang="en-US" altLang="zh-CN" sz="1800" dirty="0"/>
              <a:t>{ </a:t>
            </a:r>
            <a:r>
              <a:rPr kumimoji="1" lang="en-US" altLang="zh-CN" sz="1800" dirty="0" err="1"/>
              <a:t>int</a:t>
            </a:r>
            <a:r>
              <a:rPr kumimoji="1" lang="en-US" altLang="zh-CN" sz="1800" dirty="0"/>
              <a:t> a , b , c ;</a:t>
            </a:r>
          </a:p>
          <a:p>
            <a:pPr eaLnBrk="1" hangingPunct="1">
              <a:lnSpc>
                <a:spcPct val="120000"/>
              </a:lnSpc>
            </a:pPr>
            <a:r>
              <a:rPr kumimoji="1" lang="en-US" altLang="zh-CN" sz="1800" dirty="0"/>
              <a:t>   </a:t>
            </a:r>
            <a:r>
              <a:rPr kumimoji="1" lang="en-US" altLang="zh-CN" sz="1800" dirty="0" err="1"/>
              <a:t>cout</a:t>
            </a:r>
            <a:r>
              <a:rPr kumimoji="1" lang="en-US" altLang="zh-CN" sz="1800" dirty="0"/>
              <a:t> &lt;&lt; "please input a in decimal: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a:t>
            </a:r>
            <a:r>
              <a:rPr kumimoji="1" lang="en-US" altLang="zh-CN" sz="1800" dirty="0" err="1"/>
              <a:t>dec</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a </a:t>
            </a:r>
            <a:r>
              <a:rPr kumimoji="1" lang="en-US" altLang="zh-CN" sz="1800" dirty="0" smtClean="0"/>
              <a:t>; </a:t>
            </a:r>
            <a:r>
              <a:rPr kumimoji="1" lang="en-US" altLang="zh-CN" sz="1800" b="1" i="1" dirty="0">
                <a:solidFill>
                  <a:srgbClr val="008000"/>
                </a:solidFill>
              </a:rPr>
              <a:t>// </a:t>
            </a:r>
            <a:r>
              <a:rPr kumimoji="1" lang="zh-CN" altLang="en-US" sz="1800" b="1" i="1" dirty="0">
                <a:solidFill>
                  <a:srgbClr val="008000"/>
                </a:solidFill>
              </a:rPr>
              <a:t>置十进制输入</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"please input b in hexadecimal: "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hex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b ; </a:t>
            </a:r>
            <a:r>
              <a:rPr kumimoji="1" lang="en-US" altLang="zh-CN" sz="1800" b="1" i="1" dirty="0">
                <a:solidFill>
                  <a:srgbClr val="008000"/>
                </a:solidFill>
              </a:rPr>
              <a:t>// </a:t>
            </a:r>
            <a:r>
              <a:rPr kumimoji="1" lang="zh-CN" altLang="en-US" sz="1800" b="1" i="1" dirty="0">
                <a:solidFill>
                  <a:srgbClr val="008000"/>
                </a:solidFill>
              </a:rPr>
              <a:t>置十六进制输入</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"please input c in octal: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a:t>
            </a:r>
            <a:r>
              <a:rPr kumimoji="1" lang="en-US" altLang="zh-CN" sz="1800" dirty="0" err="1"/>
              <a:t>oct</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c ; </a:t>
            </a:r>
            <a:r>
              <a:rPr kumimoji="1" lang="en-US" altLang="zh-CN" sz="1800" b="1" i="1" dirty="0">
                <a:solidFill>
                  <a:srgbClr val="008000"/>
                </a:solidFill>
              </a:rPr>
              <a:t>// </a:t>
            </a:r>
            <a:r>
              <a:rPr kumimoji="1" lang="zh-CN" altLang="en-US" sz="1800" b="1" i="1" dirty="0">
                <a:solidFill>
                  <a:srgbClr val="008000"/>
                </a:solidFill>
              </a:rPr>
              <a:t>置八进制输入</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"Output in decimal :\n"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a:t>
            </a:r>
            <a:r>
              <a:rPr kumimoji="1" lang="en-US" altLang="zh-CN" sz="1800" dirty="0" err="1"/>
              <a:t>dec</a:t>
            </a:r>
            <a:r>
              <a:rPr kumimoji="1" lang="en-US" altLang="zh-CN" sz="1800" dirty="0"/>
              <a:t>, </a:t>
            </a:r>
            <a:r>
              <a:rPr kumimoji="1" lang="en-US" altLang="zh-CN" sz="1800" dirty="0" err="1"/>
              <a:t>ios</a:t>
            </a:r>
            <a:r>
              <a:rPr kumimoji="1" lang="en-US" altLang="zh-CN" sz="1800" dirty="0"/>
              <a:t> :: </a:t>
            </a:r>
            <a:r>
              <a:rPr kumimoji="1" lang="en-US" altLang="zh-CN" sz="1800" dirty="0" err="1"/>
              <a:t>basefield</a:t>
            </a:r>
            <a:r>
              <a:rPr kumimoji="1" lang="en-US" altLang="zh-CN" sz="1800" dirty="0"/>
              <a:t> );	</a:t>
            </a:r>
            <a:r>
              <a:rPr kumimoji="1" lang="en-US" altLang="zh-CN" sz="1800" dirty="0" smtClean="0"/>
              <a:t> </a:t>
            </a:r>
            <a:r>
              <a:rPr kumimoji="1" lang="en-US" altLang="zh-CN" sz="1800" b="1" i="1" dirty="0">
                <a:solidFill>
                  <a:srgbClr val="008000"/>
                </a:solidFill>
              </a:rPr>
              <a:t>// </a:t>
            </a:r>
            <a:r>
              <a:rPr kumimoji="1" lang="zh-CN" altLang="en-US" sz="1800" b="1" i="1" dirty="0">
                <a:solidFill>
                  <a:srgbClr val="008000"/>
                </a:solidFill>
              </a:rPr>
              <a:t>置十进制输出</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hex , </a:t>
            </a:r>
            <a:r>
              <a:rPr kumimoji="1" lang="en-US" altLang="zh-CN" sz="1800" dirty="0" err="1"/>
              <a:t>ios</a:t>
            </a:r>
            <a:r>
              <a:rPr kumimoji="1" lang="en-US" altLang="zh-CN" sz="1800" dirty="0"/>
              <a:t> :: </a:t>
            </a:r>
            <a:r>
              <a:rPr kumimoji="1" lang="en-US" altLang="zh-CN" sz="1800" dirty="0" err="1"/>
              <a:t>basefield</a:t>
            </a:r>
            <a:r>
              <a:rPr kumimoji="1" lang="en-US" altLang="zh-CN" sz="1800" dirty="0"/>
              <a:t> ) </a:t>
            </a:r>
            <a:r>
              <a:rPr kumimoji="1" lang="en-US" altLang="zh-CN" sz="1800" dirty="0" smtClean="0"/>
              <a:t>; </a:t>
            </a:r>
            <a:r>
              <a:rPr kumimoji="1" lang="en-US" altLang="zh-CN" sz="1800" b="1" i="1" dirty="0">
                <a:solidFill>
                  <a:srgbClr val="008000"/>
                </a:solidFill>
              </a:rPr>
              <a:t>// </a:t>
            </a:r>
            <a:r>
              <a:rPr kumimoji="1" lang="zh-CN" altLang="en-US" sz="1800" b="1" i="1" dirty="0">
                <a:solidFill>
                  <a:srgbClr val="008000"/>
                </a:solidFill>
              </a:rPr>
              <a:t>置十六进制输出</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"Output in hexadecimal :\n" ;</a:t>
            </a:r>
          </a:p>
          <a:p>
            <a:pPr eaLnBrk="1" hangingPunct="1">
              <a:lnSpc>
                <a:spcPct val="120000"/>
              </a:lnSpc>
            </a:pPr>
            <a:r>
              <a:rPr kumimoji="1" lang="en-US" altLang="zh-CN" sz="1800" dirty="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a:t>
            </a:r>
            <a:r>
              <a:rPr kumimoji="1" lang="en-US" altLang="zh-CN" sz="1800" dirty="0" err="1"/>
              <a:t>oct</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smtClean="0"/>
              <a:t>  </a:t>
            </a:r>
            <a:r>
              <a:rPr kumimoji="1" lang="en-US" altLang="zh-CN" sz="1800" b="1" i="1" dirty="0">
                <a:solidFill>
                  <a:srgbClr val="008000"/>
                </a:solidFill>
              </a:rPr>
              <a:t>// </a:t>
            </a:r>
            <a:r>
              <a:rPr kumimoji="1" lang="zh-CN" altLang="en-US" sz="1800" b="1" i="1" dirty="0">
                <a:solidFill>
                  <a:srgbClr val="008000"/>
                </a:solidFill>
              </a:rPr>
              <a:t>置八进制输出</a:t>
            </a:r>
          </a:p>
          <a:p>
            <a:pPr eaLnBrk="1" hangingPunct="1">
              <a:lnSpc>
                <a:spcPct val="120000"/>
              </a:lnSpc>
            </a:pPr>
            <a:r>
              <a:rPr kumimoji="1" lang="en-US" altLang="zh-CN" sz="1800" dirty="0" smtClean="0"/>
              <a:t>   </a:t>
            </a:r>
            <a:r>
              <a:rPr kumimoji="1" lang="en-US" altLang="zh-CN" sz="1800" dirty="0" err="1"/>
              <a:t>cout</a:t>
            </a:r>
            <a:r>
              <a:rPr kumimoji="1" lang="en-US" altLang="zh-CN" sz="1800" dirty="0"/>
              <a:t> &lt;&lt; "Output in octal :\n" ;</a:t>
            </a:r>
          </a:p>
          <a:p>
            <a:pPr eaLnBrk="1" hangingPunct="1">
              <a:lnSpc>
                <a:spcPct val="120000"/>
              </a:lnSpc>
            </a:pPr>
            <a:r>
              <a:rPr kumimoji="1" lang="en-US" altLang="zh-CN" sz="1800" dirty="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a:t>
            </a:r>
          </a:p>
        </p:txBody>
      </p:sp>
      <p:graphicFrame>
        <p:nvGraphicFramePr>
          <p:cNvPr id="10" name="Object 10"/>
          <p:cNvGraphicFramePr>
            <a:graphicFrameLocks noChangeAspect="1"/>
          </p:cNvGraphicFramePr>
          <p:nvPr>
            <p:extLst>
              <p:ext uri="{D42A27DB-BD31-4B8C-83A1-F6EECF244321}">
                <p14:modId xmlns:p14="http://schemas.microsoft.com/office/powerpoint/2010/main" val="2782267963"/>
              </p:ext>
            </p:extLst>
          </p:nvPr>
        </p:nvGraphicFramePr>
        <p:xfrm>
          <a:off x="7251303" y="3645818"/>
          <a:ext cx="4692149" cy="2988367"/>
        </p:xfrm>
        <a:graphic>
          <a:graphicData uri="http://schemas.openxmlformats.org/presentationml/2006/ole">
            <mc:AlternateContent xmlns:mc="http://schemas.openxmlformats.org/markup-compatibility/2006">
              <mc:Choice xmlns:v="urn:schemas-microsoft-com:vml" Requires="v">
                <p:oleObj spid="_x0000_s1038" name="位图图像" r:id="rId3" imgW="4172532" imgH="2657846" progId="Paint.Picture">
                  <p:embed/>
                </p:oleObj>
              </mc:Choice>
              <mc:Fallback>
                <p:oleObj name="位图图像" r:id="rId3" imgW="4172532" imgH="2657846" progId="Paint.Picture">
                  <p:embed/>
                  <p:pic>
                    <p:nvPicPr>
                      <p:cNvPr id="1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303" y="3645818"/>
                        <a:ext cx="4692149" cy="298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矩形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11"/>
          <p:cNvGrpSpPr>
            <a:grpSpLocks/>
          </p:cNvGrpSpPr>
          <p:nvPr/>
        </p:nvGrpSpPr>
        <p:grpSpPr bwMode="auto">
          <a:xfrm>
            <a:off x="304800" y="71835"/>
            <a:ext cx="466725" cy="468313"/>
            <a:chOff x="1192404" y="608225"/>
            <a:chExt cx="1755828" cy="1759616"/>
          </a:xfrm>
        </p:grpSpPr>
        <p:grpSp>
          <p:nvGrpSpPr>
            <p:cNvPr id="13" name="组合 79"/>
            <p:cNvGrpSpPr>
              <a:grpSpLocks/>
            </p:cNvGrpSpPr>
            <p:nvPr/>
          </p:nvGrpSpPr>
          <p:grpSpPr bwMode="auto">
            <a:xfrm>
              <a:off x="1192404" y="608225"/>
              <a:ext cx="1755828" cy="1759616"/>
              <a:chOff x="6379729" y="2488774"/>
              <a:chExt cx="2513016" cy="2513016"/>
            </a:xfrm>
          </p:grpSpPr>
          <p:sp>
            <p:nvSpPr>
              <p:cNvPr id="15"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6" name="任意多边形 83"/>
              <p:cNvGrpSpPr>
                <a:grpSpLocks/>
              </p:cNvGrpSpPr>
              <p:nvPr/>
            </p:nvGrpSpPr>
            <p:grpSpPr bwMode="auto">
              <a:xfrm>
                <a:off x="6397313" y="2490687"/>
                <a:ext cx="2505748" cy="2500354"/>
                <a:chOff x="1883664" y="1987296"/>
                <a:chExt cx="1322832" cy="1322832"/>
              </a:xfrm>
            </p:grpSpPr>
            <p:pic>
              <p:nvPicPr>
                <p:cNvPr id="17"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4"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9"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a:solidFill>
                  <a:schemeClr val="bg1"/>
                </a:solidFill>
                <a:latin typeface="隶书" pitchFamily="49" charset="-122"/>
                <a:ea typeface="隶书" pitchFamily="49" charset="-122"/>
              </a:rPr>
              <a:t>2</a:t>
            </a:r>
            <a:r>
              <a:rPr lang="en-US" altLang="zh-CN" sz="3200" kern="0" dirty="0" smtClean="0">
                <a:solidFill>
                  <a:schemeClr val="bg1"/>
                </a:solidFill>
                <a:latin typeface="隶书" pitchFamily="49" charset="-122"/>
                <a:ea typeface="隶书" pitchFamily="49" charset="-122"/>
              </a:rPr>
              <a:t>. </a:t>
            </a:r>
            <a:r>
              <a:rPr lang="zh-CN" altLang="en-US" sz="3200" kern="0" dirty="0" smtClean="0">
                <a:solidFill>
                  <a:schemeClr val="bg1"/>
                </a:solidFill>
                <a:latin typeface="隶书" pitchFamily="49" charset="-122"/>
                <a:ea typeface="隶书" pitchFamily="49" charset="-122"/>
              </a:rPr>
              <a:t>不同</a:t>
            </a:r>
            <a:r>
              <a:rPr lang="zh-CN" altLang="en-US" sz="3200" kern="0" dirty="0">
                <a:solidFill>
                  <a:schemeClr val="bg1"/>
                </a:solidFill>
                <a:latin typeface="隶书" pitchFamily="49" charset="-122"/>
                <a:ea typeface="隶书" pitchFamily="49" charset="-122"/>
              </a:rPr>
              <a:t>基数形式的</a:t>
            </a:r>
            <a:r>
              <a:rPr lang="zh-CN" altLang="en-US" sz="3200" kern="0" dirty="0" smtClean="0">
                <a:solidFill>
                  <a:schemeClr val="bg1"/>
                </a:solidFill>
                <a:latin typeface="隶书" pitchFamily="49" charset="-122"/>
                <a:ea typeface="隶书" pitchFamily="49" charset="-122"/>
              </a:rPr>
              <a:t>输入输出</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5256880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ppt_w</p:attrName>
                                        </p:attrNameLst>
                                      </p:cBhvr>
                                      <p:tavLst>
                                        <p:tav tm="0" fmla="#ppt_w*sin(2.5*pi*$)">
                                          <p:val>
                                            <p:fltVal val="0"/>
                                          </p:val>
                                        </p:tav>
                                        <p:tav tm="100000">
                                          <p:val>
                                            <p:fltVal val="1"/>
                                          </p:val>
                                        </p:tav>
                                      </p:tavLst>
                                    </p:anim>
                                    <p:anim calcmode="lin" valueType="num">
                                      <p:cBhvr>
                                        <p:cTn id="13" dur="1000" fill="hold"/>
                                        <p:tgtEl>
                                          <p:spTgt spid="19"/>
                                        </p:tgtEl>
                                        <p:attrNameLst>
                                          <p:attrName>ppt_h</p:attrName>
                                        </p:attrNameLst>
                                      </p:cBhvr>
                                      <p:tavLst>
                                        <p:tav tm="0">
                                          <p:val>
                                            <p:strVal val="#ppt_h"/>
                                          </p:val>
                                        </p:tav>
                                        <p:tav tm="100000">
                                          <p:val>
                                            <p:strVal val="#ppt_h"/>
                                          </p:val>
                                        </p:tav>
                                      </p:tavLst>
                                    </p:anim>
                                  </p:childTnLst>
                                </p:cTn>
                              </p:par>
                            </p:childTnLst>
                          </p:cTn>
                        </p:par>
                        <p:par>
                          <p:cTn id="14" fill="hold">
                            <p:stCondLst>
                              <p:cond delay="28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9"/>
                                        </p:tgtEl>
                                      </p:cBhvr>
                                    </p:animEffect>
                                    <p:animScale>
                                      <p:cBhvr>
                                        <p:cTn id="1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482552" y="837506"/>
            <a:ext cx="7632848" cy="609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kumimoji="1" lang="en-US" altLang="zh-CN" sz="2000" b="1" dirty="0"/>
              <a:t>#include &lt;</a:t>
            </a:r>
            <a:r>
              <a:rPr kumimoji="1" lang="en-US" altLang="zh-CN" sz="2000" b="1" dirty="0" err="1"/>
              <a:t>iostream.h</a:t>
            </a:r>
            <a:r>
              <a:rPr kumimoji="1" lang="en-US" altLang="zh-CN" sz="2000" b="1" dirty="0"/>
              <a:t>&gt;</a:t>
            </a:r>
          </a:p>
          <a:p>
            <a:pPr algn="just" eaLnBrk="1" hangingPunct="1">
              <a:lnSpc>
                <a:spcPct val="130000"/>
              </a:lnSpc>
            </a:pPr>
            <a:r>
              <a:rPr kumimoji="1" lang="en-US" altLang="zh-CN" sz="2000" b="1" dirty="0"/>
              <a:t>void main()</a:t>
            </a:r>
          </a:p>
          <a:p>
            <a:pPr algn="just" eaLnBrk="1" hangingPunct="1">
              <a:lnSpc>
                <a:spcPct val="130000"/>
              </a:lnSpc>
            </a:pPr>
            <a:r>
              <a:rPr kumimoji="1" lang="en-US" altLang="zh-CN" sz="2000" b="1" dirty="0"/>
              <a:t>{ </a:t>
            </a:r>
            <a:endParaRPr kumimoji="1" lang="en-US" altLang="zh-CN" sz="2000" b="1" dirty="0" smtClean="0"/>
          </a:p>
          <a:p>
            <a:pPr algn="just" eaLnBrk="1" hangingPunct="1">
              <a:lnSpc>
                <a:spcPct val="130000"/>
              </a:lnSpc>
            </a:pPr>
            <a:r>
              <a:rPr kumimoji="1" lang="en-US" altLang="zh-CN" sz="2000" b="1" dirty="0"/>
              <a:t> </a:t>
            </a:r>
            <a:r>
              <a:rPr kumimoji="1" lang="en-US" altLang="zh-CN" sz="2000" b="1" dirty="0" smtClean="0"/>
              <a:t>    double </a:t>
            </a:r>
            <a:r>
              <a:rPr kumimoji="1" lang="en-US" altLang="zh-CN" sz="2000" b="1" dirty="0"/>
              <a:t>x = 22.0/7 ;</a:t>
            </a:r>
          </a:p>
          <a:p>
            <a:pPr algn="just" eaLnBrk="1" hangingPunct="1">
              <a:lnSpc>
                <a:spcPct val="130000"/>
              </a:lnSpc>
            </a:pPr>
            <a:r>
              <a:rPr kumimoji="1" lang="en-US" altLang="zh-CN" sz="2000" b="1" dirty="0"/>
              <a:t>   </a:t>
            </a:r>
            <a:r>
              <a:rPr kumimoji="1" lang="en-US" altLang="zh-CN" sz="2000" b="1" dirty="0" smtClean="0"/>
              <a:t>  </a:t>
            </a:r>
            <a:r>
              <a:rPr kumimoji="1" lang="en-US" altLang="zh-CN" sz="2000" b="1" dirty="0" err="1" smtClean="0"/>
              <a:t>int</a:t>
            </a:r>
            <a:r>
              <a:rPr kumimoji="1" lang="en-US" altLang="zh-CN" sz="2000" b="1" dirty="0" smtClean="0"/>
              <a:t> </a:t>
            </a:r>
            <a:r>
              <a:rPr kumimoji="1" lang="en-US" altLang="zh-CN" sz="2000" b="1" dirty="0" err="1"/>
              <a:t>i</a:t>
            </a:r>
            <a:r>
              <a:rPr kumimoji="1" lang="en-US" altLang="zh-CN" sz="2000" b="1" dirty="0"/>
              <a:t> ;</a:t>
            </a:r>
          </a:p>
          <a:p>
            <a:pPr algn="just" eaLnBrk="1" hangingPunct="1">
              <a:lnSpc>
                <a:spcPct val="130000"/>
              </a:lnSpc>
            </a:pPr>
            <a:r>
              <a:rPr kumimoji="1" lang="en-US" altLang="zh-CN" sz="2000" b="1" dirty="0"/>
              <a:t>   </a:t>
            </a:r>
            <a:r>
              <a:rPr kumimoji="1" lang="en-US" altLang="zh-CN" sz="2000" b="1" dirty="0" smtClean="0"/>
              <a:t>  </a:t>
            </a:r>
            <a:r>
              <a:rPr kumimoji="1" lang="en-US" altLang="zh-CN" sz="2000" b="1" dirty="0" err="1" smtClean="0"/>
              <a:t>cout</a:t>
            </a:r>
            <a:r>
              <a:rPr kumimoji="1" lang="en-US" altLang="zh-CN" sz="2000" b="1" dirty="0" smtClean="0"/>
              <a:t> </a:t>
            </a:r>
            <a:r>
              <a:rPr kumimoji="1" lang="en-US" altLang="zh-CN" sz="2000" b="1" dirty="0"/>
              <a:t>&lt;&lt; "output in fixed :\n" ;</a:t>
            </a:r>
          </a:p>
          <a:p>
            <a:pPr algn="just" eaLnBrk="1" hangingPunct="1">
              <a:lnSpc>
                <a:spcPct val="130000"/>
              </a:lnSpc>
            </a:pPr>
            <a:r>
              <a:rPr kumimoji="1" lang="en-US" altLang="zh-CN" sz="2000" b="1" dirty="0">
                <a:solidFill>
                  <a:srgbClr val="FF0000"/>
                </a:solidFill>
              </a:rPr>
              <a:t>   </a:t>
            </a:r>
            <a:r>
              <a:rPr kumimoji="1" lang="en-US" altLang="zh-CN" sz="2000" b="1" dirty="0" smtClean="0">
                <a:solidFill>
                  <a:srgbClr val="FF0000"/>
                </a:solidFill>
              </a:rPr>
              <a:t>  </a:t>
            </a:r>
            <a:r>
              <a:rPr kumimoji="1" lang="en-US" altLang="zh-CN" sz="2000" b="1" dirty="0" err="1" smtClean="0">
                <a:solidFill>
                  <a:srgbClr val="FF0000"/>
                </a:solidFill>
              </a:rPr>
              <a:t>cout.setf</a:t>
            </a:r>
            <a:r>
              <a:rPr kumimoji="1" lang="en-US" altLang="zh-CN" sz="2000" b="1" dirty="0">
                <a:solidFill>
                  <a:srgbClr val="FF0000"/>
                </a:solidFill>
              </a:rPr>
              <a:t>( </a:t>
            </a:r>
            <a:r>
              <a:rPr kumimoji="1" lang="en-US" altLang="zh-CN" sz="2000" b="1" dirty="0" err="1">
                <a:solidFill>
                  <a:srgbClr val="FF0000"/>
                </a:solidFill>
              </a:rPr>
              <a:t>ios</a:t>
            </a:r>
            <a:r>
              <a:rPr kumimoji="1" lang="en-US" altLang="zh-CN" sz="2000" b="1" dirty="0">
                <a:solidFill>
                  <a:srgbClr val="FF0000"/>
                </a:solidFill>
              </a:rPr>
              <a:t>::fixed | </a:t>
            </a:r>
            <a:r>
              <a:rPr kumimoji="1" lang="en-US" altLang="zh-CN" sz="2000" b="1" dirty="0" err="1">
                <a:solidFill>
                  <a:srgbClr val="FF0000"/>
                </a:solidFill>
              </a:rPr>
              <a:t>ios</a:t>
            </a:r>
            <a:r>
              <a:rPr kumimoji="1" lang="en-US" altLang="zh-CN" sz="2000" b="1" dirty="0">
                <a:solidFill>
                  <a:srgbClr val="FF0000"/>
                </a:solidFill>
              </a:rPr>
              <a:t>::</a:t>
            </a:r>
            <a:r>
              <a:rPr kumimoji="1" lang="en-US" altLang="zh-CN" sz="2000" b="1" dirty="0" err="1">
                <a:solidFill>
                  <a:srgbClr val="FF0000"/>
                </a:solidFill>
              </a:rPr>
              <a:t>showpos</a:t>
            </a:r>
            <a:r>
              <a:rPr kumimoji="1" lang="en-US" altLang="zh-CN" sz="2000" b="1" dirty="0">
                <a:solidFill>
                  <a:srgbClr val="FF0000"/>
                </a:solidFill>
              </a:rPr>
              <a:t> ) ;</a:t>
            </a:r>
            <a:r>
              <a:rPr kumimoji="1" lang="en-US" altLang="zh-CN" sz="2000" b="1" dirty="0"/>
              <a:t>	</a:t>
            </a:r>
            <a:r>
              <a:rPr kumimoji="1" lang="en-US" altLang="zh-CN" sz="2000" b="1" i="1" dirty="0">
                <a:solidFill>
                  <a:srgbClr val="008000"/>
                </a:solidFill>
              </a:rPr>
              <a:t>// </a:t>
            </a:r>
            <a:r>
              <a:rPr kumimoji="1" lang="zh-CN" altLang="en-US" sz="2000" b="1" i="1" dirty="0">
                <a:solidFill>
                  <a:srgbClr val="008000"/>
                </a:solidFill>
              </a:rPr>
              <a:t>定点输出，显示 </a:t>
            </a:r>
            <a:r>
              <a:rPr kumimoji="1" lang="en-US" altLang="zh-CN" sz="2000" b="1" i="1" dirty="0">
                <a:solidFill>
                  <a:srgbClr val="008000"/>
                </a:solidFill>
              </a:rPr>
              <a:t>+</a:t>
            </a:r>
          </a:p>
          <a:p>
            <a:pPr algn="just" eaLnBrk="1" hangingPunct="1">
              <a:lnSpc>
                <a:spcPct val="130000"/>
              </a:lnSpc>
            </a:pPr>
            <a:r>
              <a:rPr kumimoji="1" lang="en-US" altLang="zh-CN" sz="2000" b="1" dirty="0"/>
              <a:t>  </a:t>
            </a:r>
            <a:r>
              <a:rPr kumimoji="1" lang="en-US" altLang="zh-CN" sz="2000" b="1" dirty="0" smtClean="0"/>
              <a:t>   </a:t>
            </a:r>
            <a:r>
              <a:rPr kumimoji="1" lang="en-US" altLang="zh-CN" sz="2000" b="1" dirty="0"/>
              <a:t>for( </a:t>
            </a:r>
            <a:r>
              <a:rPr kumimoji="1" lang="en-US" altLang="zh-CN" sz="2000" b="1" dirty="0" err="1"/>
              <a:t>i</a:t>
            </a:r>
            <a:r>
              <a:rPr kumimoji="1" lang="en-US" altLang="zh-CN" sz="2000" b="1" dirty="0"/>
              <a:t>=1; </a:t>
            </a:r>
            <a:r>
              <a:rPr kumimoji="1" lang="en-US" altLang="zh-CN" sz="2000" b="1" dirty="0" err="1"/>
              <a:t>i</a:t>
            </a:r>
            <a:r>
              <a:rPr kumimoji="1" lang="en-US" altLang="zh-CN" sz="2000" b="1" dirty="0"/>
              <a:t>&lt;=5; </a:t>
            </a:r>
            <a:r>
              <a:rPr kumimoji="1" lang="en-US" altLang="zh-CN" sz="2000" b="1" dirty="0" err="1"/>
              <a:t>i</a:t>
            </a:r>
            <a:r>
              <a:rPr kumimoji="1" lang="en-US" altLang="zh-CN" sz="2000" b="1" dirty="0"/>
              <a:t>++ )</a:t>
            </a:r>
          </a:p>
          <a:p>
            <a:pPr algn="just" eaLnBrk="1" hangingPunct="1">
              <a:lnSpc>
                <a:spcPct val="130000"/>
              </a:lnSpc>
            </a:pPr>
            <a:r>
              <a:rPr kumimoji="1" lang="en-US" altLang="zh-CN" sz="2000" b="1" dirty="0"/>
              <a:t>      { </a:t>
            </a:r>
            <a:r>
              <a:rPr kumimoji="1" lang="en-US" altLang="zh-CN" sz="2000" b="1" dirty="0" err="1">
                <a:solidFill>
                  <a:srgbClr val="0000FF"/>
                </a:solidFill>
              </a:rPr>
              <a:t>cout.precision</a:t>
            </a:r>
            <a:r>
              <a:rPr kumimoji="1" lang="en-US" altLang="zh-CN" sz="2000" b="1" dirty="0">
                <a:solidFill>
                  <a:srgbClr val="0000FF"/>
                </a:solidFill>
              </a:rPr>
              <a:t>( </a:t>
            </a:r>
            <a:r>
              <a:rPr kumimoji="1" lang="en-US" altLang="zh-CN" sz="2000" b="1" dirty="0" err="1">
                <a:solidFill>
                  <a:srgbClr val="0000FF"/>
                </a:solidFill>
              </a:rPr>
              <a:t>i</a:t>
            </a:r>
            <a:r>
              <a:rPr kumimoji="1" lang="en-US" altLang="zh-CN" sz="2000" b="1" dirty="0">
                <a:solidFill>
                  <a:srgbClr val="0000FF"/>
                </a:solidFill>
              </a:rPr>
              <a:t> )</a:t>
            </a:r>
            <a:r>
              <a:rPr kumimoji="1" lang="en-US" altLang="zh-CN" sz="2000" b="1" dirty="0"/>
              <a:t> ;  </a:t>
            </a:r>
            <a:r>
              <a:rPr kumimoji="1" lang="en-US" altLang="zh-CN" sz="2000" b="1" dirty="0" err="1"/>
              <a:t>cout</a:t>
            </a:r>
            <a:r>
              <a:rPr kumimoji="1" lang="en-US" altLang="zh-CN" sz="2000" b="1" dirty="0"/>
              <a:t> &lt;&lt; x &lt;&lt; </a:t>
            </a:r>
            <a:r>
              <a:rPr kumimoji="1" lang="en-US" altLang="zh-CN" sz="2000" b="1" dirty="0" err="1"/>
              <a:t>endl</a:t>
            </a:r>
            <a:r>
              <a:rPr kumimoji="1" lang="en-US" altLang="zh-CN" sz="2000" b="1" dirty="0"/>
              <a:t> ; }</a:t>
            </a:r>
          </a:p>
          <a:p>
            <a:pPr algn="just" eaLnBrk="1" hangingPunct="1">
              <a:lnSpc>
                <a:spcPct val="130000"/>
              </a:lnSpc>
            </a:pPr>
            <a:r>
              <a:rPr kumimoji="1" lang="en-US" altLang="zh-CN" sz="2000" b="1" dirty="0"/>
              <a:t>   </a:t>
            </a:r>
            <a:r>
              <a:rPr kumimoji="1" lang="en-US" altLang="zh-CN" sz="2000" b="1" dirty="0" smtClean="0"/>
              <a:t>  </a:t>
            </a:r>
            <a:r>
              <a:rPr kumimoji="1" lang="en-US" altLang="zh-CN" sz="2000" b="1" dirty="0" err="1" smtClean="0"/>
              <a:t>cout</a:t>
            </a:r>
            <a:r>
              <a:rPr kumimoji="1" lang="en-US" altLang="zh-CN" sz="2000" b="1" dirty="0" smtClean="0"/>
              <a:t> </a:t>
            </a:r>
            <a:r>
              <a:rPr kumimoji="1" lang="en-US" altLang="zh-CN" sz="2000" b="1" dirty="0"/>
              <a:t>&lt;&lt; "output in scientific :\n" ;</a:t>
            </a:r>
          </a:p>
          <a:p>
            <a:pPr algn="just" eaLnBrk="1" hangingPunct="1">
              <a:lnSpc>
                <a:spcPct val="130000"/>
              </a:lnSpc>
            </a:pPr>
            <a:r>
              <a:rPr kumimoji="1" lang="en-US" altLang="zh-CN" sz="2000" b="1" dirty="0"/>
              <a:t>   </a:t>
            </a:r>
            <a:r>
              <a:rPr kumimoji="1" lang="en-US" altLang="zh-CN" sz="2000" b="1" i="1" dirty="0">
                <a:solidFill>
                  <a:srgbClr val="008000"/>
                </a:solidFill>
              </a:rPr>
              <a:t>// </a:t>
            </a:r>
            <a:r>
              <a:rPr kumimoji="1" lang="zh-CN" altLang="en-US" sz="2000" b="1" i="1" dirty="0">
                <a:solidFill>
                  <a:srgbClr val="008000"/>
                </a:solidFill>
              </a:rPr>
              <a:t>清除原有设置，科学示数法输出</a:t>
            </a:r>
          </a:p>
          <a:p>
            <a:pPr algn="just" eaLnBrk="1" hangingPunct="1">
              <a:lnSpc>
                <a:spcPct val="130000"/>
              </a:lnSpc>
            </a:pPr>
            <a:r>
              <a:rPr kumimoji="1" lang="zh-CN" altLang="en-US" sz="2000" b="1" dirty="0">
                <a:solidFill>
                  <a:schemeClr val="hlink"/>
                </a:solidFill>
              </a:rPr>
              <a:t>   </a:t>
            </a:r>
            <a:r>
              <a:rPr kumimoji="1" lang="zh-CN" altLang="en-US" sz="2000" b="1" dirty="0" smtClean="0">
                <a:solidFill>
                  <a:schemeClr val="hlink"/>
                </a:solidFill>
              </a:rPr>
              <a:t>  </a:t>
            </a:r>
            <a:r>
              <a:rPr kumimoji="1" lang="en-US" altLang="zh-CN" sz="2000" b="1" dirty="0" err="1" smtClean="0">
                <a:solidFill>
                  <a:srgbClr val="FF0000"/>
                </a:solidFill>
              </a:rPr>
              <a:t>cout.setf</a:t>
            </a:r>
            <a:r>
              <a:rPr kumimoji="1" lang="en-US" altLang="zh-CN" sz="2000" b="1" dirty="0" smtClean="0">
                <a:solidFill>
                  <a:srgbClr val="FF0000"/>
                </a:solidFill>
              </a:rPr>
              <a:t>(</a:t>
            </a:r>
            <a:r>
              <a:rPr kumimoji="1" lang="en-US" altLang="zh-CN" sz="2000" b="1" dirty="0" err="1" smtClean="0">
                <a:solidFill>
                  <a:srgbClr val="FF0000"/>
                </a:solidFill>
              </a:rPr>
              <a:t>ios</a:t>
            </a:r>
            <a:r>
              <a:rPr kumimoji="1" lang="en-US" altLang="zh-CN" sz="2000" b="1" dirty="0">
                <a:solidFill>
                  <a:srgbClr val="FF0000"/>
                </a:solidFill>
              </a:rPr>
              <a:t>::scientific, </a:t>
            </a:r>
            <a:r>
              <a:rPr kumimoji="1" lang="en-US" altLang="zh-CN" sz="2000" b="1" dirty="0" err="1">
                <a:solidFill>
                  <a:srgbClr val="FF0000"/>
                </a:solidFill>
              </a:rPr>
              <a:t>ios</a:t>
            </a:r>
            <a:r>
              <a:rPr kumimoji="1" lang="en-US" altLang="zh-CN" sz="2000" b="1" dirty="0">
                <a:solidFill>
                  <a:srgbClr val="FF0000"/>
                </a:solidFill>
              </a:rPr>
              <a:t>::</a:t>
            </a:r>
            <a:r>
              <a:rPr kumimoji="1" lang="en-US" altLang="zh-CN" sz="2000" b="1" dirty="0" err="1">
                <a:solidFill>
                  <a:srgbClr val="FF0000"/>
                </a:solidFill>
              </a:rPr>
              <a:t>fixed|ios</a:t>
            </a:r>
            <a:r>
              <a:rPr kumimoji="1" lang="en-US" altLang="zh-CN" sz="2000" b="1" dirty="0">
                <a:solidFill>
                  <a:srgbClr val="FF0000"/>
                </a:solidFill>
              </a:rPr>
              <a:t>::</a:t>
            </a:r>
            <a:r>
              <a:rPr kumimoji="1" lang="en-US" altLang="zh-CN" sz="2000" b="1" dirty="0" err="1">
                <a:solidFill>
                  <a:srgbClr val="FF0000"/>
                </a:solidFill>
              </a:rPr>
              <a:t>showpos</a:t>
            </a:r>
            <a:r>
              <a:rPr kumimoji="1" lang="en-US" altLang="zh-CN" sz="2000" b="1" dirty="0">
                <a:solidFill>
                  <a:srgbClr val="FF0000"/>
                </a:solidFill>
              </a:rPr>
              <a:t> ) </a:t>
            </a:r>
            <a:r>
              <a:rPr kumimoji="1" lang="en-US" altLang="zh-CN" sz="2000" b="1" dirty="0">
                <a:solidFill>
                  <a:schemeClr val="hlink"/>
                </a:solidFill>
              </a:rPr>
              <a:t>;	</a:t>
            </a:r>
          </a:p>
          <a:p>
            <a:pPr algn="just" eaLnBrk="1" hangingPunct="1">
              <a:lnSpc>
                <a:spcPct val="130000"/>
              </a:lnSpc>
            </a:pPr>
            <a:r>
              <a:rPr kumimoji="1" lang="en-US" altLang="zh-CN" sz="2000" b="1" dirty="0"/>
              <a:t>   </a:t>
            </a:r>
            <a:r>
              <a:rPr kumimoji="1" lang="en-US" altLang="zh-CN" sz="2000" b="1" dirty="0" smtClean="0"/>
              <a:t>  for</a:t>
            </a:r>
            <a:r>
              <a:rPr kumimoji="1" lang="en-US" altLang="zh-CN" sz="2000" b="1" dirty="0"/>
              <a:t>( </a:t>
            </a:r>
            <a:r>
              <a:rPr kumimoji="1" lang="en-US" altLang="zh-CN" sz="2000" b="1" dirty="0" err="1"/>
              <a:t>i</a:t>
            </a:r>
            <a:r>
              <a:rPr kumimoji="1" lang="en-US" altLang="zh-CN" sz="2000" b="1" dirty="0"/>
              <a:t>=1; </a:t>
            </a:r>
            <a:r>
              <a:rPr kumimoji="1" lang="en-US" altLang="zh-CN" sz="2000" b="1" dirty="0" err="1"/>
              <a:t>i</a:t>
            </a:r>
            <a:r>
              <a:rPr kumimoji="1" lang="en-US" altLang="zh-CN" sz="2000" b="1" dirty="0"/>
              <a:t>&lt;=5; </a:t>
            </a:r>
            <a:r>
              <a:rPr kumimoji="1" lang="en-US" altLang="zh-CN" sz="2000" b="1" dirty="0" err="1"/>
              <a:t>i</a:t>
            </a:r>
            <a:r>
              <a:rPr kumimoji="1" lang="en-US" altLang="zh-CN" sz="2000" b="1" dirty="0"/>
              <a:t>++ )</a:t>
            </a:r>
          </a:p>
          <a:p>
            <a:pPr algn="just" eaLnBrk="1" hangingPunct="1">
              <a:lnSpc>
                <a:spcPct val="130000"/>
              </a:lnSpc>
            </a:pPr>
            <a:r>
              <a:rPr kumimoji="1" lang="en-US" altLang="zh-CN" sz="2000" b="1" dirty="0"/>
              <a:t>      { </a:t>
            </a:r>
            <a:r>
              <a:rPr kumimoji="1" lang="en-US" altLang="zh-CN" sz="2000" b="1" dirty="0" err="1">
                <a:solidFill>
                  <a:srgbClr val="0000FF"/>
                </a:solidFill>
              </a:rPr>
              <a:t>cout.precision</a:t>
            </a:r>
            <a:r>
              <a:rPr kumimoji="1" lang="en-US" altLang="zh-CN" sz="2000" b="1" dirty="0">
                <a:solidFill>
                  <a:srgbClr val="0000FF"/>
                </a:solidFill>
              </a:rPr>
              <a:t>(</a:t>
            </a:r>
            <a:r>
              <a:rPr kumimoji="1" lang="en-US" altLang="zh-CN" sz="2000" b="1" dirty="0" err="1">
                <a:solidFill>
                  <a:srgbClr val="0000FF"/>
                </a:solidFill>
              </a:rPr>
              <a:t>i</a:t>
            </a:r>
            <a:r>
              <a:rPr kumimoji="1" lang="en-US" altLang="zh-CN" sz="2000" b="1" dirty="0">
                <a:solidFill>
                  <a:srgbClr val="0000FF"/>
                </a:solidFill>
              </a:rPr>
              <a:t>)</a:t>
            </a:r>
            <a:r>
              <a:rPr kumimoji="1" lang="en-US" altLang="zh-CN" sz="2000" b="1" dirty="0"/>
              <a:t> ;   </a:t>
            </a:r>
            <a:r>
              <a:rPr kumimoji="1" lang="en-US" altLang="zh-CN" sz="2000" b="1" dirty="0" err="1"/>
              <a:t>cout</a:t>
            </a:r>
            <a:r>
              <a:rPr kumimoji="1" lang="en-US" altLang="zh-CN" sz="2000" b="1" dirty="0"/>
              <a:t> &lt;&lt; x*1e5 &lt;&lt; </a:t>
            </a:r>
            <a:r>
              <a:rPr kumimoji="1" lang="en-US" altLang="zh-CN" sz="2000" b="1" dirty="0" err="1"/>
              <a:t>endl</a:t>
            </a:r>
            <a:r>
              <a:rPr kumimoji="1" lang="en-US" altLang="zh-CN" sz="2000" b="1" dirty="0"/>
              <a:t> ; }</a:t>
            </a:r>
          </a:p>
          <a:p>
            <a:pPr algn="just" eaLnBrk="1" hangingPunct="1">
              <a:lnSpc>
                <a:spcPct val="130000"/>
              </a:lnSpc>
            </a:pPr>
            <a:r>
              <a:rPr kumimoji="1" lang="en-US" altLang="zh-CN" sz="2000" b="1" dirty="0"/>
              <a:t>}</a:t>
            </a:r>
          </a:p>
        </p:txBody>
      </p:sp>
      <p:graphicFrame>
        <p:nvGraphicFramePr>
          <p:cNvPr id="4" name="Object 4"/>
          <p:cNvGraphicFramePr>
            <a:graphicFrameLocks noChangeAspect="1"/>
          </p:cNvGraphicFramePr>
          <p:nvPr>
            <p:extLst>
              <p:ext uri="{D42A27DB-BD31-4B8C-83A1-F6EECF244321}">
                <p14:modId xmlns:p14="http://schemas.microsoft.com/office/powerpoint/2010/main" val="4091779892"/>
              </p:ext>
            </p:extLst>
          </p:nvPr>
        </p:nvGraphicFramePr>
        <p:xfrm>
          <a:off x="8619455" y="3840913"/>
          <a:ext cx="3324994" cy="3315467"/>
        </p:xfrm>
        <a:graphic>
          <a:graphicData uri="http://schemas.openxmlformats.org/presentationml/2006/ole">
            <mc:AlternateContent xmlns:mc="http://schemas.openxmlformats.org/markup-compatibility/2006">
              <mc:Choice xmlns:v="urn:schemas-microsoft-com:vml" Requires="v">
                <p:oleObj spid="_x0000_s2063" name="位图图像" r:id="rId3" imgW="3323810" imgH="3315163" progId="Paint.Picture">
                  <p:embed/>
                </p:oleObj>
              </mc:Choice>
              <mc:Fallback>
                <p:oleObj name="位图图像" r:id="rId3" imgW="3323810" imgH="3315163" progId="Paint.Picture">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455" y="3840913"/>
                        <a:ext cx="3324994" cy="3315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矩形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latin typeface="隶书" pitchFamily="49" charset="-122"/>
                <a:ea typeface="隶书" pitchFamily="49" charset="-122"/>
              </a:rPr>
              <a:t>例</a:t>
            </a:r>
            <a:r>
              <a:rPr lang="en-US" altLang="zh-CN" sz="3200" kern="0" dirty="0">
                <a:solidFill>
                  <a:schemeClr val="bg1"/>
                </a:solidFill>
                <a:latin typeface="隶书" pitchFamily="49" charset="-122"/>
                <a:ea typeface="隶书" pitchFamily="49" charset="-122"/>
              </a:rPr>
              <a:t>3 </a:t>
            </a:r>
            <a:r>
              <a:rPr lang="zh-CN" altLang="en-US" sz="3200" kern="0" dirty="0">
                <a:solidFill>
                  <a:schemeClr val="bg1"/>
                </a:solidFill>
                <a:latin typeface="隶书" pitchFamily="49" charset="-122"/>
                <a:ea typeface="隶书" pitchFamily="49" charset="-122"/>
              </a:rPr>
              <a:t>格式化输出浮点数 </a:t>
            </a:r>
          </a:p>
        </p:txBody>
      </p:sp>
    </p:spTree>
    <p:extLst>
      <p:ext uri="{BB962C8B-B14F-4D97-AF65-F5344CB8AC3E}">
        <p14:creationId xmlns:p14="http://schemas.microsoft.com/office/powerpoint/2010/main" val="32503987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ppt_w</p:attrName>
                                        </p:attrNameLst>
                                      </p:cBhvr>
                                      <p:tavLst>
                                        <p:tav tm="0" fmla="#ppt_w*sin(2.5*pi*$)">
                                          <p:val>
                                            <p:fltVal val="0"/>
                                          </p:val>
                                        </p:tav>
                                        <p:tav tm="100000">
                                          <p:val>
                                            <p:fltVal val="1"/>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childTnLst>
                                </p:cTn>
                              </p:par>
                            </p:childTnLst>
                          </p:cTn>
                        </p:par>
                        <p:par>
                          <p:cTn id="14" fill="hold">
                            <p:stCondLst>
                              <p:cond delay="24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10915" y="981522"/>
            <a:ext cx="11332875" cy="230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chemeClr val="accent2"/>
              </a:buClr>
              <a:buFont typeface="Wingdings" panose="05000000000000000000" pitchFamily="2" charset="2"/>
              <a:buChar char="Ø"/>
            </a:pPr>
            <a:r>
              <a:rPr kumimoji="1" lang="en-US" altLang="zh-CN" sz="2801" b="1" dirty="0">
                <a:ea typeface="Arial Unicode MS" pitchFamily="34" charset="-122"/>
              </a:rPr>
              <a:t> </a:t>
            </a:r>
            <a:r>
              <a:rPr kumimoji="1" lang="zh-CN" altLang="en-US" sz="2801" dirty="0">
                <a:ea typeface="Arial Unicode MS" pitchFamily="34" charset="-122"/>
              </a:rPr>
              <a:t>控制符是</a:t>
            </a:r>
            <a:r>
              <a:rPr kumimoji="1" lang="en-US" altLang="zh-CN" sz="2801" dirty="0" err="1">
                <a:ea typeface="Arial Unicode MS" pitchFamily="34" charset="-122"/>
              </a:rPr>
              <a:t>istream</a:t>
            </a:r>
            <a:r>
              <a:rPr kumimoji="1" lang="zh-CN" altLang="en-US" sz="2801" dirty="0">
                <a:ea typeface="Arial Unicode MS" pitchFamily="34" charset="-122"/>
              </a:rPr>
              <a:t>和</a:t>
            </a:r>
            <a:r>
              <a:rPr kumimoji="1" lang="en-US" altLang="zh-CN" sz="2801" dirty="0" err="1">
                <a:ea typeface="Arial Unicode MS" pitchFamily="34" charset="-122"/>
              </a:rPr>
              <a:t>ostream</a:t>
            </a:r>
            <a:r>
              <a:rPr kumimoji="1" lang="zh-CN" altLang="en-US" sz="2801" dirty="0">
                <a:ea typeface="Arial Unicode MS" pitchFamily="34" charset="-122"/>
              </a:rPr>
              <a:t>类定义了一批函数，</a:t>
            </a:r>
          </a:p>
          <a:p>
            <a:pPr eaLnBrk="1" hangingPunct="1">
              <a:lnSpc>
                <a:spcPct val="150000"/>
              </a:lnSpc>
              <a:buClr>
                <a:schemeClr val="accent2"/>
              </a:buClr>
              <a:buFont typeface="Wingdings" panose="05000000000000000000" pitchFamily="2" charset="2"/>
              <a:buNone/>
            </a:pPr>
            <a:r>
              <a:rPr kumimoji="1" lang="zh-CN" altLang="en-US" sz="2801" dirty="0">
                <a:ea typeface="Arial Unicode MS" pitchFamily="34" charset="-122"/>
              </a:rPr>
              <a:t>    作为重载插入运算符</a:t>
            </a:r>
            <a:r>
              <a:rPr kumimoji="1" lang="en-US" altLang="zh-CN" sz="2801" dirty="0">
                <a:ea typeface="Arial Unicode MS" pitchFamily="34" charset="-122"/>
              </a:rPr>
              <a:t>&lt;&lt;</a:t>
            </a:r>
            <a:r>
              <a:rPr kumimoji="1" lang="zh-CN" altLang="en-US" sz="2801" dirty="0">
                <a:ea typeface="Arial Unicode MS" pitchFamily="34" charset="-122"/>
              </a:rPr>
              <a:t>或提取运算符</a:t>
            </a:r>
            <a:r>
              <a:rPr kumimoji="1" lang="en-US" altLang="zh-CN" sz="2801" dirty="0">
                <a:ea typeface="Arial Unicode MS" pitchFamily="34" charset="-122"/>
              </a:rPr>
              <a:t>&gt;&gt;</a:t>
            </a:r>
            <a:r>
              <a:rPr kumimoji="1" lang="zh-CN" altLang="en-US" sz="2801" dirty="0">
                <a:ea typeface="Arial Unicode MS" pitchFamily="34" charset="-122"/>
              </a:rPr>
              <a:t>的右操作数   控制</a:t>
            </a:r>
            <a:r>
              <a:rPr kumimoji="1" lang="en-US" altLang="zh-CN" sz="2801" dirty="0">
                <a:ea typeface="Arial Unicode MS" pitchFamily="34" charset="-122"/>
              </a:rPr>
              <a:t>I/O</a:t>
            </a:r>
            <a:r>
              <a:rPr kumimoji="1" lang="zh-CN" altLang="en-US" sz="2801" dirty="0">
                <a:ea typeface="Arial Unicode MS" pitchFamily="34" charset="-122"/>
              </a:rPr>
              <a:t>格式；</a:t>
            </a:r>
          </a:p>
          <a:p>
            <a:pPr eaLnBrk="1" hangingPunct="1">
              <a:lnSpc>
                <a:spcPct val="250000"/>
              </a:lnSpc>
              <a:buClr>
                <a:schemeClr val="accent2"/>
              </a:buClr>
              <a:buFont typeface="Wingdings" panose="05000000000000000000" pitchFamily="2" charset="2"/>
              <a:buNone/>
            </a:pPr>
            <a:endParaRPr kumimoji="1" lang="zh-CN" altLang="en-US" b="1" dirty="0">
              <a:solidFill>
                <a:srgbClr val="003399"/>
              </a:solidFill>
              <a:ea typeface="Arial Unicode MS" pitchFamily="34" charset="-122"/>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格式</a:t>
            </a:r>
            <a:r>
              <a:rPr lang="zh-CN" altLang="en-US" sz="3200" kern="0" dirty="0" smtClean="0">
                <a:solidFill>
                  <a:schemeClr val="bg1"/>
                </a:solidFill>
                <a:latin typeface="隶书" pitchFamily="49" charset="-122"/>
                <a:ea typeface="隶书" pitchFamily="49" charset="-122"/>
              </a:rPr>
              <a:t>控制符</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00745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down)">
                                      <p:cBhvr>
                                        <p:cTn id="7" dur="500"/>
                                        <p:tgtEl>
                                          <p:spTgt spid="5"/>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ppt_w</p:attrName>
                                        </p:attrNameLst>
                                      </p:cBhvr>
                                      <p:tavLst>
                                        <p:tav tm="0" fmla="#ppt_w*sin(2.5*pi*$)">
                                          <p:val>
                                            <p:fltVal val="0"/>
                                          </p:val>
                                        </p:tav>
                                        <p:tav tm="100000">
                                          <p:val>
                                            <p:fltVal val="1"/>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childTnLst>
                          </p:cTn>
                        </p:par>
                        <p:par>
                          <p:cTn id="14" fill="hold">
                            <p:stCondLst>
                              <p:cond delay="30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4" grpId="0"/>
      <p:bldP spid="1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43"/>
          <p:cNvGraphicFramePr>
            <a:graphicFrameLocks noGrp="1"/>
          </p:cNvGraphicFramePr>
          <p:nvPr>
            <p:extLst>
              <p:ext uri="{D42A27DB-BD31-4B8C-83A1-F6EECF244321}">
                <p14:modId xmlns:p14="http://schemas.microsoft.com/office/powerpoint/2010/main" val="2175940704"/>
              </p:ext>
            </p:extLst>
          </p:nvPr>
        </p:nvGraphicFramePr>
        <p:xfrm>
          <a:off x="1525322" y="1557586"/>
          <a:ext cx="7275609" cy="4970031"/>
        </p:xfrm>
        <a:graphic>
          <a:graphicData uri="http://schemas.openxmlformats.org/drawingml/2006/table">
            <a:tbl>
              <a:tblPr/>
              <a:tblGrid>
                <a:gridCol w="1449723">
                  <a:extLst>
                    <a:ext uri="{9D8B030D-6E8A-4147-A177-3AD203B41FA5}">
                      <a16:colId xmlns:a16="http://schemas.microsoft.com/office/drawing/2014/main" val="20000"/>
                    </a:ext>
                  </a:extLst>
                </a:gridCol>
                <a:gridCol w="4385690">
                  <a:extLst>
                    <a:ext uri="{9D8B030D-6E8A-4147-A177-3AD203B41FA5}">
                      <a16:colId xmlns:a16="http://schemas.microsoft.com/office/drawing/2014/main" val="20001"/>
                    </a:ext>
                  </a:extLst>
                </a:gridCol>
                <a:gridCol w="1440196">
                  <a:extLst>
                    <a:ext uri="{9D8B030D-6E8A-4147-A177-3AD203B41FA5}">
                      <a16:colId xmlns:a16="http://schemas.microsoft.com/office/drawing/2014/main" val="20002"/>
                    </a:ext>
                  </a:extLst>
                </a:gridCol>
              </a:tblGrid>
              <a:tr h="55883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dirty="0" smtClean="0">
                          <a:ln>
                            <a:noFill/>
                          </a:ln>
                          <a:solidFill>
                            <a:schemeClr val="tx1"/>
                          </a:solidFill>
                          <a:effectLst/>
                          <a:latin typeface="Times New Roman" pitchFamily="18" charset="0"/>
                          <a:ea typeface="Arial Unicode MS" pitchFamily="34" charset="-122"/>
                          <a:cs typeface="Arial Unicode MS" pitchFamily="34" charset="-122"/>
                        </a:rPr>
                        <a:t>控制符</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功能</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输入</a:t>
                      </a:r>
                      <a:r>
                        <a:rPr kumimoji="0" lang="en-US" altLang="zh-CN" sz="23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a:t>
                      </a:r>
                      <a:r>
                        <a:rPr kumimoji="0" lang="zh-CN" altLang="en-US" sz="23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输出</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722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dirty="0" err="1" smtClean="0">
                          <a:ln>
                            <a:noFill/>
                          </a:ln>
                          <a:solidFill>
                            <a:schemeClr val="tx1"/>
                          </a:solidFill>
                          <a:effectLst/>
                          <a:latin typeface="Times New Roman" pitchFamily="18" charset="0"/>
                          <a:ea typeface="宋体" pitchFamily="2" charset="-122"/>
                        </a:rPr>
                        <a:t>endl</a:t>
                      </a:r>
                      <a:endParaRPr kumimoji="0" lang="en-US" altLang="zh-CN" sz="2300" b="1" i="0" u="none" strike="noStrike" cap="none" normalizeH="0" baseline="0" dirty="0" smtClean="0">
                        <a:ln>
                          <a:noFill/>
                        </a:ln>
                        <a:solidFill>
                          <a:schemeClr val="tx1"/>
                        </a:solidFill>
                        <a:effectLst/>
                        <a:latin typeface="Times New Roman" pitchFamily="18" charset="0"/>
                        <a:ea typeface="宋体" pitchFamily="2" charset="-122"/>
                      </a:endParaRP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输出一个新行符，并清空流</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0963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ends</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输出一个空格符，并清空流</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2"/>
                  </a:ext>
                </a:extLst>
              </a:tr>
              <a:tr h="60963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flush</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清空流缓冲区</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4722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dec</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用十进制表示法输入或输出数值</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4"/>
                  </a:ext>
                </a:extLst>
              </a:tr>
              <a:tr h="100300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hex</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用十六进制表示法输入或输出数值</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4722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oct</a:t>
                      </a: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用八进制表示法输入或输出数值</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6"/>
                  </a:ext>
                </a:extLst>
              </a:tr>
              <a:tr h="54722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dirty="0" err="1" smtClean="0">
                          <a:ln>
                            <a:noFill/>
                          </a:ln>
                          <a:solidFill>
                            <a:schemeClr val="tx1"/>
                          </a:solidFill>
                          <a:effectLst/>
                          <a:latin typeface="Times New Roman" pitchFamily="18" charset="0"/>
                          <a:ea typeface="宋体" pitchFamily="2" charset="-122"/>
                        </a:rPr>
                        <a:t>ws</a:t>
                      </a:r>
                      <a:endParaRPr kumimoji="0" lang="en-US" altLang="zh-CN" sz="2300" b="1" i="0" u="none" strike="noStrike" cap="none" normalizeH="0" baseline="0" dirty="0" smtClean="0">
                        <a:ln>
                          <a:noFill/>
                        </a:ln>
                        <a:solidFill>
                          <a:schemeClr val="tx1"/>
                        </a:solidFill>
                        <a:effectLst/>
                        <a:latin typeface="Times New Roman" pitchFamily="18" charset="0"/>
                        <a:ea typeface="宋体" pitchFamily="2" charset="-122"/>
                      </a:endParaRPr>
                    </a:p>
                  </a:txBody>
                  <a:tcPr marL="91461" marR="91461" marT="45723" marB="457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imes New Roman" pitchFamily="18" charset="0"/>
                          <a:ea typeface="宋体" pitchFamily="2" charset="-122"/>
                        </a:rPr>
                        <a:t>提取空白字符</a:t>
                      </a:r>
                    </a:p>
                  </a:txBody>
                  <a:tcPr marL="91461" marR="91461"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dirty="0" smtClean="0">
                          <a:ln>
                            <a:noFill/>
                          </a:ln>
                          <a:solidFill>
                            <a:schemeClr val="tx1"/>
                          </a:solidFill>
                          <a:effectLst/>
                          <a:latin typeface="Times New Roman" pitchFamily="18" charset="0"/>
                          <a:ea typeface="宋体" pitchFamily="2" charset="-122"/>
                        </a:rPr>
                        <a:t>I</a:t>
                      </a:r>
                    </a:p>
                  </a:txBody>
                  <a:tcPr marL="91461" marR="91461"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4" name="Rectangle 41"/>
          <p:cNvSpPr>
            <a:spLocks noChangeArrowheads="1"/>
          </p:cNvSpPr>
          <p:nvPr/>
        </p:nvSpPr>
        <p:spPr bwMode="auto">
          <a:xfrm>
            <a:off x="2713841" y="739946"/>
            <a:ext cx="4898572"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dirty="0" err="1">
                <a:solidFill>
                  <a:srgbClr val="0000FF"/>
                </a:solidFill>
              </a:rPr>
              <a:t>iostream</a:t>
            </a:r>
            <a:r>
              <a:rPr kumimoji="1" lang="zh-CN" altLang="en-US" b="1" dirty="0">
                <a:solidFill>
                  <a:srgbClr val="0000FF"/>
                </a:solidFill>
              </a:rPr>
              <a:t>几个常用的控制符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格式</a:t>
            </a:r>
            <a:r>
              <a:rPr lang="zh-CN" altLang="en-US" sz="3200" kern="0" dirty="0" smtClean="0">
                <a:solidFill>
                  <a:schemeClr val="bg1"/>
                </a:solidFill>
                <a:latin typeface="隶书" pitchFamily="49" charset="-122"/>
                <a:ea typeface="隶书" pitchFamily="49" charset="-122"/>
              </a:rPr>
              <a:t>控制符</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0112459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down)">
                                      <p:cBhvr>
                                        <p:cTn id="12" dur="500"/>
                                        <p:tgtEl>
                                          <p:spTgt spid="3"/>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ppt_w</p:attrName>
                                        </p:attrNameLst>
                                      </p:cBhvr>
                                      <p:tavLst>
                                        <p:tav tm="0" fmla="#ppt_w*sin(2.5*pi*$)">
                                          <p:val>
                                            <p:fltVal val="0"/>
                                          </p:val>
                                        </p:tav>
                                        <p:tav tm="100000">
                                          <p:val>
                                            <p:fltVal val="1"/>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2142209" y="778056"/>
            <a:ext cx="6859588" cy="6037072"/>
            <a:chOff x="388" y="239"/>
            <a:chExt cx="4320" cy="3802"/>
          </a:xfrm>
        </p:grpSpPr>
        <p:sp>
          <p:nvSpPr>
            <p:cNvPr id="18442" name="Rectangle 4"/>
            <p:cNvSpPr>
              <a:spLocks noChangeArrowheads="1"/>
            </p:cNvSpPr>
            <p:nvPr/>
          </p:nvSpPr>
          <p:spPr bwMode="auto">
            <a:xfrm>
              <a:off x="3461" y="3177"/>
              <a:ext cx="11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置八进制输出</a:t>
              </a:r>
            </a:p>
          </p:txBody>
        </p:sp>
        <p:sp>
          <p:nvSpPr>
            <p:cNvPr id="18443" name="Rectangle 5"/>
            <p:cNvSpPr>
              <a:spLocks noChangeArrowheads="1"/>
            </p:cNvSpPr>
            <p:nvPr/>
          </p:nvSpPr>
          <p:spPr bwMode="auto">
            <a:xfrm>
              <a:off x="3461" y="2592"/>
              <a:ext cx="12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置十六进制输出</a:t>
              </a:r>
            </a:p>
          </p:txBody>
        </p:sp>
        <p:sp>
          <p:nvSpPr>
            <p:cNvPr id="18444" name="Rectangle 6"/>
            <p:cNvSpPr>
              <a:spLocks noChangeArrowheads="1"/>
            </p:cNvSpPr>
            <p:nvPr/>
          </p:nvSpPr>
          <p:spPr bwMode="auto">
            <a:xfrm>
              <a:off x="3461" y="2160"/>
              <a:ext cx="11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置十进制输出</a:t>
              </a:r>
            </a:p>
          </p:txBody>
        </p:sp>
        <p:sp>
          <p:nvSpPr>
            <p:cNvPr id="18445" name="Rectangle 7"/>
            <p:cNvSpPr>
              <a:spLocks noChangeArrowheads="1"/>
            </p:cNvSpPr>
            <p:nvPr/>
          </p:nvSpPr>
          <p:spPr bwMode="auto">
            <a:xfrm>
              <a:off x="3461" y="1728"/>
              <a:ext cx="11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置八进制输入</a:t>
              </a:r>
            </a:p>
          </p:txBody>
        </p:sp>
        <p:sp>
          <p:nvSpPr>
            <p:cNvPr id="18446" name="Rectangle 8"/>
            <p:cNvSpPr>
              <a:spLocks noChangeArrowheads="1"/>
            </p:cNvSpPr>
            <p:nvPr/>
          </p:nvSpPr>
          <p:spPr bwMode="auto">
            <a:xfrm>
              <a:off x="3461" y="912"/>
              <a:ext cx="11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置十进制输入</a:t>
              </a:r>
            </a:p>
          </p:txBody>
        </p:sp>
        <p:sp>
          <p:nvSpPr>
            <p:cNvPr id="18447" name="Rectangle 9"/>
            <p:cNvSpPr>
              <a:spLocks noChangeArrowheads="1"/>
            </p:cNvSpPr>
            <p:nvPr/>
          </p:nvSpPr>
          <p:spPr bwMode="auto">
            <a:xfrm>
              <a:off x="3461" y="1353"/>
              <a:ext cx="12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sz="1800" b="1" i="1">
                  <a:solidFill>
                    <a:srgbClr val="008000"/>
                  </a:solidFill>
                </a:rPr>
                <a:t>// </a:t>
              </a:r>
              <a:r>
                <a:rPr kumimoji="1" lang="zh-CN" altLang="en-US" sz="1800" b="1" i="1">
                  <a:solidFill>
                    <a:srgbClr val="008000"/>
                  </a:solidFill>
                </a:rPr>
                <a:t>置十六进制输入</a:t>
              </a:r>
            </a:p>
          </p:txBody>
        </p:sp>
        <p:sp>
          <p:nvSpPr>
            <p:cNvPr id="18448" name="Text Box 10"/>
            <p:cNvSpPr txBox="1">
              <a:spLocks noChangeArrowheads="1"/>
            </p:cNvSpPr>
            <p:nvPr/>
          </p:nvSpPr>
          <p:spPr bwMode="auto">
            <a:xfrm>
              <a:off x="388" y="239"/>
              <a:ext cx="3932" cy="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sz="1800" dirty="0"/>
                <a:t>#include &lt;</a:t>
              </a:r>
              <a:r>
                <a:rPr kumimoji="1" lang="en-US" altLang="zh-CN" sz="1800" dirty="0" err="1"/>
                <a:t>iostream.h</a:t>
              </a:r>
              <a:r>
                <a:rPr kumimoji="1" lang="en-US" altLang="zh-CN" sz="1800" dirty="0"/>
                <a:t>&gt;</a:t>
              </a:r>
            </a:p>
            <a:p>
              <a:pPr eaLnBrk="1" hangingPunct="1">
                <a:lnSpc>
                  <a:spcPct val="120000"/>
                </a:lnSpc>
              </a:pPr>
              <a:r>
                <a:rPr kumimoji="1" lang="en-US" altLang="zh-CN" sz="1800" dirty="0"/>
                <a:t>void main()</a:t>
              </a:r>
            </a:p>
            <a:p>
              <a:pPr eaLnBrk="1" hangingPunct="1">
                <a:lnSpc>
                  <a:spcPct val="120000"/>
                </a:lnSpc>
              </a:pPr>
              <a:r>
                <a:rPr kumimoji="1" lang="en-US" altLang="zh-CN" sz="1800" dirty="0"/>
                <a:t>{ </a:t>
              </a:r>
              <a:r>
                <a:rPr kumimoji="1" lang="en-US" altLang="zh-CN" sz="1800" dirty="0" err="1"/>
                <a:t>int</a:t>
              </a:r>
              <a:r>
                <a:rPr kumimoji="1" lang="en-US" altLang="zh-CN" sz="1800" dirty="0"/>
                <a:t> a , b , c ; </a:t>
              </a:r>
              <a:r>
                <a:rPr kumimoji="1" lang="en-US" altLang="zh-CN" sz="1800" dirty="0" err="1"/>
                <a:t>cout</a:t>
              </a:r>
              <a:r>
                <a:rPr kumimoji="1" lang="en-US" altLang="zh-CN" sz="1800" dirty="0"/>
                <a:t> &lt;&lt; "please input a in decimal: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a:t>
              </a:r>
              <a:r>
                <a:rPr kumimoji="1" lang="en-US" altLang="zh-CN" sz="1800" dirty="0" err="1"/>
                <a:t>dec</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a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"please input b in hexadecimal: "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hex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b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"please input c in octal: " ;</a:t>
              </a:r>
            </a:p>
            <a:p>
              <a:pPr eaLnBrk="1" hangingPunct="1">
                <a:lnSpc>
                  <a:spcPct val="120000"/>
                </a:lnSpc>
              </a:pPr>
              <a:r>
                <a:rPr kumimoji="1" lang="en-US" altLang="zh-CN" sz="1800" dirty="0"/>
                <a:t>   </a:t>
              </a:r>
              <a:r>
                <a:rPr kumimoji="1" lang="en-US" altLang="zh-CN" sz="1800" dirty="0" err="1"/>
                <a:t>cin.setf</a:t>
              </a:r>
              <a:r>
                <a:rPr kumimoji="1" lang="en-US" altLang="zh-CN" sz="1800" dirty="0"/>
                <a:t>( </a:t>
              </a:r>
              <a:r>
                <a:rPr kumimoji="1" lang="en-US" altLang="zh-CN" sz="1800" dirty="0" err="1"/>
                <a:t>ios</a:t>
              </a:r>
              <a:r>
                <a:rPr kumimoji="1" lang="en-US" altLang="zh-CN" sz="1800" dirty="0"/>
                <a:t> :: </a:t>
              </a:r>
              <a:r>
                <a:rPr kumimoji="1" lang="en-US" altLang="zh-CN" sz="1800" dirty="0" err="1"/>
                <a:t>oct</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r>
                <a:rPr kumimoji="1" lang="en-US" altLang="zh-CN" sz="1800" dirty="0" err="1"/>
                <a:t>cin</a:t>
              </a:r>
              <a:r>
                <a:rPr kumimoji="1" lang="en-US" altLang="zh-CN" sz="1800" dirty="0"/>
                <a:t> &gt;&gt; c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"Output in decimal :\n"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a:t>
              </a:r>
              <a:r>
                <a:rPr kumimoji="1" lang="en-US" altLang="zh-CN" sz="1800" dirty="0" err="1"/>
                <a:t>dec</a:t>
              </a:r>
              <a:r>
                <a:rPr kumimoji="1" lang="en-US" altLang="zh-CN" sz="1800" dirty="0"/>
                <a:t>, </a:t>
              </a:r>
              <a:r>
                <a:rPr kumimoji="1" lang="en-US" altLang="zh-CN" sz="1800" dirty="0" err="1"/>
                <a:t>ios</a:t>
              </a:r>
              <a:r>
                <a:rPr kumimoji="1" lang="en-US" altLang="zh-CN" sz="1800" dirty="0"/>
                <a:t> :: </a:t>
              </a:r>
              <a:r>
                <a:rPr kumimoji="1" lang="en-US" altLang="zh-CN" sz="1800" dirty="0" err="1"/>
                <a:t>basefield</a:t>
              </a:r>
              <a:r>
                <a:rPr kumimoji="1" lang="en-US" altLang="zh-CN" sz="1800" dirty="0"/>
                <a:t>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hex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"Output in hexadecimal :\n" ;</a:t>
              </a:r>
            </a:p>
            <a:p>
              <a:pPr eaLnBrk="1" hangingPunct="1">
                <a:lnSpc>
                  <a:spcPct val="120000"/>
                </a:lnSpc>
              </a:pPr>
              <a:r>
                <a:rPr kumimoji="1" lang="en-US" altLang="zh-CN" sz="1800" dirty="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 :: </a:t>
              </a:r>
              <a:r>
                <a:rPr kumimoji="1" lang="en-US" altLang="zh-CN" sz="1800" dirty="0" err="1"/>
                <a:t>oct</a:t>
              </a:r>
              <a:r>
                <a:rPr kumimoji="1" lang="en-US" altLang="zh-CN" sz="1800" dirty="0"/>
                <a:t> , </a:t>
              </a:r>
              <a:r>
                <a:rPr kumimoji="1" lang="en-US" altLang="zh-CN" sz="1800" dirty="0" err="1"/>
                <a:t>ios</a:t>
              </a:r>
              <a:r>
                <a:rPr kumimoji="1" lang="en-US" altLang="zh-CN" sz="1800" dirty="0"/>
                <a:t> :: </a:t>
              </a:r>
              <a:r>
                <a:rPr kumimoji="1" lang="en-US" altLang="zh-CN" sz="1800" dirty="0" err="1"/>
                <a:t>basefield</a:t>
              </a:r>
              <a:r>
                <a:rPr kumimoji="1" lang="en-US" altLang="zh-CN" sz="1800" dirty="0"/>
                <a:t> ) ;		</a:t>
              </a:r>
              <a:endParaRPr kumimoji="1" lang="en-US" altLang="zh-CN" sz="1800" i="1" dirty="0">
                <a:solidFill>
                  <a:srgbClr val="0000FF"/>
                </a:solidFill>
              </a:endParaRPr>
            </a:p>
            <a:p>
              <a:pPr eaLnBrk="1" hangingPunct="1">
                <a:lnSpc>
                  <a:spcPct val="120000"/>
                </a:lnSpc>
              </a:pPr>
              <a:r>
                <a:rPr kumimoji="1" lang="en-US" altLang="zh-CN" sz="1800" dirty="0"/>
                <a:t>   </a:t>
              </a:r>
              <a:r>
                <a:rPr kumimoji="1" lang="en-US" altLang="zh-CN" sz="1800" dirty="0" err="1"/>
                <a:t>cout</a:t>
              </a:r>
              <a:r>
                <a:rPr kumimoji="1" lang="en-US" altLang="zh-CN" sz="1800" dirty="0"/>
                <a:t> &lt;&lt; "Output in octal :\n" ;</a:t>
              </a:r>
            </a:p>
            <a:p>
              <a:pPr eaLnBrk="1" hangingPunct="1">
                <a:lnSpc>
                  <a:spcPct val="120000"/>
                </a:lnSpc>
              </a:pPr>
              <a:r>
                <a:rPr kumimoji="1" lang="en-US" altLang="zh-CN" sz="1800" dirty="0"/>
                <a:t>   </a:t>
              </a:r>
              <a:r>
                <a:rPr kumimoji="1" lang="en-US" altLang="zh-CN" sz="1800" dirty="0" err="1"/>
                <a:t>cout</a:t>
              </a:r>
              <a:r>
                <a:rPr kumimoji="1" lang="en-US" altLang="zh-CN" sz="1800" dirty="0"/>
                <a:t> &lt;&lt; "a = " &lt;&lt; a &lt;&lt; "  b = " &lt;&lt; b &lt;&lt; "  c = " &lt;&lt; c &lt;&lt; </a:t>
              </a:r>
              <a:r>
                <a:rPr kumimoji="1" lang="en-US" altLang="zh-CN" sz="1800" dirty="0" err="1"/>
                <a:t>endl</a:t>
              </a:r>
              <a:r>
                <a:rPr kumimoji="1" lang="en-US" altLang="zh-CN" sz="1800" dirty="0"/>
                <a:t> ;</a:t>
              </a:r>
            </a:p>
            <a:p>
              <a:pPr eaLnBrk="1" hangingPunct="1">
                <a:lnSpc>
                  <a:spcPct val="120000"/>
                </a:lnSpc>
              </a:pPr>
              <a:r>
                <a:rPr kumimoji="1" lang="en-US" altLang="zh-CN" sz="1800" dirty="0"/>
                <a:t>}</a:t>
              </a:r>
            </a:p>
          </p:txBody>
        </p:sp>
      </p:grpSp>
      <p:sp>
        <p:nvSpPr>
          <p:cNvPr id="13" name="Rectangle 11"/>
          <p:cNvSpPr>
            <a:spLocks noChangeArrowheads="1"/>
          </p:cNvSpPr>
          <p:nvPr/>
        </p:nvSpPr>
        <p:spPr bwMode="auto">
          <a:xfrm>
            <a:off x="2364511" y="1840339"/>
            <a:ext cx="4438090" cy="313997"/>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kumimoji="1" lang="en-US" altLang="zh-CN" sz="2000" b="1" dirty="0" err="1"/>
              <a:t>cin</a:t>
            </a:r>
            <a:r>
              <a:rPr kumimoji="1" lang="en-US" altLang="zh-CN" sz="2000" b="1" dirty="0"/>
              <a:t> &gt;&gt; </a:t>
            </a:r>
            <a:r>
              <a:rPr kumimoji="1" lang="en-US" altLang="zh-CN" sz="2000" b="1" dirty="0" err="1">
                <a:solidFill>
                  <a:schemeClr val="bg2"/>
                </a:solidFill>
              </a:rPr>
              <a:t>dec</a:t>
            </a:r>
            <a:r>
              <a:rPr kumimoji="1" lang="en-US" altLang="zh-CN" sz="2000" b="1" dirty="0">
                <a:solidFill>
                  <a:schemeClr val="bg2"/>
                </a:solidFill>
              </a:rPr>
              <a:t> </a:t>
            </a:r>
            <a:r>
              <a:rPr kumimoji="1" lang="en-US" altLang="zh-CN" sz="2000" b="1" dirty="0"/>
              <a:t>&gt;&gt; a ;</a:t>
            </a:r>
          </a:p>
        </p:txBody>
      </p:sp>
      <p:sp>
        <p:nvSpPr>
          <p:cNvPr id="14" name="Rectangle 12"/>
          <p:cNvSpPr>
            <a:spLocks noChangeArrowheads="1"/>
          </p:cNvSpPr>
          <p:nvPr/>
        </p:nvSpPr>
        <p:spPr bwMode="auto">
          <a:xfrm>
            <a:off x="2364511" y="2532649"/>
            <a:ext cx="4561944" cy="313997"/>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kumimoji="1" lang="en-US" altLang="zh-CN" sz="2000" b="1" dirty="0" err="1"/>
              <a:t>cin</a:t>
            </a:r>
            <a:r>
              <a:rPr kumimoji="1" lang="en-US" altLang="zh-CN" sz="2000" b="1" dirty="0"/>
              <a:t> &gt;&gt; </a:t>
            </a:r>
            <a:r>
              <a:rPr kumimoji="1" lang="en-US" altLang="zh-CN" sz="2000" b="1" dirty="0">
                <a:solidFill>
                  <a:schemeClr val="bg2"/>
                </a:solidFill>
              </a:rPr>
              <a:t>hex</a:t>
            </a:r>
            <a:r>
              <a:rPr kumimoji="1" lang="en-US" altLang="zh-CN" sz="2000" b="1" dirty="0"/>
              <a:t> &gt;&gt; b ;</a:t>
            </a:r>
          </a:p>
        </p:txBody>
      </p:sp>
      <p:sp>
        <p:nvSpPr>
          <p:cNvPr id="15" name="Rectangle 13"/>
          <p:cNvSpPr>
            <a:spLocks noChangeArrowheads="1"/>
          </p:cNvSpPr>
          <p:nvPr/>
        </p:nvSpPr>
        <p:spPr bwMode="auto">
          <a:xfrm>
            <a:off x="2364511" y="3218608"/>
            <a:ext cx="4712791" cy="313997"/>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70000"/>
              </a:lnSpc>
            </a:pPr>
            <a:r>
              <a:rPr kumimoji="1" lang="en-US" altLang="zh-CN" sz="2000" b="1" dirty="0" err="1"/>
              <a:t>cin</a:t>
            </a:r>
            <a:r>
              <a:rPr kumimoji="1" lang="en-US" altLang="zh-CN" sz="2000" b="1" dirty="0"/>
              <a:t> &gt;&gt; </a:t>
            </a:r>
            <a:r>
              <a:rPr kumimoji="1" lang="en-US" altLang="zh-CN" sz="2000" b="1" dirty="0" err="1">
                <a:solidFill>
                  <a:schemeClr val="bg2"/>
                </a:solidFill>
              </a:rPr>
              <a:t>oct</a:t>
            </a:r>
            <a:r>
              <a:rPr kumimoji="1" lang="en-US" altLang="zh-CN" sz="2000" b="1" dirty="0"/>
              <a:t> &gt;&gt; c ;</a:t>
            </a:r>
          </a:p>
        </p:txBody>
      </p:sp>
      <p:sp>
        <p:nvSpPr>
          <p:cNvPr id="16" name="Rectangle 16"/>
          <p:cNvSpPr>
            <a:spLocks noChangeArrowheads="1"/>
          </p:cNvSpPr>
          <p:nvPr/>
        </p:nvSpPr>
        <p:spPr bwMode="auto">
          <a:xfrm>
            <a:off x="2288293" y="6114879"/>
            <a:ext cx="6935805" cy="396967"/>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dirty="0" err="1"/>
              <a:t>cout</a:t>
            </a:r>
            <a:r>
              <a:rPr kumimoji="1" lang="en-US" altLang="zh-CN" sz="2000" b="1" dirty="0"/>
              <a:t> &lt;&lt;</a:t>
            </a:r>
            <a:r>
              <a:rPr kumimoji="1" lang="en-US" altLang="zh-CN" sz="2000" b="1" dirty="0" err="1">
                <a:solidFill>
                  <a:schemeClr val="bg2"/>
                </a:solidFill>
              </a:rPr>
              <a:t>oct</a:t>
            </a:r>
            <a:r>
              <a:rPr kumimoji="1" lang="en-US" altLang="zh-CN" sz="2000" b="1" dirty="0"/>
              <a:t>&lt;&lt;"a = "&lt;&lt;a&lt;&lt;" b = "&lt;&lt;b&lt;&lt;" c = "&lt;&lt;c&lt;&lt;</a:t>
            </a:r>
            <a:r>
              <a:rPr kumimoji="1" lang="en-US" altLang="zh-CN" sz="2000" b="1" dirty="0" err="1"/>
              <a:t>endl</a:t>
            </a:r>
            <a:r>
              <a:rPr kumimoji="1" lang="en-US" altLang="zh-CN" sz="2000" b="1" dirty="0"/>
              <a:t> ;</a:t>
            </a:r>
          </a:p>
        </p:txBody>
      </p:sp>
      <p:sp>
        <p:nvSpPr>
          <p:cNvPr id="17" name="Rectangle 14"/>
          <p:cNvSpPr>
            <a:spLocks noChangeArrowheads="1"/>
          </p:cNvSpPr>
          <p:nvPr/>
        </p:nvSpPr>
        <p:spPr bwMode="auto">
          <a:xfrm>
            <a:off x="2364511" y="3828349"/>
            <a:ext cx="6783370" cy="914612"/>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200000"/>
              </a:lnSpc>
            </a:pPr>
            <a:r>
              <a:rPr kumimoji="1" lang="en-US" altLang="zh-CN" sz="2000" b="1"/>
              <a:t>cout &lt;&lt;"a = "&lt;&lt;a&lt;&lt;" b = "&lt;&lt;b&lt;&lt;"  c = "&lt;&lt;c&lt;&lt;endl ;</a:t>
            </a:r>
          </a:p>
          <a:p>
            <a:pPr eaLnBrk="1" hangingPunct="1">
              <a:lnSpc>
                <a:spcPct val="70000"/>
              </a:lnSpc>
            </a:pPr>
            <a:endParaRPr kumimoji="1" lang="en-US" altLang="zh-CN" sz="2000" b="1"/>
          </a:p>
        </p:txBody>
      </p:sp>
      <p:sp>
        <p:nvSpPr>
          <p:cNvPr id="18" name="Rectangle 15"/>
          <p:cNvSpPr>
            <a:spLocks noChangeArrowheads="1"/>
          </p:cNvSpPr>
          <p:nvPr/>
        </p:nvSpPr>
        <p:spPr bwMode="auto">
          <a:xfrm>
            <a:off x="2364510" y="5193916"/>
            <a:ext cx="6859588" cy="498663"/>
          </a:xfrm>
          <a:prstGeom prst="rect">
            <a:avLst/>
          </a:prstGeom>
          <a:solidFill>
            <a:srgbClr val="FFCCFF"/>
          </a:solidFill>
          <a:ln>
            <a:noFill/>
          </a:ln>
          <a:effectLst>
            <a:prstShdw prst="shdw17" dist="45791" dir="3378596">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1" lang="en-US" altLang="zh-CN" sz="2000" b="1" dirty="0" err="1"/>
              <a:t>cout</a:t>
            </a:r>
            <a:r>
              <a:rPr kumimoji="1" lang="en-US" altLang="zh-CN" sz="2000" b="1" dirty="0"/>
              <a:t> &lt;&lt;</a:t>
            </a:r>
            <a:r>
              <a:rPr kumimoji="1" lang="en-US" altLang="zh-CN" sz="2000" b="1" dirty="0">
                <a:solidFill>
                  <a:schemeClr val="bg2"/>
                </a:solidFill>
              </a:rPr>
              <a:t>hex</a:t>
            </a:r>
            <a:r>
              <a:rPr kumimoji="1" lang="en-US" altLang="zh-CN" sz="2000" b="1" dirty="0"/>
              <a:t>&lt;&lt;"a = "&lt;&lt;a&lt;&lt;" b = "&lt;&lt;b&lt;&lt;" c = "&lt;&lt;c&lt;&lt;</a:t>
            </a:r>
            <a:r>
              <a:rPr kumimoji="1" lang="en-US" altLang="zh-CN" sz="2000" b="1" dirty="0" err="1"/>
              <a:t>endl</a:t>
            </a:r>
            <a:r>
              <a:rPr kumimoji="1" lang="en-US" altLang="zh-CN" sz="2000" b="1" dirty="0"/>
              <a:t> ;</a:t>
            </a:r>
          </a:p>
        </p:txBody>
      </p:sp>
      <p:pic>
        <p:nvPicPr>
          <p:cNvPr id="19"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a:grpSpLocks/>
          </p:cNvGrpSpPr>
          <p:nvPr/>
        </p:nvGrpSpPr>
        <p:grpSpPr bwMode="auto">
          <a:xfrm>
            <a:off x="304800" y="71835"/>
            <a:ext cx="466725" cy="468313"/>
            <a:chOff x="1192404" y="608225"/>
            <a:chExt cx="1755828" cy="1759616"/>
          </a:xfrm>
        </p:grpSpPr>
        <p:grpSp>
          <p:nvGrpSpPr>
            <p:cNvPr id="21" name="组合 79"/>
            <p:cNvGrpSpPr>
              <a:grpSpLocks/>
            </p:cNvGrpSpPr>
            <p:nvPr/>
          </p:nvGrpSpPr>
          <p:grpSpPr bwMode="auto">
            <a:xfrm>
              <a:off x="1192404" y="608225"/>
              <a:ext cx="1755828" cy="1759616"/>
              <a:chOff x="6379729" y="2488774"/>
              <a:chExt cx="2513016" cy="2513016"/>
            </a:xfrm>
          </p:grpSpPr>
          <p:sp>
            <p:nvSpPr>
              <p:cNvPr id="2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4" name="任意多边形 83"/>
              <p:cNvGrpSpPr>
                <a:grpSpLocks/>
              </p:cNvGrpSpPr>
              <p:nvPr/>
            </p:nvGrpSpPr>
            <p:grpSpPr bwMode="auto">
              <a:xfrm>
                <a:off x="6397313" y="2490687"/>
                <a:ext cx="2505748" cy="2500354"/>
                <a:chOff x="1883664" y="1987296"/>
                <a:chExt cx="1322832" cy="1322832"/>
              </a:xfrm>
            </p:grpSpPr>
            <p:pic>
              <p:nvPicPr>
                <p:cNvPr id="25"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22"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7"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4.</a:t>
            </a:r>
            <a:r>
              <a:rPr lang="zh-CN" altLang="en-US" sz="3200" kern="0" dirty="0" smtClean="0">
                <a:solidFill>
                  <a:schemeClr val="bg1"/>
                </a:solidFill>
                <a:latin typeface="隶书" pitchFamily="49" charset="-122"/>
                <a:ea typeface="隶书" pitchFamily="49" charset="-122"/>
              </a:rPr>
              <a:t>不同</a:t>
            </a:r>
            <a:r>
              <a:rPr lang="zh-CN" altLang="en-US" sz="3200" kern="0" dirty="0">
                <a:solidFill>
                  <a:schemeClr val="bg1"/>
                </a:solidFill>
                <a:latin typeface="隶书" pitchFamily="49" charset="-122"/>
                <a:ea typeface="隶书" pitchFamily="49" charset="-122"/>
              </a:rPr>
              <a:t>基数形式的</a:t>
            </a:r>
            <a:r>
              <a:rPr lang="zh-CN" altLang="en-US" sz="3200" kern="0" dirty="0" smtClean="0">
                <a:solidFill>
                  <a:schemeClr val="bg1"/>
                </a:solidFill>
                <a:latin typeface="隶书" pitchFamily="49" charset="-122"/>
                <a:ea typeface="隶书" pitchFamily="49" charset="-122"/>
              </a:rPr>
              <a:t>输入输出 </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306567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ou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out)">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out)">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ox(out)">
                                      <p:cBhvr>
                                        <p:cTn id="27" dur="500"/>
                                        <p:tgtEl>
                                          <p:spTgt spid="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ox(out)">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ox(out)">
                                      <p:cBhvr>
                                        <p:cTn id="37" dur="500"/>
                                        <p:tgtEl>
                                          <p:spTgt spid="16"/>
                                        </p:tgtEl>
                                      </p:cBhvr>
                                    </p:animEffect>
                                  </p:childTnLst>
                                </p:cTn>
                              </p:par>
                            </p:childTnLst>
                          </p:cTn>
                        </p:par>
                        <p:par>
                          <p:cTn id="38" fill="hold">
                            <p:stCondLst>
                              <p:cond delay="500"/>
                            </p:stCondLst>
                            <p:childTnLst>
                              <p:par>
                                <p:cTn id="39" presetID="45" presetClass="entr" presetSubtype="0" fill="hold" grpId="0" nodeType="afterEffect">
                                  <p:stCondLst>
                                    <p:cond delay="0"/>
                                  </p:stCondLst>
                                  <p:iterate type="lt">
                                    <p:tmPct val="10000"/>
                                  </p:iterate>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anim calcmode="lin" valueType="num">
                                      <p:cBhvr>
                                        <p:cTn id="42" dur="1000" fill="hold"/>
                                        <p:tgtEl>
                                          <p:spTgt spid="27"/>
                                        </p:tgtEl>
                                        <p:attrNameLst>
                                          <p:attrName>ppt_w</p:attrName>
                                        </p:attrNameLst>
                                      </p:cBhvr>
                                      <p:tavLst>
                                        <p:tav tm="0" fmla="#ppt_w*sin(2.5*pi*$)">
                                          <p:val>
                                            <p:fltVal val="0"/>
                                          </p:val>
                                        </p:tav>
                                        <p:tav tm="100000">
                                          <p:val>
                                            <p:fltVal val="1"/>
                                          </p:val>
                                        </p:tav>
                                      </p:tavLst>
                                    </p:anim>
                                    <p:anim calcmode="lin" valueType="num">
                                      <p:cBhvr>
                                        <p:cTn id="43" dur="1000" fill="hold"/>
                                        <p:tgtEl>
                                          <p:spTgt spid="27"/>
                                        </p:tgtEl>
                                        <p:attrNameLst>
                                          <p:attrName>ppt_h</p:attrName>
                                        </p:attrNameLst>
                                      </p:cBhvr>
                                      <p:tavLst>
                                        <p:tav tm="0">
                                          <p:val>
                                            <p:strVal val="#ppt_h"/>
                                          </p:val>
                                        </p:tav>
                                        <p:tav tm="100000">
                                          <p:val>
                                            <p:strVal val="#ppt_h"/>
                                          </p:val>
                                        </p:tav>
                                      </p:tavLst>
                                    </p:anim>
                                  </p:childTnLst>
                                </p:cTn>
                              </p:par>
                            </p:childTnLst>
                          </p:cTn>
                        </p:par>
                        <p:par>
                          <p:cTn id="44" fill="hold">
                            <p:stCondLst>
                              <p:cond delay="2800"/>
                            </p:stCondLst>
                            <p:childTnLst>
                              <p:par>
                                <p:cTn id="45" presetID="26" presetClass="emph" presetSubtype="0" fill="hold" grpId="1" nodeType="afterEffect">
                                  <p:stCondLst>
                                    <p:cond delay="0"/>
                                  </p:stCondLst>
                                  <p:iterate type="lt">
                                    <p:tmPct val="0"/>
                                  </p:iterate>
                                  <p:childTnLst>
                                    <p:animEffect transition="out" filter="fade">
                                      <p:cBhvr>
                                        <p:cTn id="46" dur="500" tmFilter="0, 0; .2, .5; .8, .5; 1, 0"/>
                                        <p:tgtEl>
                                          <p:spTgt spid="27"/>
                                        </p:tgtEl>
                                      </p:cBhvr>
                                    </p:animEffect>
                                    <p:animScale>
                                      <p:cBhvr>
                                        <p:cTn id="4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P spid="15" grpId="0" animBg="1" autoUpdateAnimBg="0"/>
      <p:bldP spid="16" grpId="0" animBg="1" autoUpdateAnimBg="0"/>
      <p:bldP spid="17" grpId="0" animBg="1" autoUpdateAnimBg="0"/>
      <p:bldP spid="18" grpId="0" animBg="1" autoUpdateAnimBg="0"/>
      <p:bldP spid="27" grpId="0"/>
      <p:bldP spid="2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39"/>
          <p:cNvGraphicFramePr>
            <a:graphicFrameLocks noGrp="1"/>
          </p:cNvGraphicFramePr>
          <p:nvPr/>
        </p:nvGraphicFramePr>
        <p:xfrm>
          <a:off x="2216840" y="1773649"/>
          <a:ext cx="7844066" cy="4662066"/>
        </p:xfrm>
        <a:graphic>
          <a:graphicData uri="http://schemas.openxmlformats.org/drawingml/2006/table">
            <a:tbl>
              <a:tblPr/>
              <a:tblGrid>
                <a:gridCol w="3305940">
                  <a:extLst>
                    <a:ext uri="{9D8B030D-6E8A-4147-A177-3AD203B41FA5}">
                      <a16:colId xmlns:a16="http://schemas.microsoft.com/office/drawing/2014/main" val="20000"/>
                    </a:ext>
                  </a:extLst>
                </a:gridCol>
                <a:gridCol w="3204317">
                  <a:extLst>
                    <a:ext uri="{9D8B030D-6E8A-4147-A177-3AD203B41FA5}">
                      <a16:colId xmlns:a16="http://schemas.microsoft.com/office/drawing/2014/main" val="20001"/>
                    </a:ext>
                  </a:extLst>
                </a:gridCol>
                <a:gridCol w="1333809">
                  <a:extLst>
                    <a:ext uri="{9D8B030D-6E8A-4147-A177-3AD203B41FA5}">
                      <a16:colId xmlns:a16="http://schemas.microsoft.com/office/drawing/2014/main" val="20002"/>
                    </a:ext>
                  </a:extLst>
                </a:gridCol>
              </a:tblGrid>
              <a:tr h="86076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控制符</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功能</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输入</a:t>
                      </a:r>
                      <a:r>
                        <a:rPr kumimoji="0" lang="en-US" altLang="zh-CN"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a:t>
                      </a: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输出</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1002984">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resetiosflags ( ios::</a:t>
                      </a:r>
                      <a:r>
                        <a:rPr kumimoji="0" lang="en-US" altLang="zh-CN" sz="2300" b="1" i="1"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lFlags </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清除</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lFlags</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指定的标志位</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60950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setiosflags ( ios::</a:t>
                      </a:r>
                      <a:r>
                        <a:rPr kumimoji="0" lang="en-US" altLang="zh-CN" sz="2300" b="1" i="1"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lFlags </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lFlags</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指定的标志位</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54720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setbase ( int </a:t>
                      </a:r>
                      <a:r>
                        <a:rPr kumimoji="0" lang="en-US" altLang="zh-CN" sz="2300" b="1" i="1" u="none" strike="noStrike" cap="none" normalizeH="0" baseline="0" smtClean="0">
                          <a:ln>
                            <a:noFill/>
                          </a:ln>
                          <a:solidFill>
                            <a:schemeClr val="tx1"/>
                          </a:solidFill>
                          <a:effectLst/>
                          <a:latin typeface="Times New Roman" pitchFamily="18" charset="0"/>
                          <a:ea typeface="宋体" pitchFamily="2" charset="-122"/>
                        </a:rPr>
                        <a:t>base</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 )</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设置基数，</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base</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 = 8</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10</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16</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I/O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54720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setfill ( char </a:t>
                      </a:r>
                      <a:r>
                        <a:rPr kumimoji="0" lang="en-US" altLang="zh-CN" sz="2300" b="1" i="1" u="none" strike="noStrike" cap="none" normalizeH="0" baseline="0" smtClean="0">
                          <a:ln>
                            <a:noFill/>
                          </a:ln>
                          <a:solidFill>
                            <a:schemeClr val="tx1"/>
                          </a:solidFill>
                          <a:effectLst/>
                          <a:latin typeface="Times New Roman" pitchFamily="18" charset="0"/>
                          <a:ea typeface="宋体" pitchFamily="2" charset="-122"/>
                        </a:rPr>
                        <a:t>c </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设置填充符</a:t>
                      </a:r>
                      <a:r>
                        <a:rPr kumimoji="0" lang="en-US" altLang="zh-CN" sz="1900" b="1" i="1" u="none" strike="noStrike" cap="none" normalizeH="0" baseline="0" smtClean="0">
                          <a:ln>
                            <a:noFill/>
                          </a:ln>
                          <a:solidFill>
                            <a:schemeClr val="tx1"/>
                          </a:solidFill>
                          <a:effectLst/>
                          <a:latin typeface="Times New Roman" pitchFamily="18" charset="0"/>
                          <a:ea typeface="宋体" pitchFamily="2" charset="-122"/>
                        </a:rPr>
                        <a:t>c</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r h="54720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setprecision ( int </a:t>
                      </a:r>
                      <a:r>
                        <a:rPr kumimoji="0" lang="en-US" altLang="zh-CN" sz="2300" b="1" i="1" u="none" strike="noStrike" cap="none" normalizeH="0" baseline="0" smtClean="0">
                          <a:ln>
                            <a:noFill/>
                          </a:ln>
                          <a:solidFill>
                            <a:schemeClr val="tx1"/>
                          </a:solidFill>
                          <a:effectLst/>
                          <a:latin typeface="Times New Roman" pitchFamily="18" charset="0"/>
                          <a:ea typeface="宋体" pitchFamily="2" charset="-122"/>
                        </a:rPr>
                        <a:t>n</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 )</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设置浮点数输出精度</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54720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setw ( int </a:t>
                      </a:r>
                      <a:r>
                        <a:rPr kumimoji="0" lang="en-US" altLang="zh-CN" sz="2300" b="1" i="1" u="none" strike="noStrike" cap="none" normalizeH="0" baseline="0" smtClean="0">
                          <a:ln>
                            <a:noFill/>
                          </a:ln>
                          <a:solidFill>
                            <a:schemeClr val="tx1"/>
                          </a:solidFill>
                          <a:effectLst/>
                          <a:latin typeface="Times New Roman" pitchFamily="18" charset="0"/>
                          <a:ea typeface="宋体" pitchFamily="2" charset="-122"/>
                        </a:rPr>
                        <a:t>n</a:t>
                      </a:r>
                      <a:r>
                        <a:rPr kumimoji="0" lang="en-US" altLang="zh-CN" sz="2300" b="1" i="0" u="none" strike="noStrike" cap="none" normalizeH="0" baseline="0" smtClean="0">
                          <a:ln>
                            <a:noFill/>
                          </a:ln>
                          <a:solidFill>
                            <a:schemeClr val="tx1"/>
                          </a:solidFill>
                          <a:effectLst/>
                          <a:latin typeface="Times New Roman" pitchFamily="18" charset="0"/>
                          <a:ea typeface="宋体" pitchFamily="2" charset="-122"/>
                        </a:rPr>
                        <a:t> )</a:t>
                      </a:r>
                    </a:p>
                  </a:txBody>
                  <a:tcPr marL="91461" marR="91461"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设置输出宽度</a:t>
                      </a:r>
                    </a:p>
                  </a:txBody>
                  <a:tcPr marL="91461" marR="91461"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20000"/>
                        </a:spcBef>
                        <a:spcAft>
                          <a:spcPct val="0"/>
                        </a:spcAft>
                        <a:buClr>
                          <a:schemeClr val="folHlink"/>
                        </a:buClr>
                        <a:buSzPct val="60000"/>
                        <a:buFont typeface="Wingdings" pitchFamily="2" charset="2"/>
                        <a:buNone/>
                        <a:tabLst/>
                      </a:pPr>
                      <a:r>
                        <a:rPr kumimoji="0" lang="en-US" altLang="zh-CN" sz="1900" b="1" i="0" u="none" strike="noStrike" cap="none" normalizeH="0" baseline="0" dirty="0" smtClean="0">
                          <a:ln>
                            <a:noFill/>
                          </a:ln>
                          <a:solidFill>
                            <a:schemeClr val="tx1"/>
                          </a:solidFill>
                          <a:effectLst/>
                          <a:latin typeface="Times New Roman" pitchFamily="18" charset="0"/>
                          <a:ea typeface="宋体" pitchFamily="2" charset="-122"/>
                        </a:rPr>
                        <a:t>O</a:t>
                      </a:r>
                    </a:p>
                  </a:txBody>
                  <a:tcPr marL="91461" marR="91461"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6"/>
                  </a:ext>
                </a:extLst>
              </a:tr>
            </a:tbl>
          </a:graphicData>
        </a:graphic>
      </p:graphicFrame>
      <p:sp>
        <p:nvSpPr>
          <p:cNvPr id="4" name="Rectangle 37"/>
          <p:cNvSpPr>
            <a:spLocks noChangeArrowheads="1"/>
          </p:cNvSpPr>
          <p:nvPr/>
        </p:nvSpPr>
        <p:spPr bwMode="auto">
          <a:xfrm>
            <a:off x="4011130" y="893970"/>
            <a:ext cx="3353576"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solidFill>
                  <a:srgbClr val="0000FF"/>
                </a:solidFill>
              </a:rPr>
              <a:t>iomanip</a:t>
            </a:r>
            <a:r>
              <a:rPr kumimoji="1" lang="zh-CN" altLang="en-US" b="1">
                <a:solidFill>
                  <a:srgbClr val="0000FF"/>
                </a:solidFill>
              </a:rPr>
              <a:t>的控制符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a:t>
            </a:r>
            <a:r>
              <a:rPr lang="zh-CN" altLang="en-US" sz="3200" kern="0" dirty="0">
                <a:solidFill>
                  <a:schemeClr val="bg1"/>
                </a:solidFill>
                <a:latin typeface="隶书" pitchFamily="49" charset="-122"/>
                <a:ea typeface="隶书" pitchFamily="49" charset="-122"/>
              </a:rPr>
              <a:t>格式</a:t>
            </a:r>
            <a:r>
              <a:rPr lang="zh-CN" altLang="en-US" sz="3200" kern="0" dirty="0" smtClean="0">
                <a:solidFill>
                  <a:schemeClr val="bg1"/>
                </a:solidFill>
                <a:latin typeface="隶书" pitchFamily="49" charset="-122"/>
                <a:ea typeface="隶书" pitchFamily="49" charset="-122"/>
              </a:rPr>
              <a:t>控制符</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7949188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down)">
                                      <p:cBhvr>
                                        <p:cTn id="12" dur="500"/>
                                        <p:tgtEl>
                                          <p:spTgt spid="3"/>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ppt_w</p:attrName>
                                        </p:attrNameLst>
                                      </p:cBhvr>
                                      <p:tavLst>
                                        <p:tav tm="0" fmla="#ppt_w*sin(2.5*pi*$)">
                                          <p:val>
                                            <p:fltVal val="0"/>
                                          </p:val>
                                        </p:tav>
                                        <p:tav tm="100000">
                                          <p:val>
                                            <p:fltVal val="1"/>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3"/>
          <p:cNvGraphicFramePr>
            <a:graphicFrameLocks/>
          </p:cNvGraphicFramePr>
          <p:nvPr/>
        </p:nvGraphicFramePr>
        <p:xfrm>
          <a:off x="1705547" y="1586281"/>
          <a:ext cx="8931754" cy="4439680"/>
        </p:xfrm>
        <a:graphic>
          <a:graphicData uri="http://schemas.openxmlformats.org/drawingml/2006/table">
            <a:tbl>
              <a:tblPr/>
              <a:tblGrid>
                <a:gridCol w="2377037">
                  <a:extLst>
                    <a:ext uri="{9D8B030D-6E8A-4147-A177-3AD203B41FA5}">
                      <a16:colId xmlns:a16="http://schemas.microsoft.com/office/drawing/2014/main" val="20000"/>
                    </a:ext>
                  </a:extLst>
                </a:gridCol>
                <a:gridCol w="1684728">
                  <a:extLst>
                    <a:ext uri="{9D8B030D-6E8A-4147-A177-3AD203B41FA5}">
                      <a16:colId xmlns:a16="http://schemas.microsoft.com/office/drawing/2014/main" val="20001"/>
                    </a:ext>
                  </a:extLst>
                </a:gridCol>
                <a:gridCol w="4869989">
                  <a:extLst>
                    <a:ext uri="{9D8B030D-6E8A-4147-A177-3AD203B41FA5}">
                      <a16:colId xmlns:a16="http://schemas.microsoft.com/office/drawing/2014/main" val="20002"/>
                    </a:ext>
                  </a:extLst>
                </a:gridCol>
              </a:tblGrid>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ctr" defTabSz="914400" rtl="0" eaLnBrk="1" fontAlgn="base" latinLnBrk="0" hangingPunct="1">
                        <a:lnSpc>
                          <a:spcPct val="140000"/>
                        </a:lnSpc>
                        <a:spcBef>
                          <a:spcPct val="0"/>
                        </a:spcBef>
                        <a:spcAft>
                          <a:spcPct val="0"/>
                        </a:spcAft>
                        <a:buClrTx/>
                        <a:buSzPct val="60000"/>
                        <a:buFontTx/>
                        <a:buNone/>
                        <a:tabLst/>
                      </a:pPr>
                      <a:r>
                        <a:rPr kumimoji="1" lang="zh-CN" altLang="en-US"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控制符</a:t>
                      </a:r>
                      <a:endParaRPr kumimoji="1" lang="zh-CN" altLang="en-US"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ctr" defTabSz="914400" rtl="0" eaLnBrk="1" fontAlgn="base" latinLnBrk="0" hangingPunct="1">
                        <a:lnSpc>
                          <a:spcPct val="140000"/>
                        </a:lnSpc>
                        <a:spcBef>
                          <a:spcPct val="0"/>
                        </a:spcBef>
                        <a:spcAft>
                          <a:spcPct val="0"/>
                        </a:spcAft>
                        <a:buClrTx/>
                        <a:buSzPct val="60000"/>
                        <a:buFontTx/>
                        <a:buNone/>
                        <a:tabLst/>
                      </a:pPr>
                      <a:r>
                        <a:rPr kumimoji="1" lang="zh-CN" altLang="en-US"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成员函数</a:t>
                      </a:r>
                      <a:endParaRPr kumimoji="1" lang="zh-CN" altLang="en-US"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ctr" defTabSz="914400" rtl="0" eaLnBrk="1" fontAlgn="base" latinLnBrk="0" hangingPunct="1">
                        <a:lnSpc>
                          <a:spcPct val="140000"/>
                        </a:lnSpc>
                        <a:spcBef>
                          <a:spcPct val="0"/>
                        </a:spcBef>
                        <a:spcAft>
                          <a:spcPct val="0"/>
                        </a:spcAft>
                        <a:buClrTx/>
                        <a:buSzPct val="60000"/>
                        <a:buFontTx/>
                        <a:buNone/>
                        <a:tabLst/>
                      </a:pPr>
                      <a:r>
                        <a:rPr kumimoji="1" lang="zh-CN" altLang="en-US"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作用</a:t>
                      </a:r>
                      <a:endParaRPr kumimoji="1" lang="zh-CN" altLang="en-US"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setfill(c)</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fill(c)</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设置填充字符为字符常量或字符变量</a:t>
                      </a: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c</a:t>
                      </a:r>
                      <a:endParaRPr kumimoji="1" lang="en-US" altLang="zh-CN"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1058">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setprecision(n)</a:t>
                      </a:r>
                      <a:endParaRPr kumimoji="1" lang="en-US" altLang="zh-CN"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precision(n)</a:t>
                      </a:r>
                      <a:endParaRPr kumimoji="1" lang="en-US" altLang="zh-CN"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设置显示小数的精度为</a:t>
                      </a: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n</a:t>
                      </a: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位</a:t>
                      </a:r>
                      <a:endParaRPr kumimoji="1" lang="zh-CN" altLang="en-US"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setw(n)</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width(n)</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设置域宽为</a:t>
                      </a: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n</a:t>
                      </a: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个字符</a:t>
                      </a:r>
                      <a:endParaRPr kumimoji="1" lang="zh-CN" altLang="en-US"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setbase(n)</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20000"/>
                        </a:spcBef>
                        <a:spcAft>
                          <a:spcPct val="0"/>
                        </a:spcAft>
                        <a:buClr>
                          <a:schemeClr val="folHlink"/>
                        </a:buClr>
                        <a:buSzPct val="60000"/>
                        <a:buFont typeface="Wingdings" pitchFamily="2" charset="2"/>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setf ()</a:t>
                      </a: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设置整数的基数为</a:t>
                      </a:r>
                      <a:r>
                        <a:rPr kumimoji="1" lang="en-US" altLang="zh-CN"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n( n=8,10,16)</a:t>
                      </a:r>
                      <a:endParaRPr kumimoji="1" lang="en-US" altLang="zh-CN"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setiosflags()</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setf ()</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设置输出格式的状态</a:t>
                      </a:r>
                      <a:endParaRPr kumimoji="1" lang="zh-CN" altLang="en-US"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6437">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resetiosflags( )</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en-US" altLang="zh-CN" sz="26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unsetf()</a:t>
                      </a:r>
                      <a:endParaRPr kumimoji="1" lang="en-US" altLang="zh-CN" sz="26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342900" marR="0" lvl="0" indent="-342900" algn="l" defTabSz="914400" rtl="0" eaLnBrk="1" fontAlgn="base" latinLnBrk="0" hangingPunct="1">
                        <a:lnSpc>
                          <a:spcPct val="140000"/>
                        </a:lnSpc>
                        <a:spcBef>
                          <a:spcPct val="0"/>
                        </a:spcBef>
                        <a:spcAft>
                          <a:spcPct val="0"/>
                        </a:spcAft>
                        <a:buClrTx/>
                        <a:buSzPct val="60000"/>
                        <a:buFontTx/>
                        <a:buNone/>
                        <a:tabLst/>
                      </a:pPr>
                      <a:r>
                        <a:rPr kumimoji="1" lang="zh-CN" altLang="en-US" sz="2200" b="1" i="0" u="none" strike="noStrike" cap="none" normalizeH="0" baseline="0" smtClean="0">
                          <a:ln>
                            <a:noFill/>
                          </a:ln>
                          <a:solidFill>
                            <a:srgbClr val="000000"/>
                          </a:solidFill>
                          <a:effectLst/>
                          <a:latin typeface="Times New Roman" pitchFamily="18" charset="0"/>
                          <a:ea typeface="宋体" pitchFamily="2" charset="-122"/>
                          <a:cs typeface="Times New Roman" pitchFamily="18" charset="0"/>
                        </a:rPr>
                        <a:t>终止已设置输出格式的状态</a:t>
                      </a:r>
                      <a:endParaRPr kumimoji="1" lang="zh-CN" altLang="en-US" sz="22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9" marB="457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7695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latin typeface="隶书" pitchFamily="49" charset="-122"/>
                <a:ea typeface="隶书" pitchFamily="49" charset="-122"/>
              </a:rPr>
              <a:t>数据流的格式</a:t>
            </a:r>
            <a:r>
              <a:rPr lang="zh-CN" altLang="en-US" sz="3200" kern="0" dirty="0" smtClean="0">
                <a:solidFill>
                  <a:schemeClr val="bg1"/>
                </a:solidFill>
                <a:latin typeface="隶书" pitchFamily="49" charset="-122"/>
                <a:ea typeface="隶书" pitchFamily="49" charset="-122"/>
              </a:rPr>
              <a:t>控制：格式控制函数</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6392320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2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274640" y="717717"/>
            <a:ext cx="9053028" cy="556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60000"/>
              </a:lnSpc>
            </a:pPr>
            <a:r>
              <a:rPr kumimoji="1" lang="en-US" altLang="zh-CN" b="1" i="1" dirty="0">
                <a:solidFill>
                  <a:srgbClr val="008000"/>
                </a:solidFill>
              </a:rPr>
              <a:t>// </a:t>
            </a:r>
            <a:r>
              <a:rPr kumimoji="1" lang="zh-CN" altLang="en-US" b="1" i="1" dirty="0" smtClean="0">
                <a:solidFill>
                  <a:srgbClr val="008000"/>
                </a:solidFill>
              </a:rPr>
              <a:t>整数</a:t>
            </a:r>
            <a:r>
              <a:rPr kumimoji="1" lang="zh-CN" altLang="en-US" b="1" i="1" dirty="0">
                <a:solidFill>
                  <a:srgbClr val="008000"/>
                </a:solidFill>
              </a:rPr>
              <a:t>的格式化输出</a:t>
            </a:r>
          </a:p>
          <a:p>
            <a:pPr algn="just">
              <a:lnSpc>
                <a:spcPct val="160000"/>
              </a:lnSpc>
            </a:pPr>
            <a:r>
              <a:rPr kumimoji="1" lang="en-US" altLang="zh-CN" sz="2000" dirty="0"/>
              <a:t>#include &lt;</a:t>
            </a:r>
            <a:r>
              <a:rPr kumimoji="1" lang="en-US" altLang="zh-CN" sz="2000" dirty="0" err="1"/>
              <a:t>iostream</a:t>
            </a:r>
            <a:r>
              <a:rPr kumimoji="1" lang="en-US" altLang="zh-CN" sz="2000" dirty="0"/>
              <a:t>&gt;</a:t>
            </a:r>
          </a:p>
          <a:p>
            <a:pPr algn="just">
              <a:lnSpc>
                <a:spcPct val="160000"/>
              </a:lnSpc>
            </a:pPr>
            <a:r>
              <a:rPr kumimoji="1" lang="en-US" altLang="zh-CN" sz="2000" dirty="0"/>
              <a:t>#include &lt;</a:t>
            </a:r>
            <a:r>
              <a:rPr kumimoji="1" lang="en-US" altLang="zh-CN" sz="2000" dirty="0" err="1"/>
              <a:t>iomanip</a:t>
            </a:r>
            <a:r>
              <a:rPr kumimoji="1" lang="en-US" altLang="zh-CN" sz="2000" dirty="0"/>
              <a:t>&gt;</a:t>
            </a:r>
          </a:p>
          <a:p>
            <a:pPr algn="just">
              <a:lnSpc>
                <a:spcPct val="160000"/>
              </a:lnSpc>
            </a:pPr>
            <a:r>
              <a:rPr kumimoji="1" lang="en-US" altLang="zh-CN" sz="2000" dirty="0"/>
              <a:t>using namespace </a:t>
            </a:r>
            <a:r>
              <a:rPr kumimoji="1" lang="en-US" altLang="zh-CN" sz="2000" dirty="0" err="1"/>
              <a:t>std</a:t>
            </a:r>
            <a:r>
              <a:rPr kumimoji="1" lang="en-US" altLang="zh-CN" sz="2000" dirty="0"/>
              <a:t> ;</a:t>
            </a:r>
          </a:p>
          <a:p>
            <a:pPr algn="just">
              <a:lnSpc>
                <a:spcPct val="160000"/>
              </a:lnSpc>
            </a:pPr>
            <a:r>
              <a:rPr kumimoji="1" lang="en-US" altLang="zh-CN" sz="2000" dirty="0"/>
              <a:t>void main()</a:t>
            </a:r>
          </a:p>
          <a:p>
            <a:pPr algn="just">
              <a:lnSpc>
                <a:spcPct val="160000"/>
              </a:lnSpc>
            </a:pPr>
            <a:r>
              <a:rPr kumimoji="1" lang="en-US" altLang="zh-CN" sz="2000" dirty="0"/>
              <a:t>{ </a:t>
            </a:r>
            <a:endParaRPr kumimoji="1" lang="en-US" altLang="zh-CN" sz="2000" dirty="0" smtClean="0"/>
          </a:p>
          <a:p>
            <a:pPr algn="just">
              <a:lnSpc>
                <a:spcPct val="160000"/>
              </a:lnSpc>
            </a:pPr>
            <a:r>
              <a:rPr kumimoji="1" lang="en-US" altLang="zh-CN" sz="2000" dirty="0"/>
              <a:t> </a:t>
            </a:r>
            <a:r>
              <a:rPr kumimoji="1" lang="en-US" altLang="zh-CN" sz="2000" dirty="0" smtClean="0"/>
              <a:t>        </a:t>
            </a:r>
            <a:r>
              <a:rPr kumimoji="1" lang="en-US" altLang="zh-CN" sz="2000" dirty="0" err="1" smtClean="0"/>
              <a:t>const</a:t>
            </a:r>
            <a:r>
              <a:rPr kumimoji="1" lang="en-US" altLang="zh-CN" sz="2000" dirty="0" smtClean="0"/>
              <a:t> </a:t>
            </a:r>
            <a:r>
              <a:rPr kumimoji="1" lang="en-US" altLang="zh-CN" sz="2000" dirty="0" err="1"/>
              <a:t>int</a:t>
            </a:r>
            <a:r>
              <a:rPr kumimoji="1" lang="en-US" altLang="zh-CN" sz="2000" dirty="0"/>
              <a:t> k = 618 ;</a:t>
            </a:r>
          </a:p>
          <a:p>
            <a:pPr algn="just">
              <a:lnSpc>
                <a:spcPct val="160000"/>
              </a:lnSpc>
            </a:pPr>
            <a:r>
              <a:rPr kumimoji="1" lang="en-US" altLang="zh-CN" sz="2000" dirty="0"/>
              <a:t>   </a:t>
            </a:r>
            <a:r>
              <a:rPr kumimoji="1" lang="en-US" altLang="zh-CN" sz="2000" dirty="0" smtClean="0"/>
              <a:t>      </a:t>
            </a:r>
            <a:r>
              <a:rPr kumimoji="1" lang="en-US" altLang="zh-CN" sz="2000" dirty="0" err="1" smtClean="0"/>
              <a:t>cout</a:t>
            </a:r>
            <a:r>
              <a:rPr kumimoji="1" lang="en-US" altLang="zh-CN" sz="2000" dirty="0" smtClean="0"/>
              <a:t> </a:t>
            </a:r>
            <a:r>
              <a:rPr kumimoji="1" lang="en-US" altLang="zh-CN" sz="2000" dirty="0"/>
              <a:t>&lt;&lt; </a:t>
            </a:r>
            <a:r>
              <a:rPr kumimoji="1" lang="en-US" altLang="zh-CN" sz="2000" b="1" dirty="0" err="1">
                <a:solidFill>
                  <a:schemeClr val="bg2"/>
                </a:solidFill>
              </a:rPr>
              <a:t>setw</a:t>
            </a:r>
            <a:r>
              <a:rPr kumimoji="1" lang="en-US" altLang="zh-CN" sz="2000" b="1" dirty="0">
                <a:solidFill>
                  <a:schemeClr val="bg2"/>
                </a:solidFill>
              </a:rPr>
              <a:t>(10)</a:t>
            </a:r>
            <a:r>
              <a:rPr kumimoji="1" lang="en-US" altLang="zh-CN" sz="2000" dirty="0"/>
              <a:t> &lt;&lt; </a:t>
            </a:r>
            <a:r>
              <a:rPr kumimoji="1" lang="en-US" altLang="zh-CN" sz="2000" b="1" dirty="0" err="1">
                <a:solidFill>
                  <a:schemeClr val="bg2"/>
                </a:solidFill>
              </a:rPr>
              <a:t>setfill</a:t>
            </a:r>
            <a:r>
              <a:rPr kumimoji="1" lang="en-US" altLang="zh-CN" sz="2000" b="1" dirty="0">
                <a:solidFill>
                  <a:schemeClr val="bg2"/>
                </a:solidFill>
              </a:rPr>
              <a:t>('#')</a:t>
            </a:r>
            <a:r>
              <a:rPr kumimoji="1" lang="en-US" altLang="zh-CN" sz="2000" dirty="0">
                <a:solidFill>
                  <a:schemeClr val="bg2"/>
                </a:solidFill>
              </a:rPr>
              <a:t> </a:t>
            </a:r>
            <a:r>
              <a:rPr kumimoji="1" lang="en-US" altLang="zh-CN" sz="2000" dirty="0"/>
              <a:t>&lt;&lt; </a:t>
            </a:r>
            <a:r>
              <a:rPr kumimoji="1" lang="en-US" altLang="zh-CN" sz="2000" b="1" dirty="0" err="1">
                <a:solidFill>
                  <a:schemeClr val="bg2"/>
                </a:solidFill>
              </a:rPr>
              <a:t>setiosflags</a:t>
            </a:r>
            <a:r>
              <a:rPr kumimoji="1" lang="en-US" altLang="zh-CN" sz="2000" b="1" dirty="0">
                <a:solidFill>
                  <a:schemeClr val="bg2"/>
                </a:solidFill>
              </a:rPr>
              <a:t>(</a:t>
            </a:r>
            <a:r>
              <a:rPr kumimoji="1" lang="en-US" altLang="zh-CN" sz="2000" b="1" dirty="0" err="1">
                <a:solidFill>
                  <a:schemeClr val="bg2"/>
                </a:solidFill>
              </a:rPr>
              <a:t>ios</a:t>
            </a:r>
            <a:r>
              <a:rPr kumimoji="1" lang="en-US" altLang="zh-CN" sz="2000" b="1" dirty="0">
                <a:solidFill>
                  <a:schemeClr val="bg2"/>
                </a:solidFill>
              </a:rPr>
              <a:t>::right)</a:t>
            </a:r>
            <a:r>
              <a:rPr kumimoji="1" lang="en-US" altLang="zh-CN" sz="2000" dirty="0">
                <a:solidFill>
                  <a:schemeClr val="bg2"/>
                </a:solidFill>
              </a:rPr>
              <a:t> </a:t>
            </a:r>
            <a:r>
              <a:rPr kumimoji="1" lang="en-US" altLang="zh-CN" sz="2000" dirty="0"/>
              <a:t>&lt;&lt; k &lt;&lt;</a:t>
            </a:r>
            <a:r>
              <a:rPr kumimoji="1" lang="en-US" altLang="zh-CN" sz="2000" dirty="0" err="1"/>
              <a:t>endl</a:t>
            </a:r>
            <a:r>
              <a:rPr kumimoji="1" lang="en-US" altLang="zh-CN" sz="2000" dirty="0"/>
              <a:t> ;</a:t>
            </a:r>
          </a:p>
          <a:p>
            <a:pPr algn="just">
              <a:lnSpc>
                <a:spcPct val="160000"/>
              </a:lnSpc>
            </a:pPr>
            <a:r>
              <a:rPr kumimoji="1" lang="en-US" altLang="zh-CN" sz="2000" dirty="0"/>
              <a:t>  </a:t>
            </a:r>
            <a:r>
              <a:rPr kumimoji="1" lang="en-US" altLang="zh-CN" sz="2000" dirty="0" smtClean="0"/>
              <a:t>       </a:t>
            </a:r>
            <a:r>
              <a:rPr kumimoji="1" lang="en-US" altLang="zh-CN" sz="2000" dirty="0" err="1" smtClean="0"/>
              <a:t>cout</a:t>
            </a:r>
            <a:r>
              <a:rPr kumimoji="1" lang="en-US" altLang="zh-CN" sz="2000" dirty="0" smtClean="0"/>
              <a:t> </a:t>
            </a:r>
            <a:r>
              <a:rPr kumimoji="1" lang="en-US" altLang="zh-CN" sz="2000" dirty="0"/>
              <a:t>&lt;&lt; </a:t>
            </a:r>
            <a:r>
              <a:rPr kumimoji="1" lang="en-US" altLang="zh-CN" sz="2000" b="1" dirty="0" err="1">
                <a:solidFill>
                  <a:schemeClr val="bg2"/>
                </a:solidFill>
              </a:rPr>
              <a:t>setw</a:t>
            </a:r>
            <a:r>
              <a:rPr kumimoji="1" lang="en-US" altLang="zh-CN" sz="2000" b="1" dirty="0">
                <a:solidFill>
                  <a:schemeClr val="bg2"/>
                </a:solidFill>
              </a:rPr>
              <a:t>(10)</a:t>
            </a:r>
            <a:r>
              <a:rPr kumimoji="1" lang="en-US" altLang="zh-CN" sz="2000" dirty="0"/>
              <a:t> &lt;&lt; </a:t>
            </a:r>
            <a:r>
              <a:rPr kumimoji="1" lang="en-US" altLang="zh-CN" sz="2000" b="1" dirty="0" err="1">
                <a:solidFill>
                  <a:schemeClr val="bg2"/>
                </a:solidFill>
              </a:rPr>
              <a:t>setbase</a:t>
            </a:r>
            <a:r>
              <a:rPr kumimoji="1" lang="en-US" altLang="zh-CN" sz="2000" b="1" dirty="0">
                <a:solidFill>
                  <a:schemeClr val="bg2"/>
                </a:solidFill>
              </a:rPr>
              <a:t>(8)</a:t>
            </a:r>
            <a:r>
              <a:rPr kumimoji="1" lang="en-US" altLang="zh-CN" sz="2000" dirty="0">
                <a:solidFill>
                  <a:schemeClr val="bg2"/>
                </a:solidFill>
              </a:rPr>
              <a:t> </a:t>
            </a:r>
            <a:r>
              <a:rPr kumimoji="1" lang="en-US" altLang="zh-CN" sz="2000" dirty="0"/>
              <a:t>&lt;&lt; </a:t>
            </a:r>
            <a:r>
              <a:rPr kumimoji="1" lang="en-US" altLang="zh-CN" sz="2000" b="1" dirty="0" err="1">
                <a:solidFill>
                  <a:schemeClr val="bg2"/>
                </a:solidFill>
              </a:rPr>
              <a:t>setfill</a:t>
            </a:r>
            <a:r>
              <a:rPr kumimoji="1" lang="en-US" altLang="zh-CN" sz="2000" b="1" dirty="0">
                <a:solidFill>
                  <a:schemeClr val="bg2"/>
                </a:solidFill>
              </a:rPr>
              <a:t>('*')</a:t>
            </a:r>
          </a:p>
          <a:p>
            <a:pPr algn="just">
              <a:lnSpc>
                <a:spcPct val="160000"/>
              </a:lnSpc>
            </a:pPr>
            <a:r>
              <a:rPr kumimoji="1" lang="en-US" altLang="zh-CN" sz="2000" dirty="0"/>
              <a:t>           </a:t>
            </a:r>
            <a:r>
              <a:rPr kumimoji="1" lang="en-US" altLang="zh-CN" sz="2000" dirty="0" smtClean="0"/>
              <a:t>    &lt;&lt; </a:t>
            </a:r>
            <a:r>
              <a:rPr kumimoji="1" lang="en-US" altLang="zh-CN" sz="2000" b="1" dirty="0" err="1">
                <a:solidFill>
                  <a:schemeClr val="bg2"/>
                </a:solidFill>
              </a:rPr>
              <a:t>resetiosflags</a:t>
            </a:r>
            <a:r>
              <a:rPr kumimoji="1" lang="en-US" altLang="zh-CN" sz="2000" b="1" dirty="0">
                <a:solidFill>
                  <a:schemeClr val="bg2"/>
                </a:solidFill>
              </a:rPr>
              <a:t>(</a:t>
            </a:r>
            <a:r>
              <a:rPr kumimoji="1" lang="en-US" altLang="zh-CN" sz="2000" b="1" dirty="0" err="1">
                <a:solidFill>
                  <a:schemeClr val="bg2"/>
                </a:solidFill>
              </a:rPr>
              <a:t>ios</a:t>
            </a:r>
            <a:r>
              <a:rPr kumimoji="1" lang="en-US" altLang="zh-CN" sz="2000" b="1" dirty="0">
                <a:solidFill>
                  <a:schemeClr val="bg2"/>
                </a:solidFill>
              </a:rPr>
              <a:t>::right)</a:t>
            </a:r>
            <a:r>
              <a:rPr kumimoji="1" lang="en-US" altLang="zh-CN" sz="2000" dirty="0">
                <a:solidFill>
                  <a:schemeClr val="bg2"/>
                </a:solidFill>
              </a:rPr>
              <a:t> </a:t>
            </a:r>
            <a:r>
              <a:rPr kumimoji="1" lang="en-US" altLang="zh-CN" sz="2000" dirty="0"/>
              <a:t>&lt;&lt; </a:t>
            </a:r>
            <a:r>
              <a:rPr kumimoji="1" lang="en-US" altLang="zh-CN" sz="2000" b="1" dirty="0" err="1">
                <a:solidFill>
                  <a:schemeClr val="bg2"/>
                </a:solidFill>
              </a:rPr>
              <a:t>setiosflags</a:t>
            </a:r>
            <a:r>
              <a:rPr kumimoji="1" lang="en-US" altLang="zh-CN" sz="2000" b="1" dirty="0">
                <a:solidFill>
                  <a:schemeClr val="bg2"/>
                </a:solidFill>
              </a:rPr>
              <a:t>(</a:t>
            </a:r>
            <a:r>
              <a:rPr kumimoji="1" lang="en-US" altLang="zh-CN" sz="2000" b="1" dirty="0" err="1">
                <a:solidFill>
                  <a:schemeClr val="bg2"/>
                </a:solidFill>
              </a:rPr>
              <a:t>ios</a:t>
            </a:r>
            <a:r>
              <a:rPr kumimoji="1" lang="en-US" altLang="zh-CN" sz="2000" b="1" dirty="0">
                <a:solidFill>
                  <a:schemeClr val="bg2"/>
                </a:solidFill>
              </a:rPr>
              <a:t>::left)</a:t>
            </a:r>
            <a:r>
              <a:rPr kumimoji="1" lang="en-US" altLang="zh-CN" sz="2000" dirty="0">
                <a:solidFill>
                  <a:schemeClr val="bg2"/>
                </a:solidFill>
              </a:rPr>
              <a:t> </a:t>
            </a:r>
            <a:r>
              <a:rPr kumimoji="1" lang="en-US" altLang="zh-CN" sz="2000" dirty="0"/>
              <a:t>&lt;&lt; k &lt;&lt; </a:t>
            </a:r>
            <a:r>
              <a:rPr kumimoji="1" lang="en-US" altLang="zh-CN" sz="2000" dirty="0" err="1"/>
              <a:t>endl</a:t>
            </a:r>
            <a:r>
              <a:rPr kumimoji="1" lang="en-US" altLang="zh-CN" sz="2000" dirty="0"/>
              <a:t> ;</a:t>
            </a:r>
          </a:p>
          <a:p>
            <a:pPr>
              <a:lnSpc>
                <a:spcPct val="160000"/>
              </a:lnSpc>
            </a:pPr>
            <a:r>
              <a:rPr kumimoji="1" lang="en-US" altLang="zh-CN" sz="2000" dirty="0"/>
              <a:t>} </a:t>
            </a:r>
          </a:p>
        </p:txBody>
      </p:sp>
      <p:graphicFrame>
        <p:nvGraphicFramePr>
          <p:cNvPr id="3" name="Object 3"/>
          <p:cNvGraphicFramePr>
            <a:graphicFrameLocks noChangeAspect="1"/>
          </p:cNvGraphicFramePr>
          <p:nvPr>
            <p:extLst>
              <p:ext uri="{D42A27DB-BD31-4B8C-83A1-F6EECF244321}">
                <p14:modId xmlns:p14="http://schemas.microsoft.com/office/powerpoint/2010/main" val="675172739"/>
              </p:ext>
            </p:extLst>
          </p:nvPr>
        </p:nvGraphicFramePr>
        <p:xfrm>
          <a:off x="8331423" y="2007687"/>
          <a:ext cx="2953434" cy="1229009"/>
        </p:xfrm>
        <a:graphic>
          <a:graphicData uri="http://schemas.openxmlformats.org/presentationml/2006/ole">
            <mc:AlternateContent xmlns:mc="http://schemas.openxmlformats.org/markup-compatibility/2006">
              <mc:Choice xmlns:v="urn:schemas-microsoft-com:vml" Requires="v">
                <p:oleObj spid="_x0000_s3087" name="位图图像" r:id="rId3" imgW="2952381" imgH="1228571" progId="Paint.Picture">
                  <p:embed/>
                </p:oleObj>
              </mc:Choice>
              <mc:Fallback>
                <p:oleObj name="位图图像" r:id="rId3" imgW="2952381" imgH="1228571" progId="Paint.Picture">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423" y="2007687"/>
                        <a:ext cx="2953434" cy="1229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矩形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5.</a:t>
            </a:r>
            <a:r>
              <a:rPr lang="zh-CN" altLang="en-US" sz="3200" kern="0" dirty="0">
                <a:solidFill>
                  <a:schemeClr val="bg1"/>
                </a:solidFill>
                <a:latin typeface="隶书" pitchFamily="49" charset="-122"/>
                <a:ea typeface="隶书" pitchFamily="49" charset="-122"/>
              </a:rPr>
              <a:t>整数的格式化</a:t>
            </a:r>
            <a:r>
              <a:rPr lang="zh-CN" altLang="en-US" sz="3200" kern="0" dirty="0" smtClean="0">
                <a:solidFill>
                  <a:schemeClr val="bg1"/>
                </a:solidFill>
                <a:latin typeface="隶书" pitchFamily="49" charset="-122"/>
                <a:ea typeface="隶书" pitchFamily="49" charset="-122"/>
              </a:rPr>
              <a:t>输出 </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9668116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par>
                          <p:cTn id="19" fill="hold">
                            <p:stCondLst>
                              <p:cond delay="25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2"/>
                                        </p:tgtEl>
                                      </p:cBhvr>
                                    </p:animEffect>
                                    <p:animScale>
                                      <p:cBhvr>
                                        <p:cTn id="2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26567" y="1504267"/>
            <a:ext cx="6783370" cy="509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pPr>
            <a:r>
              <a:rPr kumimoji="1" lang="en-US" altLang="zh-CN" sz="1800" dirty="0"/>
              <a:t>#include &lt;</a:t>
            </a:r>
            <a:r>
              <a:rPr kumimoji="1" lang="en-US" altLang="zh-CN" sz="1800" dirty="0" err="1"/>
              <a:t>iostream.h</a:t>
            </a:r>
            <a:r>
              <a:rPr kumimoji="1" lang="en-US" altLang="zh-CN" sz="1800" dirty="0"/>
              <a:t>&gt;</a:t>
            </a:r>
          </a:p>
          <a:p>
            <a:pPr algn="just" eaLnBrk="1" hangingPunct="1">
              <a:lnSpc>
                <a:spcPct val="130000"/>
              </a:lnSpc>
            </a:pPr>
            <a:r>
              <a:rPr kumimoji="1" lang="en-US" altLang="zh-CN" sz="1800" dirty="0"/>
              <a:t>void main()</a:t>
            </a:r>
          </a:p>
          <a:p>
            <a:pPr algn="just" eaLnBrk="1" hangingPunct="1">
              <a:lnSpc>
                <a:spcPct val="130000"/>
              </a:lnSpc>
            </a:pPr>
            <a:r>
              <a:rPr kumimoji="1" lang="en-US" altLang="zh-CN" sz="1800" dirty="0"/>
              <a:t>{ double x = 22.0/7 ;</a:t>
            </a:r>
          </a:p>
          <a:p>
            <a:pPr algn="just" eaLnBrk="1" hangingPunct="1">
              <a:lnSpc>
                <a:spcPct val="130000"/>
              </a:lnSpc>
            </a:pPr>
            <a:r>
              <a:rPr kumimoji="1" lang="en-US" altLang="zh-CN" sz="1800" dirty="0"/>
              <a:t>   </a:t>
            </a:r>
            <a:r>
              <a:rPr kumimoji="1" lang="en-US" altLang="zh-CN" sz="1800" dirty="0" err="1"/>
              <a:t>int</a:t>
            </a:r>
            <a:r>
              <a:rPr kumimoji="1" lang="en-US" altLang="zh-CN" sz="1800" dirty="0"/>
              <a:t> </a:t>
            </a:r>
            <a:r>
              <a:rPr kumimoji="1" lang="en-US" altLang="zh-CN" sz="1800" dirty="0" err="1"/>
              <a:t>i</a:t>
            </a:r>
            <a:r>
              <a:rPr kumimoji="1" lang="en-US" altLang="zh-CN" sz="1800" dirty="0"/>
              <a:t> ;</a:t>
            </a:r>
          </a:p>
          <a:p>
            <a:pPr algn="just" eaLnBrk="1" hangingPunct="1">
              <a:lnSpc>
                <a:spcPct val="130000"/>
              </a:lnSpc>
            </a:pPr>
            <a:r>
              <a:rPr kumimoji="1" lang="en-US" altLang="zh-CN" sz="1800" dirty="0"/>
              <a:t>   </a:t>
            </a:r>
            <a:r>
              <a:rPr kumimoji="1" lang="en-US" altLang="zh-CN" sz="1800" dirty="0" err="1"/>
              <a:t>cout</a:t>
            </a:r>
            <a:r>
              <a:rPr kumimoji="1" lang="en-US" altLang="zh-CN" sz="1800" dirty="0"/>
              <a:t> &lt;&lt; "output in fixed :\n" ;</a:t>
            </a:r>
          </a:p>
          <a:p>
            <a:pPr algn="just" eaLnBrk="1" hangingPunct="1">
              <a:lnSpc>
                <a:spcPct val="130000"/>
              </a:lnSpc>
            </a:pPr>
            <a:r>
              <a:rPr kumimoji="1" lang="en-US" altLang="zh-CN" sz="1800" dirty="0"/>
              <a:t>   </a:t>
            </a:r>
            <a:r>
              <a:rPr kumimoji="1" lang="en-US" altLang="zh-CN" sz="1800" dirty="0" err="1"/>
              <a:t>cout.setf</a:t>
            </a:r>
            <a:r>
              <a:rPr kumimoji="1" lang="en-US" altLang="zh-CN" sz="1800" dirty="0"/>
              <a:t>( </a:t>
            </a:r>
            <a:r>
              <a:rPr kumimoji="1" lang="en-US" altLang="zh-CN" sz="1800" dirty="0" err="1"/>
              <a:t>ios</a:t>
            </a:r>
            <a:r>
              <a:rPr kumimoji="1" lang="en-US" altLang="zh-CN" sz="1800" dirty="0"/>
              <a:t>::fixed | </a:t>
            </a:r>
            <a:r>
              <a:rPr kumimoji="1" lang="en-US" altLang="zh-CN" sz="1800" dirty="0" err="1"/>
              <a:t>ios</a:t>
            </a:r>
            <a:r>
              <a:rPr kumimoji="1" lang="en-US" altLang="zh-CN" sz="1800" dirty="0"/>
              <a:t>::</a:t>
            </a:r>
            <a:r>
              <a:rPr kumimoji="1" lang="en-US" altLang="zh-CN" sz="1800" dirty="0" err="1"/>
              <a:t>showpos</a:t>
            </a:r>
            <a:r>
              <a:rPr kumimoji="1" lang="en-US" altLang="zh-CN" sz="1800" dirty="0"/>
              <a:t> ) ; 		</a:t>
            </a:r>
            <a:r>
              <a:rPr kumimoji="1" lang="en-US" altLang="zh-CN" sz="1800" b="1" i="1" dirty="0">
                <a:solidFill>
                  <a:srgbClr val="008000"/>
                </a:solidFill>
              </a:rPr>
              <a:t>// </a:t>
            </a:r>
            <a:r>
              <a:rPr kumimoji="1" lang="zh-CN" altLang="en-US" sz="1800" b="1" i="1" dirty="0">
                <a:solidFill>
                  <a:srgbClr val="008000"/>
                </a:solidFill>
              </a:rPr>
              <a:t>定点输出，显示 </a:t>
            </a:r>
            <a:r>
              <a:rPr kumimoji="1" lang="en-US" altLang="zh-CN" sz="1800" b="1" i="1" dirty="0">
                <a:solidFill>
                  <a:srgbClr val="008000"/>
                </a:solidFill>
              </a:rPr>
              <a:t>+</a:t>
            </a:r>
          </a:p>
          <a:p>
            <a:pPr algn="just" eaLnBrk="1" hangingPunct="1">
              <a:lnSpc>
                <a:spcPct val="130000"/>
              </a:lnSpc>
            </a:pPr>
            <a:r>
              <a:rPr kumimoji="1" lang="en-US" altLang="zh-CN" sz="1800" dirty="0"/>
              <a:t>   for( </a:t>
            </a:r>
            <a:r>
              <a:rPr kumimoji="1" lang="en-US" altLang="zh-CN" sz="1800" dirty="0" err="1"/>
              <a:t>i</a:t>
            </a:r>
            <a:r>
              <a:rPr kumimoji="1" lang="en-US" altLang="zh-CN" sz="1800" dirty="0"/>
              <a:t>=1; </a:t>
            </a:r>
            <a:r>
              <a:rPr kumimoji="1" lang="en-US" altLang="zh-CN" sz="1800" dirty="0" err="1"/>
              <a:t>i</a:t>
            </a:r>
            <a:r>
              <a:rPr kumimoji="1" lang="en-US" altLang="zh-CN" sz="1800" dirty="0"/>
              <a:t>&lt;=5; </a:t>
            </a:r>
            <a:r>
              <a:rPr kumimoji="1" lang="en-US" altLang="zh-CN" sz="1800" dirty="0" err="1"/>
              <a:t>i</a:t>
            </a:r>
            <a:r>
              <a:rPr kumimoji="1" lang="en-US" altLang="zh-CN" sz="1800" dirty="0"/>
              <a:t>++ )</a:t>
            </a:r>
          </a:p>
          <a:p>
            <a:pPr algn="just" eaLnBrk="1" hangingPunct="1">
              <a:lnSpc>
                <a:spcPct val="130000"/>
              </a:lnSpc>
            </a:pPr>
            <a:r>
              <a:rPr kumimoji="1" lang="en-US" altLang="zh-CN" sz="1800" dirty="0"/>
              <a:t>      { </a:t>
            </a:r>
            <a:r>
              <a:rPr kumimoji="1" lang="en-US" altLang="zh-CN" sz="1800" dirty="0" err="1"/>
              <a:t>cout.precision</a:t>
            </a:r>
            <a:r>
              <a:rPr kumimoji="1" lang="en-US" altLang="zh-CN" sz="1800" dirty="0"/>
              <a:t>( </a:t>
            </a:r>
            <a:r>
              <a:rPr kumimoji="1" lang="en-US" altLang="zh-CN" sz="1800" dirty="0" err="1"/>
              <a:t>i</a:t>
            </a:r>
            <a:r>
              <a:rPr kumimoji="1" lang="en-US" altLang="zh-CN" sz="1800" dirty="0"/>
              <a:t> ) ;  </a:t>
            </a:r>
            <a:r>
              <a:rPr kumimoji="1" lang="en-US" altLang="zh-CN" sz="1800" dirty="0" err="1"/>
              <a:t>cout</a:t>
            </a:r>
            <a:r>
              <a:rPr kumimoji="1" lang="en-US" altLang="zh-CN" sz="1800" dirty="0"/>
              <a:t> &lt;&lt; x &lt;&lt; </a:t>
            </a:r>
            <a:r>
              <a:rPr kumimoji="1" lang="en-US" altLang="zh-CN" sz="1800" dirty="0" err="1"/>
              <a:t>endl</a:t>
            </a:r>
            <a:r>
              <a:rPr kumimoji="1" lang="en-US" altLang="zh-CN" sz="1800" dirty="0"/>
              <a:t> ; }</a:t>
            </a:r>
          </a:p>
          <a:p>
            <a:pPr algn="just" eaLnBrk="1" hangingPunct="1">
              <a:lnSpc>
                <a:spcPct val="130000"/>
              </a:lnSpc>
            </a:pPr>
            <a:r>
              <a:rPr kumimoji="1" lang="en-US" altLang="zh-CN" sz="1800" dirty="0"/>
              <a:t>   </a:t>
            </a:r>
            <a:r>
              <a:rPr kumimoji="1" lang="en-US" altLang="zh-CN" sz="1800" dirty="0" err="1"/>
              <a:t>cout</a:t>
            </a:r>
            <a:r>
              <a:rPr kumimoji="1" lang="en-US" altLang="zh-CN" sz="1800" dirty="0"/>
              <a:t> &lt;&lt; "output in scientific :\n" ;</a:t>
            </a:r>
          </a:p>
          <a:p>
            <a:pPr algn="just" eaLnBrk="1" hangingPunct="1">
              <a:lnSpc>
                <a:spcPct val="130000"/>
              </a:lnSpc>
            </a:pPr>
            <a:r>
              <a:rPr kumimoji="1" lang="en-US" altLang="zh-CN" sz="1800" b="1" dirty="0">
                <a:solidFill>
                  <a:srgbClr val="008000"/>
                </a:solidFill>
              </a:rPr>
              <a:t>   </a:t>
            </a:r>
            <a:r>
              <a:rPr kumimoji="1" lang="en-US" altLang="zh-CN" sz="1800" b="1" i="1" dirty="0">
                <a:solidFill>
                  <a:srgbClr val="008000"/>
                </a:solidFill>
              </a:rPr>
              <a:t>// </a:t>
            </a:r>
            <a:r>
              <a:rPr kumimoji="1" lang="zh-CN" altLang="en-US" sz="1800" b="1" i="1" dirty="0">
                <a:solidFill>
                  <a:srgbClr val="008000"/>
                </a:solidFill>
              </a:rPr>
              <a:t>清除原有设置，科学示数法输出</a:t>
            </a:r>
          </a:p>
          <a:p>
            <a:pPr algn="just" eaLnBrk="1" hangingPunct="1">
              <a:lnSpc>
                <a:spcPct val="130000"/>
              </a:lnSpc>
            </a:pPr>
            <a:r>
              <a:rPr kumimoji="1" lang="zh-CN" altLang="en-US" sz="1800" dirty="0"/>
              <a:t>   </a:t>
            </a:r>
            <a:r>
              <a:rPr kumimoji="1" lang="en-US" altLang="zh-CN" sz="1800" dirty="0" err="1"/>
              <a:t>cout.setf</a:t>
            </a:r>
            <a:r>
              <a:rPr kumimoji="1" lang="en-US" altLang="zh-CN" sz="1800" dirty="0"/>
              <a:t>(</a:t>
            </a:r>
            <a:r>
              <a:rPr kumimoji="1" lang="en-US" altLang="zh-CN" sz="1800" dirty="0" err="1"/>
              <a:t>ios</a:t>
            </a:r>
            <a:r>
              <a:rPr kumimoji="1" lang="en-US" altLang="zh-CN" sz="1800" dirty="0"/>
              <a:t>::scientific, </a:t>
            </a:r>
            <a:r>
              <a:rPr kumimoji="1" lang="en-US" altLang="zh-CN" sz="1800" dirty="0" err="1"/>
              <a:t>ios</a:t>
            </a:r>
            <a:r>
              <a:rPr kumimoji="1" lang="en-US" altLang="zh-CN" sz="1800" dirty="0"/>
              <a:t>::</a:t>
            </a:r>
            <a:r>
              <a:rPr kumimoji="1" lang="en-US" altLang="zh-CN" sz="1800" dirty="0" err="1"/>
              <a:t>fixed|ios</a:t>
            </a:r>
            <a:r>
              <a:rPr kumimoji="1" lang="en-US" altLang="zh-CN" sz="1800" dirty="0"/>
              <a:t>::</a:t>
            </a:r>
            <a:r>
              <a:rPr kumimoji="1" lang="en-US" altLang="zh-CN" sz="1800" dirty="0" err="1"/>
              <a:t>showpos</a:t>
            </a:r>
            <a:r>
              <a:rPr kumimoji="1" lang="en-US" altLang="zh-CN" sz="1800" dirty="0"/>
              <a:t> ) ;	</a:t>
            </a:r>
          </a:p>
          <a:p>
            <a:pPr algn="just" eaLnBrk="1" hangingPunct="1">
              <a:lnSpc>
                <a:spcPct val="130000"/>
              </a:lnSpc>
            </a:pPr>
            <a:r>
              <a:rPr kumimoji="1" lang="en-US" altLang="zh-CN" sz="1800" dirty="0"/>
              <a:t>   for( </a:t>
            </a:r>
            <a:r>
              <a:rPr kumimoji="1" lang="en-US" altLang="zh-CN" sz="1800" dirty="0" err="1"/>
              <a:t>i</a:t>
            </a:r>
            <a:r>
              <a:rPr kumimoji="1" lang="en-US" altLang="zh-CN" sz="1800" dirty="0"/>
              <a:t>=1; </a:t>
            </a:r>
            <a:r>
              <a:rPr kumimoji="1" lang="en-US" altLang="zh-CN" sz="1800" dirty="0" err="1"/>
              <a:t>i</a:t>
            </a:r>
            <a:r>
              <a:rPr kumimoji="1" lang="en-US" altLang="zh-CN" sz="1800" dirty="0"/>
              <a:t>&lt;=5; </a:t>
            </a:r>
            <a:r>
              <a:rPr kumimoji="1" lang="en-US" altLang="zh-CN" sz="1800" dirty="0" err="1"/>
              <a:t>i</a:t>
            </a:r>
            <a:r>
              <a:rPr kumimoji="1" lang="en-US" altLang="zh-CN" sz="1800" dirty="0"/>
              <a:t>++ )</a:t>
            </a:r>
          </a:p>
          <a:p>
            <a:pPr algn="just" eaLnBrk="1" hangingPunct="1">
              <a:lnSpc>
                <a:spcPct val="130000"/>
              </a:lnSpc>
            </a:pPr>
            <a:r>
              <a:rPr kumimoji="1" lang="en-US" altLang="zh-CN" sz="1800" dirty="0"/>
              <a:t>      { </a:t>
            </a:r>
            <a:r>
              <a:rPr kumimoji="1" lang="en-US" altLang="zh-CN" sz="1800" dirty="0" err="1"/>
              <a:t>cout.precision</a:t>
            </a:r>
            <a:r>
              <a:rPr kumimoji="1" lang="en-US" altLang="zh-CN" sz="1800" dirty="0"/>
              <a:t>(</a:t>
            </a:r>
            <a:r>
              <a:rPr kumimoji="1" lang="en-US" altLang="zh-CN" sz="1800" dirty="0" err="1"/>
              <a:t>i</a:t>
            </a:r>
            <a:r>
              <a:rPr kumimoji="1" lang="en-US" altLang="zh-CN" sz="1800" dirty="0"/>
              <a:t>) ;   </a:t>
            </a:r>
            <a:r>
              <a:rPr kumimoji="1" lang="en-US" altLang="zh-CN" sz="1800" dirty="0" err="1"/>
              <a:t>cout</a:t>
            </a:r>
            <a:r>
              <a:rPr kumimoji="1" lang="en-US" altLang="zh-CN" sz="1800" dirty="0"/>
              <a:t> &lt;&lt; x*1e5 &lt;&lt; </a:t>
            </a:r>
            <a:r>
              <a:rPr kumimoji="1" lang="en-US" altLang="zh-CN" sz="1800" dirty="0" err="1"/>
              <a:t>endl</a:t>
            </a:r>
            <a:r>
              <a:rPr kumimoji="1" lang="en-US" altLang="zh-CN" sz="1800" dirty="0"/>
              <a:t> ; }</a:t>
            </a:r>
          </a:p>
          <a:p>
            <a:pPr algn="just" eaLnBrk="1" hangingPunct="1">
              <a:lnSpc>
                <a:spcPct val="130000"/>
              </a:lnSpc>
            </a:pPr>
            <a:r>
              <a:rPr kumimoji="1" lang="en-US" altLang="zh-CN" sz="1800" dirty="0"/>
              <a:t>}</a:t>
            </a:r>
          </a:p>
        </p:txBody>
      </p:sp>
      <p:sp>
        <p:nvSpPr>
          <p:cNvPr id="4" name="Rectangle 4"/>
          <p:cNvSpPr>
            <a:spLocks noChangeArrowheads="1"/>
          </p:cNvSpPr>
          <p:nvPr/>
        </p:nvSpPr>
        <p:spPr bwMode="auto">
          <a:xfrm>
            <a:off x="779003" y="3398593"/>
            <a:ext cx="4681033" cy="311222"/>
          </a:xfrm>
          <a:prstGeom prst="rect">
            <a:avLst/>
          </a:prstGeom>
          <a:solidFill>
            <a:srgbClr val="FFCCFF"/>
          </a:solidFill>
          <a:ln>
            <a:noFill/>
          </a:ln>
          <a:effectLst>
            <a:prstShdw prst="shdw17" dist="35921"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pPr>
            <a:r>
              <a:rPr kumimoji="1" lang="en-US" altLang="zh-CN" sz="1800" b="1" dirty="0" err="1"/>
              <a:t>cout</a:t>
            </a:r>
            <a:r>
              <a:rPr kumimoji="1" lang="en-US" altLang="zh-CN" sz="1800" b="1" dirty="0"/>
              <a:t> &lt;&lt; </a:t>
            </a:r>
            <a:r>
              <a:rPr kumimoji="1" lang="en-US" altLang="zh-CN" sz="1800" b="1" dirty="0" err="1">
                <a:solidFill>
                  <a:schemeClr val="bg2"/>
                </a:solidFill>
              </a:rPr>
              <a:t>setiosflags</a:t>
            </a:r>
            <a:r>
              <a:rPr kumimoji="1" lang="en-US" altLang="zh-CN" sz="1800" b="1" dirty="0">
                <a:solidFill>
                  <a:schemeClr val="bg2"/>
                </a:solidFill>
              </a:rPr>
              <a:t>( </a:t>
            </a:r>
            <a:r>
              <a:rPr kumimoji="1" lang="en-US" altLang="zh-CN" sz="1800" b="1" dirty="0" err="1">
                <a:solidFill>
                  <a:schemeClr val="bg2"/>
                </a:solidFill>
              </a:rPr>
              <a:t>ios</a:t>
            </a:r>
            <a:r>
              <a:rPr kumimoji="1" lang="en-US" altLang="zh-CN" sz="1800" b="1" dirty="0">
                <a:solidFill>
                  <a:schemeClr val="bg2"/>
                </a:solidFill>
              </a:rPr>
              <a:t>::fixed | </a:t>
            </a:r>
            <a:r>
              <a:rPr kumimoji="1" lang="en-US" altLang="zh-CN" sz="1800" b="1" dirty="0" err="1">
                <a:solidFill>
                  <a:schemeClr val="bg2"/>
                </a:solidFill>
              </a:rPr>
              <a:t>ios</a:t>
            </a:r>
            <a:r>
              <a:rPr kumimoji="1" lang="en-US" altLang="zh-CN" sz="1800" b="1" dirty="0">
                <a:solidFill>
                  <a:schemeClr val="bg2"/>
                </a:solidFill>
              </a:rPr>
              <a:t>::</a:t>
            </a:r>
            <a:r>
              <a:rPr kumimoji="1" lang="en-US" altLang="zh-CN" sz="1800" b="1" dirty="0" err="1">
                <a:solidFill>
                  <a:schemeClr val="bg2"/>
                </a:solidFill>
              </a:rPr>
              <a:t>showpos</a:t>
            </a:r>
            <a:r>
              <a:rPr kumimoji="1" lang="en-US" altLang="zh-CN" sz="1800" b="1" dirty="0">
                <a:solidFill>
                  <a:schemeClr val="bg2"/>
                </a:solidFill>
              </a:rPr>
              <a:t> )</a:t>
            </a:r>
            <a:r>
              <a:rPr kumimoji="1" lang="en-US" altLang="zh-CN" sz="1800" b="1" dirty="0"/>
              <a:t> ;</a:t>
            </a:r>
          </a:p>
        </p:txBody>
      </p:sp>
      <p:sp>
        <p:nvSpPr>
          <p:cNvPr id="5" name="Rectangle 5"/>
          <p:cNvSpPr>
            <a:spLocks noChangeArrowheads="1"/>
          </p:cNvSpPr>
          <p:nvPr/>
        </p:nvSpPr>
        <p:spPr bwMode="auto">
          <a:xfrm>
            <a:off x="779003" y="5157950"/>
            <a:ext cx="7774199" cy="311222"/>
          </a:xfrm>
          <a:prstGeom prst="rect">
            <a:avLst/>
          </a:prstGeom>
          <a:solidFill>
            <a:srgbClr val="FFCCFF"/>
          </a:solidFill>
          <a:ln>
            <a:noFill/>
          </a:ln>
          <a:effectLst>
            <a:prstShdw prst="shdw17" dist="53882"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kumimoji="1" lang="en-US" altLang="zh-CN" sz="1800" b="1" dirty="0" err="1"/>
              <a:t>cout</a:t>
            </a:r>
            <a:r>
              <a:rPr kumimoji="1" lang="en-US" altLang="zh-CN" sz="1800" b="1" dirty="0"/>
              <a:t> &lt;&lt; </a:t>
            </a:r>
            <a:r>
              <a:rPr kumimoji="1" lang="en-US" altLang="zh-CN" sz="1800" b="1" dirty="0" err="1">
                <a:solidFill>
                  <a:schemeClr val="bg2"/>
                </a:solidFill>
              </a:rPr>
              <a:t>resetiosflags</a:t>
            </a:r>
            <a:r>
              <a:rPr kumimoji="1" lang="en-US" altLang="zh-CN" sz="1800" b="1" dirty="0">
                <a:solidFill>
                  <a:schemeClr val="bg2"/>
                </a:solidFill>
              </a:rPr>
              <a:t>( </a:t>
            </a:r>
            <a:r>
              <a:rPr kumimoji="1" lang="en-US" altLang="zh-CN" sz="1800" b="1" dirty="0" err="1">
                <a:solidFill>
                  <a:schemeClr val="bg2"/>
                </a:solidFill>
              </a:rPr>
              <a:t>ios</a:t>
            </a:r>
            <a:r>
              <a:rPr kumimoji="1" lang="en-US" altLang="zh-CN" sz="1800" b="1" dirty="0">
                <a:solidFill>
                  <a:schemeClr val="bg2"/>
                </a:solidFill>
              </a:rPr>
              <a:t>::fixed | </a:t>
            </a:r>
            <a:r>
              <a:rPr kumimoji="1" lang="en-US" altLang="zh-CN" sz="1800" b="1" dirty="0" err="1">
                <a:solidFill>
                  <a:schemeClr val="bg2"/>
                </a:solidFill>
              </a:rPr>
              <a:t>ios</a:t>
            </a:r>
            <a:r>
              <a:rPr kumimoji="1" lang="en-US" altLang="zh-CN" sz="1800" b="1" dirty="0">
                <a:solidFill>
                  <a:schemeClr val="bg2"/>
                </a:solidFill>
              </a:rPr>
              <a:t>::</a:t>
            </a:r>
            <a:r>
              <a:rPr kumimoji="1" lang="en-US" altLang="zh-CN" sz="1800" b="1" dirty="0" err="1">
                <a:solidFill>
                  <a:schemeClr val="bg2"/>
                </a:solidFill>
              </a:rPr>
              <a:t>showpos</a:t>
            </a:r>
            <a:r>
              <a:rPr kumimoji="1" lang="en-US" altLang="zh-CN" sz="1800" b="1" dirty="0">
                <a:solidFill>
                  <a:schemeClr val="bg2"/>
                </a:solidFill>
              </a:rPr>
              <a:t> )</a:t>
            </a:r>
            <a:r>
              <a:rPr kumimoji="1" lang="en-US" altLang="zh-CN" sz="1800" b="1" dirty="0"/>
              <a:t>&lt;&lt; </a:t>
            </a:r>
            <a:r>
              <a:rPr kumimoji="1" lang="en-US" altLang="zh-CN" sz="1800" b="1" dirty="0" err="1">
                <a:solidFill>
                  <a:schemeClr val="bg2"/>
                </a:solidFill>
              </a:rPr>
              <a:t>setiosflags</a:t>
            </a:r>
            <a:r>
              <a:rPr kumimoji="1" lang="en-US" altLang="zh-CN" sz="1800" b="1" dirty="0">
                <a:solidFill>
                  <a:schemeClr val="bg2"/>
                </a:solidFill>
              </a:rPr>
              <a:t>( </a:t>
            </a:r>
            <a:r>
              <a:rPr kumimoji="1" lang="en-US" altLang="zh-CN" sz="1800" b="1" dirty="0" err="1">
                <a:solidFill>
                  <a:schemeClr val="bg2"/>
                </a:solidFill>
              </a:rPr>
              <a:t>ios</a:t>
            </a:r>
            <a:r>
              <a:rPr kumimoji="1" lang="en-US" altLang="zh-CN" sz="1800" b="1" dirty="0">
                <a:solidFill>
                  <a:schemeClr val="bg2"/>
                </a:solidFill>
              </a:rPr>
              <a:t>::scientific ) </a:t>
            </a:r>
            <a:r>
              <a:rPr kumimoji="1" lang="en-US" altLang="zh-CN" sz="1800" b="1" dirty="0"/>
              <a:t>;</a:t>
            </a:r>
          </a:p>
        </p:txBody>
      </p:sp>
      <p:graphicFrame>
        <p:nvGraphicFramePr>
          <p:cNvPr id="6" name="Object 6"/>
          <p:cNvGraphicFramePr>
            <a:graphicFrameLocks noChangeAspect="1"/>
          </p:cNvGraphicFramePr>
          <p:nvPr>
            <p:extLst>
              <p:ext uri="{D42A27DB-BD31-4B8C-83A1-F6EECF244321}">
                <p14:modId xmlns:p14="http://schemas.microsoft.com/office/powerpoint/2010/main" val="2563625267"/>
              </p:ext>
            </p:extLst>
          </p:nvPr>
        </p:nvGraphicFramePr>
        <p:xfrm>
          <a:off x="7956993" y="1242909"/>
          <a:ext cx="3324994" cy="3315467"/>
        </p:xfrm>
        <a:graphic>
          <a:graphicData uri="http://schemas.openxmlformats.org/presentationml/2006/ole">
            <mc:AlternateContent xmlns:mc="http://schemas.openxmlformats.org/markup-compatibility/2006">
              <mc:Choice xmlns:v="urn:schemas-microsoft-com:vml" Requires="v">
                <p:oleObj spid="_x0000_s4111" name="位图图像" r:id="rId3" imgW="3323810" imgH="3315163" progId="Paint.Picture">
                  <p:embed/>
                </p:oleObj>
              </mc:Choice>
              <mc:Fallback>
                <p:oleObj name="位图图像" r:id="rId3" imgW="3323810" imgH="3315163" progId="Paint.Picture">
                  <p:embed/>
                  <p:pic>
                    <p:nvPicPr>
                      <p:cNvPr id="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6993" y="1242909"/>
                        <a:ext cx="3324994" cy="33154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
          <p:cNvSpPr>
            <a:spLocks noChangeArrowheads="1"/>
          </p:cNvSpPr>
          <p:nvPr/>
        </p:nvSpPr>
        <p:spPr bwMode="auto">
          <a:xfrm>
            <a:off x="1236308" y="4090903"/>
            <a:ext cx="3658447" cy="311222"/>
          </a:xfrm>
          <a:prstGeom prst="rect">
            <a:avLst/>
          </a:prstGeom>
          <a:solidFill>
            <a:srgbClr val="FFCCFF"/>
          </a:solidFill>
          <a:ln>
            <a:noFill/>
          </a:ln>
          <a:effectLst>
            <a:prstShdw prst="shdw17" dist="35921"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pPr>
            <a:r>
              <a:rPr kumimoji="1" lang="en-US" altLang="zh-CN" sz="1800" b="1" dirty="0" err="1"/>
              <a:t>cout</a:t>
            </a:r>
            <a:r>
              <a:rPr kumimoji="1" lang="en-US" altLang="zh-CN" sz="1800" b="1" dirty="0"/>
              <a:t> &lt;&lt; </a:t>
            </a:r>
            <a:r>
              <a:rPr kumimoji="1" lang="en-US" altLang="zh-CN" sz="1800" b="1" dirty="0" err="1">
                <a:solidFill>
                  <a:schemeClr val="bg2"/>
                </a:solidFill>
              </a:rPr>
              <a:t>setprecision</a:t>
            </a:r>
            <a:r>
              <a:rPr kumimoji="1" lang="en-US" altLang="zh-CN" sz="1800" b="1" dirty="0">
                <a:solidFill>
                  <a:schemeClr val="bg2"/>
                </a:solidFill>
              </a:rPr>
              <a:t>(</a:t>
            </a:r>
            <a:r>
              <a:rPr kumimoji="1" lang="en-US" altLang="zh-CN" sz="1800" b="1" dirty="0" err="1">
                <a:solidFill>
                  <a:schemeClr val="bg2"/>
                </a:solidFill>
              </a:rPr>
              <a:t>i</a:t>
            </a:r>
            <a:r>
              <a:rPr kumimoji="1" lang="en-US" altLang="zh-CN" sz="1800" b="1" dirty="0">
                <a:solidFill>
                  <a:schemeClr val="bg2"/>
                </a:solidFill>
              </a:rPr>
              <a:t>)</a:t>
            </a:r>
            <a:r>
              <a:rPr kumimoji="1" lang="en-US" altLang="zh-CN" sz="1800" b="1" dirty="0"/>
              <a:t> &lt;&lt; x&lt;&lt;</a:t>
            </a:r>
            <a:r>
              <a:rPr kumimoji="1" lang="en-US" altLang="zh-CN" sz="1800" b="1" dirty="0" err="1"/>
              <a:t>endl</a:t>
            </a:r>
            <a:r>
              <a:rPr kumimoji="1" lang="en-US" altLang="zh-CN" sz="1800" b="1" dirty="0"/>
              <a:t> ; </a:t>
            </a:r>
          </a:p>
        </p:txBody>
      </p:sp>
      <p:sp>
        <p:nvSpPr>
          <p:cNvPr id="8" name="Rectangle 8"/>
          <p:cNvSpPr>
            <a:spLocks noChangeArrowheads="1"/>
          </p:cNvSpPr>
          <p:nvPr/>
        </p:nvSpPr>
        <p:spPr bwMode="auto">
          <a:xfrm>
            <a:off x="1236309" y="5920126"/>
            <a:ext cx="3963317" cy="311222"/>
          </a:xfrm>
          <a:prstGeom prst="rect">
            <a:avLst/>
          </a:prstGeom>
          <a:solidFill>
            <a:srgbClr val="FFCCFF"/>
          </a:solidFill>
          <a:ln>
            <a:noFill/>
          </a:ln>
          <a:effectLst>
            <a:prstShdw prst="shdw17" dist="53882"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pPr>
            <a:r>
              <a:rPr kumimoji="1" lang="en-US" altLang="zh-CN" sz="1800" b="1" dirty="0" err="1"/>
              <a:t>cout</a:t>
            </a:r>
            <a:r>
              <a:rPr kumimoji="1" lang="en-US" altLang="zh-CN" sz="1800" b="1" dirty="0"/>
              <a:t>&lt;&lt;</a:t>
            </a:r>
            <a:r>
              <a:rPr kumimoji="1" lang="en-US" altLang="zh-CN" sz="1800" b="1" dirty="0" err="1">
                <a:solidFill>
                  <a:schemeClr val="bg2"/>
                </a:solidFill>
              </a:rPr>
              <a:t>setprecision</a:t>
            </a:r>
            <a:r>
              <a:rPr kumimoji="1" lang="en-US" altLang="zh-CN" sz="1800" b="1" dirty="0">
                <a:solidFill>
                  <a:schemeClr val="bg2"/>
                </a:solidFill>
              </a:rPr>
              <a:t>(</a:t>
            </a:r>
            <a:r>
              <a:rPr kumimoji="1" lang="en-US" altLang="zh-CN" sz="1800" b="1" dirty="0" err="1">
                <a:solidFill>
                  <a:schemeClr val="bg2"/>
                </a:solidFill>
              </a:rPr>
              <a:t>i</a:t>
            </a:r>
            <a:r>
              <a:rPr kumimoji="1" lang="en-US" altLang="zh-CN" sz="1800" b="1" dirty="0">
                <a:solidFill>
                  <a:schemeClr val="bg2"/>
                </a:solidFill>
              </a:rPr>
              <a:t>)</a:t>
            </a:r>
            <a:r>
              <a:rPr kumimoji="1" lang="en-US" altLang="zh-CN" sz="1800" b="1" dirty="0"/>
              <a:t>&lt;&lt;</a:t>
            </a:r>
            <a:r>
              <a:rPr kumimoji="1" lang="en-US" altLang="zh-CN" sz="1800" dirty="0"/>
              <a:t>x*1e5</a:t>
            </a:r>
            <a:r>
              <a:rPr kumimoji="1" lang="en-US" altLang="zh-CN" sz="1800" b="1" dirty="0"/>
              <a:t>&lt;&lt;</a:t>
            </a:r>
            <a:r>
              <a:rPr kumimoji="1" lang="en-US" altLang="zh-CN" sz="1800" b="1" dirty="0" err="1"/>
              <a:t>endl</a:t>
            </a:r>
            <a:r>
              <a:rPr kumimoji="1" lang="en-US" altLang="zh-CN" sz="1800" b="1" dirty="0"/>
              <a:t> ; </a:t>
            </a:r>
          </a:p>
        </p:txBody>
      </p:sp>
      <p:pic>
        <p:nvPicPr>
          <p:cNvPr id="9" name="矩形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a:grpSpLocks/>
          </p:cNvGrpSpPr>
          <p:nvPr/>
        </p:nvGrpSpPr>
        <p:grpSpPr bwMode="auto">
          <a:xfrm>
            <a:off x="304800" y="71835"/>
            <a:ext cx="466725" cy="468313"/>
            <a:chOff x="1192404" y="608225"/>
            <a:chExt cx="1755828" cy="1759616"/>
          </a:xfrm>
        </p:grpSpPr>
        <p:grpSp>
          <p:nvGrpSpPr>
            <p:cNvPr id="11" name="组合 79"/>
            <p:cNvGrpSpPr>
              <a:grpSpLocks/>
            </p:cNvGrpSpPr>
            <p:nvPr/>
          </p:nvGrpSpPr>
          <p:grpSpPr bwMode="auto">
            <a:xfrm>
              <a:off x="1192404" y="608225"/>
              <a:ext cx="1755828" cy="1759616"/>
              <a:chOff x="6379729" y="2488774"/>
              <a:chExt cx="2513016" cy="2513016"/>
            </a:xfrm>
          </p:grpSpPr>
          <p:sp>
            <p:nvSpPr>
              <p:cNvPr id="1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4" name="任意多边形 83"/>
              <p:cNvGrpSpPr>
                <a:grpSpLocks/>
              </p:cNvGrpSpPr>
              <p:nvPr/>
            </p:nvGrpSpPr>
            <p:grpSpPr bwMode="auto">
              <a:xfrm>
                <a:off x="6397313" y="2490687"/>
                <a:ext cx="2505748" cy="2500354"/>
                <a:chOff x="1883664" y="1987296"/>
                <a:chExt cx="1322832" cy="1322832"/>
              </a:xfrm>
            </p:grpSpPr>
            <p:pic>
              <p:nvPicPr>
                <p:cNvPr id="15"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2"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7"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6.</a:t>
            </a:r>
            <a:r>
              <a:rPr lang="zh-CN" altLang="en-US" sz="3200" kern="0" dirty="0">
                <a:solidFill>
                  <a:schemeClr val="bg1"/>
                </a:solidFill>
                <a:latin typeface="隶书" pitchFamily="49" charset="-122"/>
                <a:ea typeface="隶书" pitchFamily="49" charset="-122"/>
              </a:rPr>
              <a:t>格式化输出</a:t>
            </a:r>
            <a:r>
              <a:rPr lang="zh-CN" altLang="en-US" sz="3200" kern="0" dirty="0" smtClean="0">
                <a:solidFill>
                  <a:schemeClr val="bg1"/>
                </a:solidFill>
                <a:latin typeface="隶书" pitchFamily="49" charset="-122"/>
                <a:ea typeface="隶书" pitchFamily="49" charset="-122"/>
              </a:rPr>
              <a:t>浮点数 </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700674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out)">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out)">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par>
                          <p:cTn id="33" fill="hold">
                            <p:stCondLst>
                              <p:cond delay="500"/>
                            </p:stCondLst>
                            <p:childTnLst>
                              <p:par>
                                <p:cTn id="34" presetID="45" presetClass="entr" presetSubtype="0" fill="hold" grpId="0" nodeType="afterEffect">
                                  <p:stCondLst>
                                    <p:cond delay="0"/>
                                  </p:stCondLst>
                                  <p:iterate type="lt">
                                    <p:tmPct val="10000"/>
                                  </p:iterate>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ppt_w</p:attrName>
                                        </p:attrNameLst>
                                      </p:cBhvr>
                                      <p:tavLst>
                                        <p:tav tm="0" fmla="#ppt_w*sin(2.5*pi*$)">
                                          <p:val>
                                            <p:fltVal val="0"/>
                                          </p:val>
                                        </p:tav>
                                        <p:tav tm="100000">
                                          <p:val>
                                            <p:fltVal val="1"/>
                                          </p:val>
                                        </p:tav>
                                      </p:tavLst>
                                    </p:anim>
                                    <p:anim calcmode="lin" valueType="num">
                                      <p:cBhvr>
                                        <p:cTn id="38" dur="1000" fill="hold"/>
                                        <p:tgtEl>
                                          <p:spTgt spid="17"/>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26" presetClass="emph" presetSubtype="0" fill="hold" grpId="1" nodeType="afterEffect">
                                  <p:stCondLst>
                                    <p:cond delay="0"/>
                                  </p:stCondLst>
                                  <p:iterate type="lt">
                                    <p:tmPct val="0"/>
                                  </p:iterate>
                                  <p:childTnLst>
                                    <p:animEffect transition="out" filter="fade">
                                      <p:cBhvr>
                                        <p:cTn id="41" dur="500" tmFilter="0, 0; .2, .5; .8, .5; 1, 0"/>
                                        <p:tgtEl>
                                          <p:spTgt spid="17"/>
                                        </p:tgtEl>
                                      </p:cBhvr>
                                    </p:animEffect>
                                    <p:animScale>
                                      <p:cBhvr>
                                        <p:cTn id="42"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nimBg="1" autoUpdateAnimBg="0"/>
      <p:bldP spid="5" grpId="0" animBg="1" autoUpdateAnimBg="0"/>
      <p:bldP spid="7" grpId="0" animBg="1" autoUpdateAnimBg="0"/>
      <p:bldP spid="8" grpId="0" animBg="1" autoUpdateAnimBg="0"/>
      <p:bldP spid="17" grpId="0"/>
      <p:bldP spid="1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842591" y="1427682"/>
            <a:ext cx="9721080" cy="409034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457200" lvl="1" indent="0">
              <a:lnSpc>
                <a:spcPct val="90000"/>
              </a:lnSpc>
              <a:spcBef>
                <a:spcPct val="10000"/>
              </a:spcBef>
              <a:buNone/>
              <a:defRPr/>
            </a:pPr>
            <a:r>
              <a:rPr lang="en-US" altLang="zh-CN" sz="2400" kern="0" dirty="0" smtClean="0">
                <a:latin typeface="宋体" pitchFamily="2" charset="-122"/>
              </a:rPr>
              <a:t>#</a:t>
            </a:r>
            <a:r>
              <a:rPr lang="en-US" altLang="zh-CN" sz="2400" kern="0" dirty="0">
                <a:latin typeface="宋体" pitchFamily="2" charset="-122"/>
              </a:rPr>
              <a:t>include &lt;</a:t>
            </a:r>
            <a:r>
              <a:rPr lang="en-US" altLang="zh-CN" sz="2400" kern="0" dirty="0" err="1">
                <a:latin typeface="宋体" pitchFamily="2" charset="-122"/>
              </a:rPr>
              <a:t>iostream</a:t>
            </a:r>
            <a:r>
              <a:rPr lang="en-US" altLang="zh-CN" sz="2400" kern="0" dirty="0">
                <a:latin typeface="宋体" pitchFamily="2" charset="-122"/>
              </a:rPr>
              <a:t>&gt;   </a:t>
            </a:r>
          </a:p>
          <a:p>
            <a:pPr marL="457200" lvl="1" indent="0">
              <a:lnSpc>
                <a:spcPct val="90000"/>
              </a:lnSpc>
              <a:spcBef>
                <a:spcPct val="10000"/>
              </a:spcBef>
              <a:buNone/>
              <a:defRPr/>
            </a:pPr>
            <a:r>
              <a:rPr lang="en-US" altLang="zh-CN" sz="2400" kern="0" dirty="0">
                <a:latin typeface="宋体" pitchFamily="2" charset="-122"/>
              </a:rPr>
              <a:t>using </a:t>
            </a:r>
            <a:r>
              <a:rPr lang="en-US" altLang="zh-CN" sz="2400" kern="0" dirty="0" err="1">
                <a:latin typeface="宋体" pitchFamily="2" charset="-122"/>
              </a:rPr>
              <a:t>namesoace</a:t>
            </a:r>
            <a:r>
              <a:rPr lang="en-US" altLang="zh-CN" sz="2400" kern="0" dirty="0">
                <a:latin typeface="宋体" pitchFamily="2" charset="-122"/>
              </a:rPr>
              <a:t> </a:t>
            </a:r>
            <a:r>
              <a:rPr lang="en-US" altLang="zh-CN" sz="2400" kern="0" dirty="0" err="1">
                <a:latin typeface="宋体" pitchFamily="2" charset="-122"/>
              </a:rPr>
              <a:t>std</a:t>
            </a:r>
            <a:r>
              <a:rPr lang="en-US" altLang="zh-CN" sz="2400" kern="0" dirty="0">
                <a:latin typeface="宋体" pitchFamily="2" charset="-122"/>
              </a:rPr>
              <a:t>;</a:t>
            </a:r>
          </a:p>
          <a:p>
            <a:pPr marL="457200" lvl="1" indent="0">
              <a:lnSpc>
                <a:spcPct val="90000"/>
              </a:lnSpc>
              <a:spcBef>
                <a:spcPct val="10000"/>
              </a:spcBef>
              <a:buNone/>
              <a:defRPr/>
            </a:pPr>
            <a:r>
              <a:rPr lang="en-US" altLang="zh-CN" sz="2400" kern="0" dirty="0">
                <a:latin typeface="宋体" pitchFamily="2" charset="-122"/>
              </a:rPr>
              <a:t>void main()   </a:t>
            </a:r>
          </a:p>
          <a:p>
            <a:pPr marL="457200" lvl="1" indent="0">
              <a:lnSpc>
                <a:spcPct val="90000"/>
              </a:lnSpc>
              <a:spcBef>
                <a:spcPct val="10000"/>
              </a:spcBef>
              <a:buNone/>
              <a:defRPr/>
            </a:pPr>
            <a:r>
              <a:rPr lang="en-US" altLang="zh-CN" sz="2400" kern="0" dirty="0">
                <a:latin typeface="宋体" pitchFamily="2" charset="-122"/>
              </a:rPr>
              <a:t>{ </a:t>
            </a:r>
            <a:endParaRPr lang="en-US" altLang="zh-CN" sz="2400" kern="0" dirty="0" smtClean="0">
              <a:latin typeface="宋体" pitchFamily="2" charset="-122"/>
            </a:endParaRP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double </a:t>
            </a:r>
            <a:r>
              <a:rPr lang="en-US" altLang="zh-CN" sz="2400" kern="0" dirty="0">
                <a:latin typeface="宋体" pitchFamily="2" charset="-122"/>
              </a:rPr>
              <a:t>values[] = {1.23,35.36,653.7,4358.24};</a:t>
            </a: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for(</a:t>
            </a:r>
            <a:r>
              <a:rPr lang="en-US" altLang="zh-CN" sz="2400" kern="0" dirty="0" err="1" smtClean="0">
                <a:latin typeface="宋体" pitchFamily="2" charset="-122"/>
              </a:rPr>
              <a:t>int</a:t>
            </a:r>
            <a:r>
              <a:rPr lang="en-US" altLang="zh-CN" sz="2400" kern="0" dirty="0" smtClean="0">
                <a:latin typeface="宋体" pitchFamily="2" charset="-122"/>
              </a:rPr>
              <a:t> </a:t>
            </a:r>
            <a:r>
              <a:rPr lang="en-US" altLang="zh-CN" sz="2400" kern="0" dirty="0" err="1">
                <a:latin typeface="宋体" pitchFamily="2" charset="-122"/>
              </a:rPr>
              <a:t>i</a:t>
            </a:r>
            <a:r>
              <a:rPr lang="en-US" altLang="zh-CN" sz="2400" kern="0" dirty="0">
                <a:latin typeface="宋体" pitchFamily="2" charset="-122"/>
              </a:rPr>
              <a:t>=0;i&lt;4;i++)</a:t>
            </a: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 </a:t>
            </a: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a:t>
            </a:r>
            <a:r>
              <a:rPr lang="en-US" altLang="zh-CN" sz="2400" kern="0" dirty="0" err="1" smtClean="0">
                <a:latin typeface="宋体" pitchFamily="2" charset="-122"/>
              </a:rPr>
              <a:t>cout.</a:t>
            </a:r>
            <a:r>
              <a:rPr lang="en-US" altLang="zh-CN" sz="2400" kern="0" dirty="0" err="1" smtClean="0">
                <a:solidFill>
                  <a:schemeClr val="bg2"/>
                </a:solidFill>
                <a:latin typeface="宋体" pitchFamily="2" charset="-122"/>
              </a:rPr>
              <a:t>width</a:t>
            </a:r>
            <a:r>
              <a:rPr lang="en-US" altLang="zh-CN" sz="2400" kern="0" dirty="0" smtClean="0">
                <a:solidFill>
                  <a:schemeClr val="bg2"/>
                </a:solidFill>
                <a:latin typeface="宋体" pitchFamily="2" charset="-122"/>
              </a:rPr>
              <a:t>(10</a:t>
            </a:r>
            <a:r>
              <a:rPr lang="en-US" altLang="zh-CN" sz="2400" kern="0" dirty="0">
                <a:solidFill>
                  <a:schemeClr val="bg2"/>
                </a:solidFill>
                <a:latin typeface="宋体" pitchFamily="2" charset="-122"/>
              </a:rPr>
              <a:t>)</a:t>
            </a:r>
            <a:r>
              <a:rPr lang="en-US" altLang="zh-CN" sz="2400" kern="0" dirty="0">
                <a:latin typeface="宋体" pitchFamily="2" charset="-122"/>
              </a:rPr>
              <a:t>;</a:t>
            </a: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a:t>
            </a:r>
            <a:r>
              <a:rPr lang="en-US" altLang="zh-CN" sz="2400" kern="0" dirty="0" err="1" smtClean="0">
                <a:latin typeface="宋体" pitchFamily="2" charset="-122"/>
              </a:rPr>
              <a:t>cout</a:t>
            </a:r>
            <a:r>
              <a:rPr lang="en-US" altLang="zh-CN" sz="2400" kern="0" dirty="0" smtClean="0">
                <a:latin typeface="宋体" pitchFamily="2" charset="-122"/>
              </a:rPr>
              <a:t> </a:t>
            </a:r>
            <a:r>
              <a:rPr lang="en-US" altLang="zh-CN" sz="2400" kern="0" dirty="0">
                <a:latin typeface="宋体" pitchFamily="2" charset="-122"/>
              </a:rPr>
              <a:t>&lt;&lt; values[</a:t>
            </a:r>
            <a:r>
              <a:rPr lang="en-US" altLang="zh-CN" sz="2400" kern="0" dirty="0" err="1">
                <a:latin typeface="宋体" pitchFamily="2" charset="-122"/>
              </a:rPr>
              <a:t>i</a:t>
            </a:r>
            <a:r>
              <a:rPr lang="en-US" altLang="zh-CN" sz="2400" kern="0" dirty="0">
                <a:latin typeface="宋体" pitchFamily="2" charset="-122"/>
              </a:rPr>
              <a:t>] &lt;&lt;'\n';</a:t>
            </a:r>
          </a:p>
          <a:p>
            <a:pPr marL="457200" lvl="1" indent="0">
              <a:lnSpc>
                <a:spcPct val="90000"/>
              </a:lnSpc>
              <a:spcBef>
                <a:spcPct val="10000"/>
              </a:spcBef>
              <a:buNone/>
              <a:defRPr/>
            </a:pPr>
            <a:r>
              <a:rPr lang="en-US" altLang="zh-CN" sz="2400" kern="0" dirty="0">
                <a:latin typeface="宋体" pitchFamily="2" charset="-122"/>
              </a:rPr>
              <a:t>  </a:t>
            </a:r>
            <a:r>
              <a:rPr lang="en-US" altLang="zh-CN" sz="2400" kern="0" dirty="0" smtClean="0">
                <a:latin typeface="宋体" pitchFamily="2" charset="-122"/>
              </a:rPr>
              <a:t>   }</a:t>
            </a:r>
            <a:endParaRPr lang="en-US" altLang="zh-CN" sz="2400" kern="0" dirty="0">
              <a:latin typeface="宋体" pitchFamily="2" charset="-122"/>
            </a:endParaRPr>
          </a:p>
          <a:p>
            <a:pPr marL="457200" lvl="1" indent="0">
              <a:lnSpc>
                <a:spcPct val="90000"/>
              </a:lnSpc>
              <a:spcBef>
                <a:spcPct val="10000"/>
              </a:spcBef>
              <a:buNone/>
              <a:defRPr/>
            </a:pPr>
            <a:r>
              <a:rPr lang="en-US" altLang="zh-CN" sz="2400" kern="0" dirty="0">
                <a:latin typeface="宋体" pitchFamily="2" charset="-122"/>
              </a:rPr>
              <a:t>}</a:t>
            </a:r>
          </a:p>
        </p:txBody>
      </p:sp>
      <p:sp>
        <p:nvSpPr>
          <p:cNvPr id="23556" name="Text Box 6"/>
          <p:cNvSpPr txBox="1">
            <a:spLocks noChangeArrowheads="1"/>
          </p:cNvSpPr>
          <p:nvPr/>
        </p:nvSpPr>
        <p:spPr bwMode="auto">
          <a:xfrm>
            <a:off x="7614000" y="4473024"/>
            <a:ext cx="1981659" cy="187050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latin typeface="宋体" panose="02010600030101010101" pitchFamily="2" charset="-122"/>
              </a:rPr>
              <a:t>输出结果</a:t>
            </a:r>
            <a:r>
              <a:rPr lang="en-US" altLang="zh-CN" sz="2000">
                <a:latin typeface="宋体" panose="02010600030101010101" pitchFamily="2" charset="-122"/>
              </a:rPr>
              <a:t>:</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1.23</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35.36</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653.7</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4358.24</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7.</a:t>
            </a:r>
            <a:r>
              <a:rPr lang="zh-CN" altLang="en-US" sz="3200" kern="0" dirty="0">
                <a:solidFill>
                  <a:schemeClr val="bg1"/>
                </a:solidFill>
                <a:latin typeface="隶书" pitchFamily="49" charset="-122"/>
                <a:ea typeface="隶书" pitchFamily="49" charset="-122"/>
              </a:rPr>
              <a:t>使用</a:t>
            </a:r>
            <a:r>
              <a:rPr lang="en-US" altLang="zh-CN" sz="3200" kern="0" dirty="0">
                <a:solidFill>
                  <a:schemeClr val="bg1"/>
                </a:solidFill>
                <a:latin typeface="隶书" pitchFamily="49" charset="-122"/>
                <a:ea typeface="隶书" pitchFamily="49" charset="-122"/>
              </a:rPr>
              <a:t>width</a:t>
            </a:r>
            <a:r>
              <a:rPr lang="zh-CN" altLang="en-US" sz="3200" kern="0" dirty="0">
                <a:solidFill>
                  <a:schemeClr val="bg1"/>
                </a:solidFill>
                <a:latin typeface="隶书" pitchFamily="49" charset="-122"/>
                <a:ea typeface="隶书" pitchFamily="49" charset="-122"/>
              </a:rPr>
              <a:t>控制输出</a:t>
            </a:r>
            <a:r>
              <a:rPr lang="zh-CN" altLang="en-US" sz="3200" kern="0" dirty="0" smtClean="0">
                <a:solidFill>
                  <a:schemeClr val="bg1"/>
                </a:solidFill>
                <a:latin typeface="隶书" pitchFamily="49" charset="-122"/>
                <a:ea typeface="隶书" pitchFamily="49" charset="-122"/>
              </a:rPr>
              <a:t>宽度 </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9822429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4498" y="1197546"/>
            <a:ext cx="11881320" cy="47524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400130">
              <a:lnSpc>
                <a:spcPct val="110000"/>
              </a:lnSpc>
              <a:defRPr/>
            </a:pPr>
            <a:r>
              <a:rPr lang="zh-CN" altLang="en-US" sz="2801" kern="0" dirty="0">
                <a:latin typeface="华文楷体" panose="02010600040101010101" pitchFamily="2" charset="-122"/>
                <a:ea typeface="华文楷体" panose="02010600040101010101" pitchFamily="2" charset="-122"/>
              </a:rPr>
              <a:t>当程序与外界环境进行信息交换时，存在着两个对象，一个是</a:t>
            </a:r>
            <a:r>
              <a:rPr lang="zh-CN" altLang="en-US" sz="2801" kern="0" dirty="0">
                <a:solidFill>
                  <a:srgbClr val="FF0000"/>
                </a:solidFill>
                <a:latin typeface="华文楷体" panose="02010600040101010101" pitchFamily="2" charset="-122"/>
                <a:ea typeface="华文楷体" panose="02010600040101010101" pitchFamily="2" charset="-122"/>
              </a:rPr>
              <a:t>程序中的对象</a:t>
            </a:r>
            <a:r>
              <a:rPr lang="zh-CN" altLang="en-US" sz="2801" kern="0" dirty="0">
                <a:latin typeface="华文楷体" panose="02010600040101010101" pitchFamily="2" charset="-122"/>
                <a:ea typeface="华文楷体" panose="02010600040101010101" pitchFamily="2" charset="-122"/>
              </a:rPr>
              <a:t>，另一个是</a:t>
            </a:r>
            <a:r>
              <a:rPr lang="zh-CN" altLang="en-US" sz="2801" kern="0" dirty="0">
                <a:solidFill>
                  <a:srgbClr val="FF0000"/>
                </a:solidFill>
                <a:latin typeface="华文楷体" panose="02010600040101010101" pitchFamily="2" charset="-122"/>
                <a:ea typeface="华文楷体" panose="02010600040101010101" pitchFamily="2" charset="-122"/>
              </a:rPr>
              <a:t>文件对象</a:t>
            </a:r>
            <a:r>
              <a:rPr lang="zh-CN" altLang="en-US" sz="2801" kern="0" dirty="0">
                <a:latin typeface="华文楷体" panose="02010600040101010101" pitchFamily="2" charset="-122"/>
                <a:ea typeface="华文楷体" panose="02010600040101010101" pitchFamily="2" charset="-122"/>
              </a:rPr>
              <a:t>。</a:t>
            </a:r>
          </a:p>
          <a:p>
            <a:pPr marL="400130">
              <a:lnSpc>
                <a:spcPct val="110000"/>
              </a:lnSpc>
              <a:defRPr/>
            </a:pPr>
            <a:r>
              <a:rPr lang="zh-CN" altLang="en-US" sz="2801" kern="0" dirty="0">
                <a:latin typeface="华文楷体" panose="02010600040101010101" pitchFamily="2" charset="-122"/>
                <a:ea typeface="华文楷体" panose="02010600040101010101" pitchFamily="2" charset="-122"/>
              </a:rPr>
              <a:t>流是一种抽象，它负责在数据的</a:t>
            </a:r>
            <a:r>
              <a:rPr lang="zh-CN" altLang="en-US" sz="2801" kern="0" dirty="0">
                <a:solidFill>
                  <a:srgbClr val="FF0000"/>
                </a:solidFill>
                <a:latin typeface="华文楷体" panose="02010600040101010101" pitchFamily="2" charset="-122"/>
                <a:ea typeface="华文楷体" panose="02010600040101010101" pitchFamily="2" charset="-122"/>
              </a:rPr>
              <a:t>生产者</a:t>
            </a:r>
            <a:r>
              <a:rPr lang="zh-CN" altLang="en-US" sz="2801" kern="0" dirty="0">
                <a:latin typeface="华文楷体" panose="02010600040101010101" pitchFamily="2" charset="-122"/>
                <a:ea typeface="华文楷体" panose="02010600040101010101" pitchFamily="2" charset="-122"/>
              </a:rPr>
              <a:t>和数据的</a:t>
            </a:r>
            <a:r>
              <a:rPr lang="zh-CN" altLang="en-US" sz="2801" kern="0" dirty="0">
                <a:solidFill>
                  <a:srgbClr val="FF0000"/>
                </a:solidFill>
                <a:latin typeface="华文楷体" panose="02010600040101010101" pitchFamily="2" charset="-122"/>
                <a:ea typeface="华文楷体" panose="02010600040101010101" pitchFamily="2" charset="-122"/>
              </a:rPr>
              <a:t>消费者</a:t>
            </a:r>
            <a:r>
              <a:rPr lang="zh-CN" altLang="en-US" sz="2801" kern="0" dirty="0">
                <a:latin typeface="华文楷体" panose="02010600040101010101" pitchFamily="2" charset="-122"/>
                <a:ea typeface="华文楷体" panose="02010600040101010101" pitchFamily="2" charset="-122"/>
              </a:rPr>
              <a:t>之间建立联系，并管理数据的流动。</a:t>
            </a:r>
          </a:p>
          <a:p>
            <a:pPr marL="400130">
              <a:lnSpc>
                <a:spcPct val="110000"/>
              </a:lnSpc>
              <a:defRPr/>
            </a:pPr>
            <a:r>
              <a:rPr lang="zh-CN" altLang="en-US" sz="2801" kern="0" dirty="0">
                <a:latin typeface="华文楷体" panose="02010600040101010101" pitchFamily="2" charset="-122"/>
                <a:ea typeface="华文楷体" panose="02010600040101010101" pitchFamily="2" charset="-122"/>
              </a:rPr>
              <a:t>程序建立一个</a:t>
            </a:r>
            <a:r>
              <a:rPr lang="zh-CN" altLang="en-US" sz="2801" kern="0" dirty="0">
                <a:solidFill>
                  <a:srgbClr val="FF0000"/>
                </a:solidFill>
                <a:latin typeface="华文楷体" panose="02010600040101010101" pitchFamily="2" charset="-122"/>
                <a:ea typeface="华文楷体" panose="02010600040101010101" pitchFamily="2" charset="-122"/>
              </a:rPr>
              <a:t>流对象</a:t>
            </a:r>
            <a:r>
              <a:rPr lang="zh-CN" altLang="en-US" sz="2801" kern="0" dirty="0">
                <a:latin typeface="华文楷体" panose="02010600040101010101" pitchFamily="2" charset="-122"/>
                <a:ea typeface="华文楷体" panose="02010600040101010101" pitchFamily="2" charset="-122"/>
              </a:rPr>
              <a:t>，并指定这个流对象与某个文件对象建立连接，程序操作流对象，流对象通过文件系统对所连接的文件对象产生作用。</a:t>
            </a:r>
          </a:p>
          <a:p>
            <a:pPr marL="400130">
              <a:lnSpc>
                <a:spcPct val="110000"/>
              </a:lnSpc>
              <a:defRPr/>
            </a:pPr>
            <a:r>
              <a:rPr lang="zh-CN" altLang="en-US" sz="2801" kern="0" dirty="0">
                <a:latin typeface="华文楷体" panose="02010600040101010101" pitchFamily="2" charset="-122"/>
                <a:ea typeface="华文楷体" panose="02010600040101010101" pitchFamily="2" charset="-122"/>
              </a:rPr>
              <a:t>读操作在流数据抽象中被称为（从流中）</a:t>
            </a:r>
            <a:r>
              <a:rPr lang="zh-CN" altLang="en-US" sz="2801" kern="0" dirty="0">
                <a:solidFill>
                  <a:srgbClr val="FF0000"/>
                </a:solidFill>
                <a:latin typeface="华文楷体" panose="02010600040101010101" pitchFamily="2" charset="-122"/>
                <a:ea typeface="华文楷体" panose="02010600040101010101" pitchFamily="2" charset="-122"/>
              </a:rPr>
              <a:t>提取</a:t>
            </a:r>
            <a:r>
              <a:rPr lang="zh-CN" altLang="en-US" sz="2801" kern="0" dirty="0">
                <a:latin typeface="华文楷体" panose="02010600040101010101" pitchFamily="2" charset="-122"/>
                <a:ea typeface="华文楷体" panose="02010600040101010101" pitchFamily="2" charset="-122"/>
              </a:rPr>
              <a:t>，写操作被称为（向流中）</a:t>
            </a:r>
            <a:r>
              <a:rPr lang="zh-CN" altLang="en-US" sz="2801" kern="0" dirty="0">
                <a:solidFill>
                  <a:srgbClr val="FF0000"/>
                </a:solidFill>
                <a:latin typeface="华文楷体" panose="02010600040101010101" pitchFamily="2" charset="-122"/>
                <a:ea typeface="华文楷体" panose="02010600040101010101" pitchFamily="2" charset="-122"/>
              </a:rPr>
              <a:t>插入</a:t>
            </a:r>
            <a:r>
              <a:rPr lang="zh-CN" altLang="en-US" sz="2801" kern="0" dirty="0">
                <a:latin typeface="华文楷体" panose="02010600040101010101" pitchFamily="2" charset="-122"/>
                <a:ea typeface="华文楷体" panose="02010600040101010101" pitchFamily="2" charset="-122"/>
              </a:rPr>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96932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a:solidFill>
                  <a:schemeClr val="bg1"/>
                </a:solidFill>
                <a:latin typeface="Rockwell" pitchFamily="18" charset="0"/>
                <a:ea typeface="微软雅黑" pitchFamily="34" charset="-122"/>
              </a:rPr>
              <a:t>I/O</a:t>
            </a:r>
            <a:r>
              <a:rPr lang="zh-CN" altLang="en-US" sz="3000" dirty="0">
                <a:solidFill>
                  <a:schemeClr val="bg1"/>
                </a:solidFill>
                <a:latin typeface="Rockwell" pitchFamily="18" charset="0"/>
                <a:ea typeface="微软雅黑" pitchFamily="34" charset="-122"/>
              </a:rPr>
              <a:t>流的</a:t>
            </a:r>
            <a:r>
              <a:rPr lang="zh-CN" altLang="en-US" sz="3000" dirty="0" smtClean="0">
                <a:solidFill>
                  <a:schemeClr val="bg1"/>
                </a:solidFill>
                <a:latin typeface="Rockwell" pitchFamily="18" charset="0"/>
                <a:ea typeface="微软雅黑" pitchFamily="34" charset="-122"/>
              </a:rPr>
              <a:t>概念</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401867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853599" y="1053530"/>
            <a:ext cx="8992902" cy="54726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None/>
              <a:defRPr/>
            </a:pPr>
            <a:r>
              <a:rPr lang="en-US" altLang="zh-CN" sz="2801" kern="0" dirty="0">
                <a:latin typeface="宋体" pitchFamily="2" charset="-122"/>
              </a:rPr>
              <a:t>#include &lt;</a:t>
            </a:r>
            <a:r>
              <a:rPr lang="en-US" altLang="zh-CN" sz="2801" kern="0" dirty="0" err="1">
                <a:latin typeface="宋体" pitchFamily="2" charset="-122"/>
              </a:rPr>
              <a:t>iostream</a:t>
            </a:r>
            <a:r>
              <a:rPr lang="en-US" altLang="zh-CN" sz="2801" kern="0" dirty="0">
                <a:latin typeface="宋体" pitchFamily="2" charset="-122"/>
              </a:rPr>
              <a:t>&gt;  </a:t>
            </a:r>
          </a:p>
          <a:p>
            <a:pPr marL="0" indent="0">
              <a:lnSpc>
                <a:spcPct val="90000"/>
              </a:lnSpc>
              <a:buNone/>
              <a:defRPr/>
            </a:pPr>
            <a:r>
              <a:rPr lang="en-US" altLang="zh-CN" sz="2801" kern="0" dirty="0">
                <a:latin typeface="宋体" pitchFamily="2" charset="-122"/>
              </a:rPr>
              <a:t>using namespace </a:t>
            </a:r>
            <a:r>
              <a:rPr lang="en-US" altLang="zh-CN" sz="2801" kern="0" dirty="0" err="1">
                <a:latin typeface="宋体" pitchFamily="2" charset="-122"/>
              </a:rPr>
              <a:t>std</a:t>
            </a:r>
            <a:r>
              <a:rPr lang="en-US" altLang="zh-CN" sz="2801" kern="0" dirty="0">
                <a:latin typeface="宋体" pitchFamily="2" charset="-122"/>
              </a:rPr>
              <a:t>; </a:t>
            </a:r>
          </a:p>
          <a:p>
            <a:pPr marL="0" indent="0">
              <a:lnSpc>
                <a:spcPct val="90000"/>
              </a:lnSpc>
              <a:buNone/>
              <a:defRPr/>
            </a:pPr>
            <a:r>
              <a:rPr lang="en-US" altLang="zh-CN" sz="2801" kern="0" dirty="0">
                <a:latin typeface="宋体" pitchFamily="2" charset="-122"/>
              </a:rPr>
              <a:t>void main()   </a:t>
            </a:r>
          </a:p>
          <a:p>
            <a:pPr marL="0" indent="0">
              <a:lnSpc>
                <a:spcPct val="90000"/>
              </a:lnSpc>
              <a:buNone/>
              <a:defRPr/>
            </a:pPr>
            <a:r>
              <a:rPr lang="en-US" altLang="zh-CN" sz="2801" kern="0" dirty="0">
                <a:latin typeface="宋体" pitchFamily="2" charset="-122"/>
              </a:rPr>
              <a:t>{ </a:t>
            </a:r>
            <a:endParaRPr lang="en-US" altLang="zh-CN" sz="2801" kern="0" dirty="0" smtClean="0">
              <a:latin typeface="宋体" pitchFamily="2" charset="-122"/>
            </a:endParaRP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double </a:t>
            </a:r>
            <a:r>
              <a:rPr lang="en-US" altLang="zh-CN" sz="2801" kern="0" dirty="0">
                <a:latin typeface="宋体" pitchFamily="2" charset="-122"/>
              </a:rPr>
              <a:t>values[]={1.23,35.36,653.7,4358.24};</a:t>
            </a: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for(</a:t>
            </a:r>
            <a:r>
              <a:rPr lang="en-US" altLang="zh-CN" sz="2801" kern="0" dirty="0" err="1" smtClean="0">
                <a:latin typeface="宋体" pitchFamily="2" charset="-122"/>
              </a:rPr>
              <a:t>int</a:t>
            </a:r>
            <a:r>
              <a:rPr lang="en-US" altLang="zh-CN" sz="2801" kern="0" dirty="0" smtClean="0">
                <a:latin typeface="宋体" pitchFamily="2" charset="-122"/>
              </a:rPr>
              <a:t> </a:t>
            </a:r>
            <a:r>
              <a:rPr lang="en-US" altLang="zh-CN" sz="2801" kern="0" dirty="0" err="1">
                <a:latin typeface="宋体" pitchFamily="2" charset="-122"/>
              </a:rPr>
              <a:t>i</a:t>
            </a:r>
            <a:r>
              <a:rPr lang="en-US" altLang="zh-CN" sz="2801" kern="0" dirty="0">
                <a:latin typeface="宋体" pitchFamily="2" charset="-122"/>
              </a:rPr>
              <a:t>=0; </a:t>
            </a:r>
            <a:r>
              <a:rPr lang="en-US" altLang="zh-CN" sz="2801" kern="0" dirty="0" err="1">
                <a:latin typeface="宋体" pitchFamily="2" charset="-122"/>
              </a:rPr>
              <a:t>i</a:t>
            </a:r>
            <a:r>
              <a:rPr lang="en-US" altLang="zh-CN" sz="2801" kern="0" dirty="0">
                <a:latin typeface="宋体" pitchFamily="2" charset="-122"/>
              </a:rPr>
              <a:t>&lt;4; </a:t>
            </a:r>
            <a:r>
              <a:rPr lang="en-US" altLang="zh-CN" sz="2801" kern="0" dirty="0" err="1">
                <a:latin typeface="宋体" pitchFamily="2" charset="-122"/>
              </a:rPr>
              <a:t>i</a:t>
            </a:r>
            <a:r>
              <a:rPr lang="en-US" altLang="zh-CN" sz="2801" kern="0" dirty="0">
                <a:latin typeface="宋体" pitchFamily="2" charset="-122"/>
              </a:rPr>
              <a:t>++)</a:t>
            </a: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  </a:t>
            </a: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a:t>
            </a:r>
            <a:r>
              <a:rPr lang="en-US" altLang="zh-CN" sz="2801" kern="0" dirty="0" err="1" smtClean="0">
                <a:latin typeface="宋体" pitchFamily="2" charset="-122"/>
              </a:rPr>
              <a:t>cout.width</a:t>
            </a:r>
            <a:r>
              <a:rPr lang="en-US" altLang="zh-CN" sz="2801" kern="0" dirty="0" smtClean="0">
                <a:latin typeface="宋体" pitchFamily="2" charset="-122"/>
              </a:rPr>
              <a:t>(10</a:t>
            </a:r>
            <a:r>
              <a:rPr lang="en-US" altLang="zh-CN" sz="2801" kern="0" dirty="0">
                <a:latin typeface="宋体" pitchFamily="2" charset="-122"/>
              </a:rPr>
              <a:t>);</a:t>
            </a:r>
          </a:p>
          <a:p>
            <a:pPr marL="0" indent="0">
              <a:lnSpc>
                <a:spcPct val="90000"/>
              </a:lnSpc>
              <a:buNone/>
              <a:defRPr/>
            </a:pPr>
            <a:r>
              <a:rPr lang="en-US" altLang="zh-CN" sz="2801" kern="0" dirty="0">
                <a:solidFill>
                  <a:srgbClr val="FF0000"/>
                </a:solidFill>
                <a:latin typeface="宋体" pitchFamily="2" charset="-122"/>
              </a:rPr>
              <a:t>     </a:t>
            </a:r>
            <a:r>
              <a:rPr lang="en-US" altLang="zh-CN" sz="2801" kern="0" dirty="0" smtClean="0">
                <a:solidFill>
                  <a:srgbClr val="FF0000"/>
                </a:solidFill>
                <a:latin typeface="宋体" pitchFamily="2" charset="-122"/>
              </a:rPr>
              <a:t> </a:t>
            </a:r>
            <a:r>
              <a:rPr lang="en-US" altLang="zh-CN" sz="2801" kern="0" dirty="0" err="1" smtClean="0">
                <a:solidFill>
                  <a:srgbClr val="FF0000"/>
                </a:solidFill>
                <a:latin typeface="宋体" pitchFamily="2" charset="-122"/>
              </a:rPr>
              <a:t>cout.fill</a:t>
            </a:r>
            <a:r>
              <a:rPr lang="en-US" altLang="zh-CN" sz="2801" kern="0" dirty="0">
                <a:solidFill>
                  <a:srgbClr val="FF0000"/>
                </a:solidFill>
                <a:latin typeface="宋体" pitchFamily="2" charset="-122"/>
              </a:rPr>
              <a:t>('*');</a:t>
            </a: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a:t>
            </a:r>
            <a:r>
              <a:rPr lang="en-US" altLang="zh-CN" sz="2801" kern="0" dirty="0" err="1" smtClean="0">
                <a:latin typeface="宋体" pitchFamily="2" charset="-122"/>
              </a:rPr>
              <a:t>cout</a:t>
            </a:r>
            <a:r>
              <a:rPr lang="en-US" altLang="zh-CN" sz="2801" kern="0" dirty="0">
                <a:latin typeface="宋体" pitchFamily="2" charset="-122"/>
              </a:rPr>
              <a:t>&lt;&lt;values[</a:t>
            </a:r>
            <a:r>
              <a:rPr lang="en-US" altLang="zh-CN" sz="2801" kern="0" dirty="0" err="1">
                <a:latin typeface="宋体" pitchFamily="2" charset="-122"/>
              </a:rPr>
              <a:t>i</a:t>
            </a:r>
            <a:r>
              <a:rPr lang="en-US" altLang="zh-CN" sz="2801" kern="0" dirty="0">
                <a:latin typeface="宋体" pitchFamily="2" charset="-122"/>
              </a:rPr>
              <a:t>]&lt;&lt;'\n';   </a:t>
            </a:r>
          </a:p>
          <a:p>
            <a:pPr marL="0" indent="0">
              <a:lnSpc>
                <a:spcPct val="90000"/>
              </a:lnSpc>
              <a:buNone/>
              <a:defRPr/>
            </a:pPr>
            <a:r>
              <a:rPr lang="en-US" altLang="zh-CN" sz="2801" kern="0" dirty="0">
                <a:latin typeface="宋体" pitchFamily="2" charset="-122"/>
              </a:rPr>
              <a:t>  </a:t>
            </a:r>
            <a:r>
              <a:rPr lang="en-US" altLang="zh-CN" sz="2801" kern="0" dirty="0" smtClean="0">
                <a:latin typeface="宋体" pitchFamily="2" charset="-122"/>
              </a:rPr>
              <a:t> }</a:t>
            </a:r>
            <a:endParaRPr lang="en-US" altLang="zh-CN" sz="2801" kern="0" dirty="0">
              <a:latin typeface="宋体" pitchFamily="2" charset="-122"/>
            </a:endParaRPr>
          </a:p>
          <a:p>
            <a:pPr marL="0" indent="0">
              <a:lnSpc>
                <a:spcPct val="90000"/>
              </a:lnSpc>
              <a:buNone/>
              <a:defRPr/>
            </a:pPr>
            <a:r>
              <a:rPr lang="en-US" altLang="zh-CN" sz="2801" kern="0" dirty="0">
                <a:latin typeface="宋体" pitchFamily="2" charset="-122"/>
              </a:rPr>
              <a:t>}</a:t>
            </a:r>
          </a:p>
        </p:txBody>
      </p:sp>
      <p:sp>
        <p:nvSpPr>
          <p:cNvPr id="24580" name="Text Box 8"/>
          <p:cNvSpPr txBox="1">
            <a:spLocks noChangeArrowheads="1"/>
          </p:cNvSpPr>
          <p:nvPr/>
        </p:nvSpPr>
        <p:spPr bwMode="auto">
          <a:xfrm>
            <a:off x="8907487" y="4293890"/>
            <a:ext cx="2656503" cy="1878448"/>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latin typeface="宋体" panose="02010600030101010101" pitchFamily="2" charset="-122"/>
              </a:rPr>
              <a:t>输出结果：</a:t>
            </a:r>
          </a:p>
          <a:p>
            <a:pPr eaLnBrk="1" hangingPunct="1">
              <a:spcBef>
                <a:spcPct val="20000"/>
              </a:spcBef>
              <a:buClr>
                <a:schemeClr val="accent2"/>
              </a:buClr>
              <a:buSzPct val="80000"/>
              <a:buFont typeface="Wingdings" panose="05000000000000000000" pitchFamily="2" charset="2"/>
              <a:buNone/>
            </a:pPr>
            <a:r>
              <a:rPr lang="zh-CN" altLang="en-US" sz="2000">
                <a:latin typeface="宋体" panose="02010600030101010101" pitchFamily="2" charset="-122"/>
              </a:rPr>
              <a:t>******</a:t>
            </a:r>
            <a:r>
              <a:rPr lang="en-US" altLang="zh-CN" sz="2000">
                <a:latin typeface="宋体" panose="02010600030101010101" pitchFamily="2" charset="-122"/>
              </a:rPr>
              <a:t>1.23</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*****35.36</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*****653.7</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***4358.24</a:t>
            </a:r>
            <a:endParaRPr lang="en-US" altLang="zh-CN" sz="2000">
              <a:ea typeface="隶书" panose="02010509060101010101" pitchFamily="49" charset="-122"/>
            </a:endParaRP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8.</a:t>
            </a:r>
            <a:r>
              <a:rPr lang="zh-CN" altLang="en-US" sz="3200" kern="0" dirty="0" smtClean="0">
                <a:solidFill>
                  <a:schemeClr val="bg1"/>
                </a:solidFill>
                <a:latin typeface="隶书" pitchFamily="49" charset="-122"/>
                <a:ea typeface="隶书" pitchFamily="49" charset="-122"/>
              </a:rPr>
              <a:t>使用</a:t>
            </a:r>
            <a:r>
              <a:rPr lang="zh-CN" altLang="en-US" sz="3200" kern="0" dirty="0">
                <a:solidFill>
                  <a:schemeClr val="bg1"/>
                </a:solidFill>
                <a:latin typeface="隶书" pitchFamily="49" charset="-122"/>
                <a:ea typeface="隶书" pitchFamily="49" charset="-122"/>
              </a:rPr>
              <a:t>*填充 </a:t>
            </a:r>
          </a:p>
        </p:txBody>
      </p:sp>
    </p:spTree>
    <p:extLst>
      <p:ext uri="{BB962C8B-B14F-4D97-AF65-F5344CB8AC3E}">
        <p14:creationId xmlns:p14="http://schemas.microsoft.com/office/powerpoint/2010/main" val="3579145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22511" y="702746"/>
            <a:ext cx="8640960" cy="46635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spcBef>
                <a:spcPct val="10000"/>
              </a:spcBef>
              <a:buNone/>
              <a:defRPr/>
            </a:pPr>
            <a:r>
              <a:rPr lang="en-US" altLang="zh-CN" sz="2801" b="0" kern="0" dirty="0">
                <a:latin typeface="宋体" pitchFamily="2" charset="-122"/>
              </a:rPr>
              <a:t>#include &lt;</a:t>
            </a:r>
            <a:r>
              <a:rPr lang="en-US" altLang="zh-CN" sz="2801" b="0" kern="0" dirty="0" err="1">
                <a:latin typeface="宋体" pitchFamily="2" charset="-122"/>
              </a:rPr>
              <a:t>iostream</a:t>
            </a:r>
            <a:r>
              <a:rPr lang="en-US" altLang="zh-CN" sz="2801" b="0" kern="0" dirty="0">
                <a:latin typeface="宋体" pitchFamily="2" charset="-122"/>
              </a:rPr>
              <a:t>&gt;   </a:t>
            </a:r>
          </a:p>
          <a:p>
            <a:pPr marL="0" indent="0">
              <a:spcBef>
                <a:spcPct val="10000"/>
              </a:spcBef>
              <a:buNone/>
              <a:defRPr/>
            </a:pPr>
            <a:r>
              <a:rPr lang="en-US" altLang="zh-CN" sz="2801" b="0" kern="0" dirty="0">
                <a:latin typeface="宋体" pitchFamily="2" charset="-122"/>
              </a:rPr>
              <a:t>#include &lt;</a:t>
            </a:r>
            <a:r>
              <a:rPr lang="en-US" altLang="zh-CN" sz="2801" b="0" kern="0" dirty="0" err="1">
                <a:latin typeface="宋体" pitchFamily="2" charset="-122"/>
              </a:rPr>
              <a:t>iomanip</a:t>
            </a:r>
            <a:r>
              <a:rPr lang="en-US" altLang="zh-CN" sz="2801" b="0" kern="0" dirty="0">
                <a:latin typeface="宋体" pitchFamily="2" charset="-122"/>
              </a:rPr>
              <a:t>&gt;   </a:t>
            </a:r>
          </a:p>
          <a:p>
            <a:pPr marL="0" indent="0">
              <a:spcBef>
                <a:spcPct val="10000"/>
              </a:spcBef>
              <a:buNone/>
              <a:defRPr/>
            </a:pPr>
            <a:r>
              <a:rPr lang="en-US" altLang="zh-CN" sz="2801" b="0" kern="0" dirty="0">
                <a:latin typeface="宋体" pitchFamily="2" charset="-122"/>
              </a:rPr>
              <a:t>using namespace </a:t>
            </a:r>
            <a:r>
              <a:rPr lang="en-US" altLang="zh-CN" sz="2801" b="0" kern="0" dirty="0" err="1">
                <a:latin typeface="宋体" pitchFamily="2" charset="-122"/>
              </a:rPr>
              <a:t>std</a:t>
            </a:r>
            <a:r>
              <a:rPr lang="en-US" altLang="zh-CN" sz="2801" b="0" kern="0" dirty="0">
                <a:latin typeface="宋体" pitchFamily="2" charset="-122"/>
              </a:rPr>
              <a:t>;</a:t>
            </a:r>
          </a:p>
          <a:p>
            <a:pPr marL="0" indent="0">
              <a:spcBef>
                <a:spcPct val="10000"/>
              </a:spcBef>
              <a:buNone/>
              <a:defRPr/>
            </a:pPr>
            <a:r>
              <a:rPr lang="en-US" altLang="zh-CN" sz="2801" b="0" kern="0" dirty="0">
                <a:latin typeface="宋体" pitchFamily="2" charset="-122"/>
              </a:rPr>
              <a:t>void main()   </a:t>
            </a:r>
          </a:p>
          <a:p>
            <a:pPr marL="0" indent="0">
              <a:spcBef>
                <a:spcPct val="10000"/>
              </a:spcBef>
              <a:buNone/>
              <a:defRPr/>
            </a:pPr>
            <a:r>
              <a:rPr lang="en-US" altLang="zh-CN" sz="2801" b="0" kern="0" dirty="0">
                <a:latin typeface="宋体" pitchFamily="2" charset="-122"/>
              </a:rPr>
              <a:t>{ </a:t>
            </a:r>
            <a:endParaRPr lang="en-US" altLang="zh-CN" sz="2801" b="0" kern="0" dirty="0" smtClean="0">
              <a:latin typeface="宋体" pitchFamily="2" charset="-122"/>
            </a:endParaRPr>
          </a:p>
          <a:p>
            <a:pPr marL="0" indent="0">
              <a:spcBef>
                <a:spcPct val="10000"/>
              </a:spcBef>
              <a:buNone/>
              <a:defRPr/>
            </a:pPr>
            <a:r>
              <a:rPr lang="en-US" altLang="zh-CN" sz="2801" b="0" kern="0" dirty="0">
                <a:latin typeface="宋体" pitchFamily="2" charset="-122"/>
              </a:rPr>
              <a:t> </a:t>
            </a:r>
            <a:r>
              <a:rPr lang="en-US" altLang="zh-CN" sz="2801" b="0" kern="0" dirty="0" smtClean="0">
                <a:latin typeface="宋体" pitchFamily="2" charset="-122"/>
              </a:rPr>
              <a:t> double </a:t>
            </a:r>
            <a:r>
              <a:rPr lang="en-US" altLang="zh-CN" sz="2801" b="0" kern="0" dirty="0">
                <a:latin typeface="宋体" pitchFamily="2" charset="-122"/>
              </a:rPr>
              <a:t>values[]={1.23,35.36,653.7,4358.24};</a:t>
            </a:r>
          </a:p>
          <a:p>
            <a:pPr marL="0" indent="0">
              <a:spcBef>
                <a:spcPct val="10000"/>
              </a:spcBef>
              <a:buNone/>
              <a:defRPr/>
            </a:pPr>
            <a:r>
              <a:rPr lang="en-US" altLang="zh-CN" sz="2801" b="0" kern="0" dirty="0">
                <a:latin typeface="宋体" pitchFamily="2" charset="-122"/>
              </a:rPr>
              <a:t>  char *names[]={"</a:t>
            </a:r>
            <a:r>
              <a:rPr lang="en-US" altLang="zh-CN" sz="2801" b="0" kern="0" dirty="0" err="1">
                <a:latin typeface="宋体" pitchFamily="2" charset="-122"/>
              </a:rPr>
              <a:t>Zoot","Jimmy","Al","Stan</a:t>
            </a:r>
            <a:r>
              <a:rPr lang="en-US" altLang="zh-CN" sz="2801" b="0" kern="0" dirty="0">
                <a:latin typeface="宋体" pitchFamily="2" charset="-122"/>
              </a:rPr>
              <a:t>"};</a:t>
            </a:r>
          </a:p>
          <a:p>
            <a:pPr marL="0" indent="0">
              <a:spcBef>
                <a:spcPct val="10000"/>
              </a:spcBef>
              <a:buNone/>
              <a:defRPr/>
            </a:pPr>
            <a:r>
              <a:rPr lang="en-US" altLang="zh-CN" sz="2801" b="0" kern="0" dirty="0">
                <a:latin typeface="宋体" pitchFamily="2" charset="-122"/>
              </a:rPr>
              <a:t>  for(</a:t>
            </a:r>
            <a:r>
              <a:rPr lang="en-US" altLang="zh-CN" sz="2801" b="0" kern="0" dirty="0" err="1">
                <a:latin typeface="宋体" pitchFamily="2" charset="-122"/>
              </a:rPr>
              <a:t>int</a:t>
            </a:r>
            <a:r>
              <a:rPr lang="en-US" altLang="zh-CN" sz="2801" b="0" kern="0" dirty="0">
                <a:latin typeface="宋体" pitchFamily="2" charset="-122"/>
              </a:rPr>
              <a:t> </a:t>
            </a:r>
            <a:r>
              <a:rPr lang="en-US" altLang="zh-CN" sz="2801" b="0" kern="0" dirty="0" err="1">
                <a:latin typeface="宋体" pitchFamily="2" charset="-122"/>
              </a:rPr>
              <a:t>i</a:t>
            </a:r>
            <a:r>
              <a:rPr lang="en-US" altLang="zh-CN" sz="2801" b="0" kern="0" dirty="0">
                <a:latin typeface="宋体" pitchFamily="2" charset="-122"/>
              </a:rPr>
              <a:t>=0;i&lt;4;i++)</a:t>
            </a:r>
          </a:p>
          <a:p>
            <a:pPr marL="0" indent="0">
              <a:spcBef>
                <a:spcPct val="10000"/>
              </a:spcBef>
              <a:buNone/>
              <a:defRPr/>
            </a:pPr>
            <a:r>
              <a:rPr lang="en-US" altLang="zh-CN" sz="2801" b="0" kern="0" dirty="0">
                <a:latin typeface="宋体" pitchFamily="2" charset="-122"/>
              </a:rPr>
              <a:t>   </a:t>
            </a:r>
            <a:r>
              <a:rPr lang="en-US" altLang="zh-CN" sz="2801" b="0" kern="0" dirty="0" err="1">
                <a:latin typeface="宋体" pitchFamily="2" charset="-122"/>
              </a:rPr>
              <a:t>cout</a:t>
            </a:r>
            <a:r>
              <a:rPr lang="en-US" altLang="zh-CN" sz="2801" b="0" kern="0" dirty="0">
                <a:latin typeface="宋体" pitchFamily="2" charset="-122"/>
              </a:rPr>
              <a:t>&lt;&lt;</a:t>
            </a:r>
            <a:r>
              <a:rPr lang="en-US" altLang="zh-CN" sz="2801" b="0" kern="0" dirty="0" err="1">
                <a:solidFill>
                  <a:schemeClr val="bg2"/>
                </a:solidFill>
                <a:latin typeface="宋体" pitchFamily="2" charset="-122"/>
              </a:rPr>
              <a:t>setw</a:t>
            </a:r>
            <a:r>
              <a:rPr lang="en-US" altLang="zh-CN" sz="2801" b="0" kern="0" dirty="0">
                <a:solidFill>
                  <a:schemeClr val="bg2"/>
                </a:solidFill>
                <a:latin typeface="宋体" pitchFamily="2" charset="-122"/>
              </a:rPr>
              <a:t>(6)</a:t>
            </a:r>
            <a:r>
              <a:rPr lang="en-US" altLang="zh-CN" sz="2801" b="0" kern="0" dirty="0">
                <a:latin typeface="宋体" pitchFamily="2" charset="-122"/>
              </a:rPr>
              <a:t>&lt;&lt;names[</a:t>
            </a:r>
            <a:r>
              <a:rPr lang="en-US" altLang="zh-CN" sz="2801" b="0" kern="0" dirty="0" err="1">
                <a:latin typeface="宋体" pitchFamily="2" charset="-122"/>
              </a:rPr>
              <a:t>i</a:t>
            </a:r>
            <a:r>
              <a:rPr lang="en-US" altLang="zh-CN" sz="2801" b="0" kern="0" dirty="0">
                <a:latin typeface="宋体" pitchFamily="2" charset="-122"/>
              </a:rPr>
              <a:t>]</a:t>
            </a:r>
          </a:p>
          <a:p>
            <a:pPr marL="0" indent="0">
              <a:spcBef>
                <a:spcPct val="10000"/>
              </a:spcBef>
              <a:buNone/>
              <a:defRPr/>
            </a:pPr>
            <a:r>
              <a:rPr lang="en-US" altLang="zh-CN" sz="2801" b="0" kern="0" dirty="0">
                <a:latin typeface="宋体" pitchFamily="2" charset="-122"/>
              </a:rPr>
              <a:t>       &lt;&lt;</a:t>
            </a:r>
            <a:r>
              <a:rPr lang="en-US" altLang="zh-CN" sz="2801" b="0" kern="0" dirty="0" err="1">
                <a:solidFill>
                  <a:schemeClr val="bg2"/>
                </a:solidFill>
                <a:latin typeface="宋体" pitchFamily="2" charset="-122"/>
              </a:rPr>
              <a:t>setw</a:t>
            </a:r>
            <a:r>
              <a:rPr lang="en-US" altLang="zh-CN" sz="2801" b="0" kern="0" dirty="0">
                <a:solidFill>
                  <a:schemeClr val="bg2"/>
                </a:solidFill>
                <a:latin typeface="宋体" pitchFamily="2" charset="-122"/>
              </a:rPr>
              <a:t>(10)</a:t>
            </a:r>
            <a:r>
              <a:rPr lang="en-US" altLang="zh-CN" sz="2801" b="0" kern="0" dirty="0">
                <a:latin typeface="宋体" pitchFamily="2" charset="-122"/>
              </a:rPr>
              <a:t>&lt;&lt;values[</a:t>
            </a:r>
            <a:r>
              <a:rPr lang="en-US" altLang="zh-CN" sz="2801" b="0" kern="0" dirty="0" err="1">
                <a:latin typeface="宋体" pitchFamily="2" charset="-122"/>
              </a:rPr>
              <a:t>i</a:t>
            </a:r>
            <a:r>
              <a:rPr lang="en-US" altLang="zh-CN" sz="2801" b="0" kern="0" dirty="0" smtClean="0">
                <a:latin typeface="宋体" pitchFamily="2" charset="-122"/>
              </a:rPr>
              <a:t>]&lt;&lt;</a:t>
            </a:r>
            <a:r>
              <a:rPr lang="en-US" altLang="zh-CN" sz="2801" b="0" kern="0" dirty="0" err="1">
                <a:latin typeface="宋体" pitchFamily="2" charset="-122"/>
              </a:rPr>
              <a:t>endl</a:t>
            </a:r>
            <a:r>
              <a:rPr lang="en-US" altLang="zh-CN" sz="2801" b="0" kern="0" dirty="0">
                <a:latin typeface="宋体" pitchFamily="2" charset="-122"/>
              </a:rPr>
              <a:t>;   </a:t>
            </a:r>
          </a:p>
          <a:p>
            <a:pPr marL="0" indent="0">
              <a:spcBef>
                <a:spcPct val="10000"/>
              </a:spcBef>
              <a:buNone/>
              <a:defRPr/>
            </a:pPr>
            <a:r>
              <a:rPr lang="en-US" altLang="zh-CN" sz="2801" b="0" kern="0" dirty="0">
                <a:latin typeface="宋体" pitchFamily="2" charset="-122"/>
              </a:rPr>
              <a:t>}</a:t>
            </a:r>
          </a:p>
        </p:txBody>
      </p:sp>
      <p:sp>
        <p:nvSpPr>
          <p:cNvPr id="25604" name="Text Box 6"/>
          <p:cNvSpPr txBox="1">
            <a:spLocks noChangeArrowheads="1"/>
          </p:cNvSpPr>
          <p:nvPr/>
        </p:nvSpPr>
        <p:spPr bwMode="auto">
          <a:xfrm>
            <a:off x="9051503" y="4869954"/>
            <a:ext cx="2515182" cy="187050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latin typeface="宋体" panose="02010600030101010101" pitchFamily="2" charset="-122"/>
              </a:rPr>
              <a:t>输出结果：</a:t>
            </a:r>
          </a:p>
          <a:p>
            <a:pPr eaLnBrk="1" hangingPunct="1">
              <a:spcBef>
                <a:spcPct val="20000"/>
              </a:spcBef>
              <a:buClr>
                <a:schemeClr val="accent2"/>
              </a:buClr>
              <a:buSzPct val="80000"/>
              <a:buFont typeface="Wingdings" panose="05000000000000000000" pitchFamily="2" charset="2"/>
              <a:buNone/>
            </a:pPr>
            <a:r>
              <a:rPr lang="zh-CN" altLang="en-US" sz="2000">
                <a:latin typeface="宋体" panose="02010600030101010101" pitchFamily="2" charset="-122"/>
              </a:rPr>
              <a:t>  </a:t>
            </a:r>
            <a:r>
              <a:rPr lang="en-US" altLang="zh-CN" sz="2000">
                <a:latin typeface="宋体" panose="02010600030101010101" pitchFamily="2" charset="-122"/>
              </a:rPr>
              <a:t>Zoot      1.23</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Jimmy     35.36</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Al     653.7</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  Stan   4358.24</a:t>
            </a:r>
            <a:endParaRPr lang="en-US" altLang="zh-CN" sz="2000">
              <a:ea typeface="隶书" panose="02010509060101010101" pitchFamily="49" charset="-122"/>
            </a:endParaRP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9.</a:t>
            </a:r>
            <a:r>
              <a:rPr lang="zh-CN" altLang="en-US" sz="3200" kern="0" dirty="0" smtClean="0">
                <a:solidFill>
                  <a:schemeClr val="bg1"/>
                </a:solidFill>
                <a:latin typeface="隶书" pitchFamily="49" charset="-122"/>
                <a:ea typeface="隶书" pitchFamily="49" charset="-122"/>
              </a:rPr>
              <a:t>使用</a:t>
            </a:r>
            <a:r>
              <a:rPr lang="en-US" altLang="zh-CN" sz="3200" kern="0" dirty="0" err="1">
                <a:solidFill>
                  <a:schemeClr val="bg1"/>
                </a:solidFill>
                <a:latin typeface="隶书" pitchFamily="49" charset="-122"/>
                <a:ea typeface="隶书" pitchFamily="49" charset="-122"/>
              </a:rPr>
              <a:t>setw</a:t>
            </a:r>
            <a:r>
              <a:rPr lang="zh-CN" altLang="en-US" sz="3200" kern="0" dirty="0">
                <a:solidFill>
                  <a:schemeClr val="bg1"/>
                </a:solidFill>
                <a:latin typeface="隶书" pitchFamily="49" charset="-122"/>
                <a:ea typeface="隶书" pitchFamily="49" charset="-122"/>
              </a:rPr>
              <a:t>指定宽度</a:t>
            </a:r>
          </a:p>
        </p:txBody>
      </p:sp>
    </p:spTree>
    <p:extLst>
      <p:ext uri="{BB962C8B-B14F-4D97-AF65-F5344CB8AC3E}">
        <p14:creationId xmlns:p14="http://schemas.microsoft.com/office/powerpoint/2010/main" val="10874722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781919" y="716776"/>
            <a:ext cx="8715805" cy="590528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spcBef>
                <a:spcPct val="15000"/>
              </a:spcBef>
              <a:buNone/>
              <a:defRPr/>
            </a:pPr>
            <a:r>
              <a:rPr lang="en-US" altLang="zh-CN" sz="2400" b="0" kern="0" dirty="0">
                <a:latin typeface="宋体" pitchFamily="2" charset="-122"/>
              </a:rPr>
              <a:t>#include &lt;</a:t>
            </a:r>
            <a:r>
              <a:rPr lang="en-US" altLang="zh-CN" sz="2400" b="0" kern="0" dirty="0" err="1">
                <a:latin typeface="宋体" pitchFamily="2" charset="-122"/>
              </a:rPr>
              <a:t>iostream</a:t>
            </a:r>
            <a:r>
              <a:rPr lang="en-US" altLang="zh-CN" sz="2400" b="0" kern="0" dirty="0">
                <a:latin typeface="宋体" pitchFamily="2" charset="-122"/>
              </a:rPr>
              <a:t>&gt;   </a:t>
            </a:r>
          </a:p>
          <a:p>
            <a:pPr marL="0" indent="0">
              <a:lnSpc>
                <a:spcPct val="110000"/>
              </a:lnSpc>
              <a:spcBef>
                <a:spcPct val="15000"/>
              </a:spcBef>
              <a:buNone/>
              <a:defRPr/>
            </a:pPr>
            <a:r>
              <a:rPr lang="en-US" altLang="zh-CN" sz="2400" b="0" kern="0" dirty="0">
                <a:latin typeface="宋体" pitchFamily="2" charset="-122"/>
              </a:rPr>
              <a:t>#include &lt;</a:t>
            </a:r>
            <a:r>
              <a:rPr lang="en-US" altLang="zh-CN" sz="2400" b="0" kern="0" dirty="0" err="1">
                <a:latin typeface="宋体" pitchFamily="2" charset="-122"/>
              </a:rPr>
              <a:t>iomanip</a:t>
            </a:r>
            <a:r>
              <a:rPr lang="en-US" altLang="zh-CN" sz="2400" b="0" kern="0" dirty="0">
                <a:latin typeface="宋体" pitchFamily="2" charset="-122"/>
              </a:rPr>
              <a:t>&gt; </a:t>
            </a:r>
          </a:p>
          <a:p>
            <a:pPr marL="0" indent="0">
              <a:lnSpc>
                <a:spcPct val="110000"/>
              </a:lnSpc>
              <a:spcBef>
                <a:spcPct val="15000"/>
              </a:spcBef>
              <a:buNone/>
              <a:defRPr/>
            </a:pPr>
            <a:r>
              <a:rPr lang="en-US" altLang="zh-CN" sz="2400" b="0" kern="0" dirty="0">
                <a:latin typeface="宋体" pitchFamily="2" charset="-122"/>
              </a:rPr>
              <a:t>using namespace </a:t>
            </a:r>
            <a:r>
              <a:rPr lang="en-US" altLang="zh-CN" sz="2400" b="0" kern="0" dirty="0" err="1">
                <a:latin typeface="宋体" pitchFamily="2" charset="-122"/>
              </a:rPr>
              <a:t>std</a:t>
            </a:r>
            <a:r>
              <a:rPr lang="en-US" altLang="zh-CN" sz="2400" b="0" kern="0" dirty="0">
                <a:latin typeface="宋体" pitchFamily="2" charset="-122"/>
              </a:rPr>
              <a:t>;  </a:t>
            </a:r>
          </a:p>
          <a:p>
            <a:pPr marL="0" indent="0">
              <a:lnSpc>
                <a:spcPct val="110000"/>
              </a:lnSpc>
              <a:spcBef>
                <a:spcPct val="15000"/>
              </a:spcBef>
              <a:buNone/>
              <a:defRPr/>
            </a:pPr>
            <a:r>
              <a:rPr lang="en-US" altLang="zh-CN" sz="2400" b="0" kern="0" dirty="0">
                <a:latin typeface="宋体" pitchFamily="2" charset="-122"/>
              </a:rPr>
              <a:t>void main()   </a:t>
            </a:r>
          </a:p>
          <a:p>
            <a:pPr marL="0" indent="0">
              <a:lnSpc>
                <a:spcPct val="110000"/>
              </a:lnSpc>
              <a:spcBef>
                <a:spcPct val="15000"/>
              </a:spcBef>
              <a:buNone/>
              <a:defRPr/>
            </a:pPr>
            <a:r>
              <a:rPr lang="en-US" altLang="zh-CN" sz="2400" b="0" kern="0" dirty="0">
                <a:latin typeface="宋体" pitchFamily="2" charset="-122"/>
              </a:rPr>
              <a:t>{ </a:t>
            </a:r>
            <a:endParaRPr lang="en-US" altLang="zh-CN" sz="2400" b="0" kern="0" dirty="0" smtClean="0">
              <a:latin typeface="宋体" pitchFamily="2" charset="-122"/>
            </a:endParaRP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double </a:t>
            </a:r>
            <a:r>
              <a:rPr lang="en-US" altLang="zh-CN" sz="2400" b="0" kern="0" dirty="0">
                <a:latin typeface="宋体" pitchFamily="2" charset="-122"/>
              </a:rPr>
              <a:t>values[]={1.23,35.36,653.7,4358.24};</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char </a:t>
            </a:r>
            <a:r>
              <a:rPr lang="en-US" altLang="zh-CN" sz="2400" b="0" kern="0" dirty="0">
                <a:latin typeface="宋体" pitchFamily="2" charset="-122"/>
              </a:rPr>
              <a:t>*names[]={"</a:t>
            </a:r>
            <a:r>
              <a:rPr lang="en-US" altLang="zh-CN" sz="2400" b="0" kern="0" dirty="0" err="1">
                <a:latin typeface="宋体" pitchFamily="2" charset="-122"/>
              </a:rPr>
              <a:t>Zoot","Jimmy","Al","Stan</a:t>
            </a:r>
            <a:r>
              <a:rPr lang="en-US" altLang="zh-CN" sz="2400" b="0" kern="0" dirty="0">
                <a:latin typeface="宋体" pitchFamily="2" charset="-122"/>
              </a:rPr>
              <a:t>"};</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for(</a:t>
            </a:r>
            <a:r>
              <a:rPr lang="en-US" altLang="zh-CN" sz="2400" b="0" kern="0" dirty="0" err="1" smtClean="0">
                <a:latin typeface="宋体" pitchFamily="2" charset="-122"/>
              </a:rPr>
              <a:t>int</a:t>
            </a:r>
            <a:r>
              <a:rPr lang="en-US" altLang="zh-CN" sz="2400" b="0" kern="0" dirty="0" smtClean="0">
                <a:latin typeface="宋体" pitchFamily="2" charset="-122"/>
              </a:rPr>
              <a:t> </a:t>
            </a:r>
            <a:r>
              <a:rPr lang="en-US" altLang="zh-CN" sz="2400" b="0" kern="0" dirty="0" err="1">
                <a:latin typeface="宋体" pitchFamily="2" charset="-122"/>
              </a:rPr>
              <a:t>i</a:t>
            </a:r>
            <a:r>
              <a:rPr lang="en-US" altLang="zh-CN" sz="2400" b="0" kern="0" dirty="0">
                <a:latin typeface="宋体" pitchFamily="2" charset="-122"/>
              </a:rPr>
              <a:t>=0;i&lt;4;i++)</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a:t>
            </a:r>
            <a:r>
              <a:rPr lang="en-US" altLang="zh-CN" sz="2400" b="0" kern="0" dirty="0" err="1" smtClean="0">
                <a:latin typeface="宋体" pitchFamily="2" charset="-122"/>
              </a:rPr>
              <a:t>cout</a:t>
            </a:r>
            <a:r>
              <a:rPr lang="en-US" altLang="zh-CN" sz="2400" b="0" kern="0" dirty="0">
                <a:latin typeface="宋体" pitchFamily="2" charset="-122"/>
              </a:rPr>
              <a:t>&lt;&lt;</a:t>
            </a:r>
            <a:r>
              <a:rPr lang="en-US" altLang="zh-CN" sz="2400" b="0" kern="0" dirty="0" err="1">
                <a:solidFill>
                  <a:schemeClr val="bg2"/>
                </a:solidFill>
                <a:latin typeface="宋体" pitchFamily="2" charset="-122"/>
              </a:rPr>
              <a:t>setiosflags</a:t>
            </a:r>
            <a:r>
              <a:rPr lang="en-US" altLang="zh-CN" sz="2400" b="0" kern="0" dirty="0">
                <a:solidFill>
                  <a:schemeClr val="bg2"/>
                </a:solidFill>
                <a:latin typeface="宋体" pitchFamily="2" charset="-122"/>
              </a:rPr>
              <a:t>(</a:t>
            </a:r>
            <a:r>
              <a:rPr lang="en-US" altLang="zh-CN" sz="2400" b="0" kern="0" dirty="0" err="1">
                <a:solidFill>
                  <a:schemeClr val="bg2"/>
                </a:solidFill>
                <a:latin typeface="宋体" pitchFamily="2" charset="-122"/>
              </a:rPr>
              <a:t>ios</a:t>
            </a:r>
            <a:r>
              <a:rPr lang="en-US" altLang="zh-CN" sz="2400" b="0" kern="0" dirty="0">
                <a:solidFill>
                  <a:schemeClr val="bg2"/>
                </a:solidFill>
                <a:latin typeface="宋体" pitchFamily="2" charset="-122"/>
              </a:rPr>
              <a:t>::left)</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&lt;&lt;</a:t>
            </a:r>
            <a:r>
              <a:rPr lang="en-US" altLang="zh-CN" sz="2400" b="0" kern="0" dirty="0" err="1">
                <a:latin typeface="宋体" pitchFamily="2" charset="-122"/>
              </a:rPr>
              <a:t>setw</a:t>
            </a:r>
            <a:r>
              <a:rPr lang="en-US" altLang="zh-CN" sz="2400" b="0" kern="0" dirty="0">
                <a:latin typeface="宋体" pitchFamily="2" charset="-122"/>
              </a:rPr>
              <a:t>(6)&lt;&lt;names[</a:t>
            </a:r>
            <a:r>
              <a:rPr lang="en-US" altLang="zh-CN" sz="2400" b="0" kern="0" dirty="0" err="1">
                <a:latin typeface="宋体" pitchFamily="2" charset="-122"/>
              </a:rPr>
              <a:t>i</a:t>
            </a:r>
            <a:r>
              <a:rPr lang="en-US" altLang="zh-CN" sz="2400" b="0" kern="0" dirty="0">
                <a:latin typeface="宋体" pitchFamily="2" charset="-122"/>
              </a:rPr>
              <a:t>]</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&lt;&lt;</a:t>
            </a:r>
            <a:r>
              <a:rPr lang="en-US" altLang="zh-CN" sz="2400" b="0" kern="0" dirty="0" err="1">
                <a:solidFill>
                  <a:schemeClr val="bg2"/>
                </a:solidFill>
                <a:latin typeface="宋体" pitchFamily="2" charset="-122"/>
              </a:rPr>
              <a:t>resetiosflags</a:t>
            </a:r>
            <a:r>
              <a:rPr lang="en-US" altLang="zh-CN" sz="2400" b="0" kern="0" dirty="0">
                <a:solidFill>
                  <a:schemeClr val="bg2"/>
                </a:solidFill>
                <a:latin typeface="宋体" pitchFamily="2" charset="-122"/>
              </a:rPr>
              <a:t>(</a:t>
            </a:r>
            <a:r>
              <a:rPr lang="en-US" altLang="zh-CN" sz="2400" b="0" kern="0" dirty="0" err="1">
                <a:solidFill>
                  <a:schemeClr val="bg2"/>
                </a:solidFill>
                <a:latin typeface="宋体" pitchFamily="2" charset="-122"/>
              </a:rPr>
              <a:t>ios</a:t>
            </a:r>
            <a:r>
              <a:rPr lang="en-US" altLang="zh-CN" sz="2400" b="0" kern="0" dirty="0">
                <a:solidFill>
                  <a:schemeClr val="bg2"/>
                </a:solidFill>
                <a:latin typeface="宋体" pitchFamily="2" charset="-122"/>
              </a:rPr>
              <a:t>::left)</a:t>
            </a:r>
          </a:p>
          <a:p>
            <a:pPr marL="0" indent="0">
              <a:lnSpc>
                <a:spcPct val="110000"/>
              </a:lnSpc>
              <a:spcBef>
                <a:spcPct val="15000"/>
              </a:spcBef>
              <a:buNone/>
              <a:defRPr/>
            </a:pPr>
            <a:r>
              <a:rPr lang="en-US" altLang="zh-CN" sz="2400" b="0" kern="0" dirty="0">
                <a:latin typeface="宋体" pitchFamily="2" charset="-122"/>
              </a:rPr>
              <a:t>       </a:t>
            </a:r>
            <a:r>
              <a:rPr lang="en-US" altLang="zh-CN" sz="2400" b="0" kern="0" dirty="0" smtClean="0">
                <a:latin typeface="宋体" pitchFamily="2" charset="-122"/>
              </a:rPr>
              <a:t>  &lt;&lt;</a:t>
            </a:r>
            <a:r>
              <a:rPr lang="en-US" altLang="zh-CN" sz="2400" b="0" kern="0" dirty="0" err="1">
                <a:latin typeface="宋体" pitchFamily="2" charset="-122"/>
              </a:rPr>
              <a:t>setw</a:t>
            </a:r>
            <a:r>
              <a:rPr lang="en-US" altLang="zh-CN" sz="2400" b="0" kern="0" dirty="0">
                <a:latin typeface="宋体" pitchFamily="2" charset="-122"/>
              </a:rPr>
              <a:t>(10)&lt;&lt;values[</a:t>
            </a:r>
            <a:r>
              <a:rPr lang="en-US" altLang="zh-CN" sz="2400" b="0" kern="0" dirty="0" err="1">
                <a:latin typeface="宋体" pitchFamily="2" charset="-122"/>
              </a:rPr>
              <a:t>i</a:t>
            </a:r>
            <a:r>
              <a:rPr lang="en-US" altLang="zh-CN" sz="2400" b="0" kern="0" dirty="0" smtClean="0">
                <a:latin typeface="宋体" pitchFamily="2" charset="-122"/>
              </a:rPr>
              <a:t>]&lt;&lt;</a:t>
            </a:r>
            <a:r>
              <a:rPr lang="en-US" altLang="zh-CN" sz="2400" b="0" kern="0" dirty="0" err="1">
                <a:latin typeface="宋体" pitchFamily="2" charset="-122"/>
              </a:rPr>
              <a:t>endl</a:t>
            </a:r>
            <a:r>
              <a:rPr lang="en-US" altLang="zh-CN" sz="2400" b="0" kern="0" dirty="0">
                <a:latin typeface="宋体" pitchFamily="2" charset="-122"/>
              </a:rPr>
              <a:t>;</a:t>
            </a:r>
          </a:p>
          <a:p>
            <a:pPr marL="0" indent="0">
              <a:lnSpc>
                <a:spcPct val="110000"/>
              </a:lnSpc>
              <a:spcBef>
                <a:spcPct val="15000"/>
              </a:spcBef>
              <a:buNone/>
              <a:defRPr/>
            </a:pPr>
            <a:r>
              <a:rPr lang="en-US" altLang="zh-CN" sz="2400" b="0" kern="0" dirty="0">
                <a:latin typeface="宋体" pitchFamily="2" charset="-122"/>
              </a:rPr>
              <a:t>}</a:t>
            </a:r>
          </a:p>
        </p:txBody>
      </p:sp>
      <p:sp>
        <p:nvSpPr>
          <p:cNvPr id="26628" name="Text Box 6"/>
          <p:cNvSpPr txBox="1">
            <a:spLocks noChangeArrowheads="1"/>
          </p:cNvSpPr>
          <p:nvPr/>
        </p:nvSpPr>
        <p:spPr bwMode="auto">
          <a:xfrm>
            <a:off x="9123511" y="4437906"/>
            <a:ext cx="2286529" cy="1568813"/>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buClr>
                <a:schemeClr val="accent2"/>
              </a:buClr>
              <a:buSzPct val="80000"/>
              <a:buFont typeface="Wingdings" panose="05000000000000000000" pitchFamily="2" charset="2"/>
              <a:buNone/>
            </a:pPr>
            <a:r>
              <a:rPr lang="zh-CN" altLang="en-US" sz="2000" dirty="0">
                <a:latin typeface="宋体" panose="02010600030101010101" pitchFamily="2" charset="-122"/>
              </a:rPr>
              <a:t>输出结果</a:t>
            </a:r>
            <a:r>
              <a:rPr lang="en-US" altLang="zh-CN" sz="2000" dirty="0">
                <a:latin typeface="宋体" panose="02010600030101010101" pitchFamily="2" charset="-122"/>
              </a:rPr>
              <a:t>:</a:t>
            </a:r>
          </a:p>
          <a:p>
            <a:pPr eaLnBrk="1" hangingPunct="1">
              <a:lnSpc>
                <a:spcPct val="80000"/>
              </a:lnSpc>
              <a:spcBef>
                <a:spcPct val="20000"/>
              </a:spcBef>
              <a:buClr>
                <a:schemeClr val="accent2"/>
              </a:buClr>
              <a:buSzPct val="80000"/>
              <a:buFont typeface="Wingdings" panose="05000000000000000000" pitchFamily="2" charset="2"/>
              <a:buNone/>
            </a:pPr>
            <a:r>
              <a:rPr lang="en-US" altLang="zh-CN" sz="2000" dirty="0">
                <a:latin typeface="宋体" panose="02010600030101010101" pitchFamily="2" charset="-122"/>
              </a:rPr>
              <a:t>Zoot        1.23</a:t>
            </a:r>
          </a:p>
          <a:p>
            <a:pPr eaLnBrk="1" hangingPunct="1">
              <a:lnSpc>
                <a:spcPct val="80000"/>
              </a:lnSpc>
              <a:spcBef>
                <a:spcPct val="20000"/>
              </a:spcBef>
              <a:buClr>
                <a:schemeClr val="accent2"/>
              </a:buClr>
              <a:buSzPct val="80000"/>
              <a:buFont typeface="Wingdings" panose="05000000000000000000" pitchFamily="2" charset="2"/>
              <a:buNone/>
            </a:pPr>
            <a:r>
              <a:rPr lang="en-US" altLang="zh-CN" sz="2000" dirty="0">
                <a:latin typeface="宋体" panose="02010600030101010101" pitchFamily="2" charset="-122"/>
              </a:rPr>
              <a:t>Jimmy      35.36</a:t>
            </a:r>
          </a:p>
          <a:p>
            <a:pPr eaLnBrk="1" hangingPunct="1">
              <a:lnSpc>
                <a:spcPct val="80000"/>
              </a:lnSpc>
              <a:spcBef>
                <a:spcPct val="20000"/>
              </a:spcBef>
              <a:buClr>
                <a:schemeClr val="accent2"/>
              </a:buClr>
              <a:buSzPct val="80000"/>
              <a:buFont typeface="Wingdings" panose="05000000000000000000" pitchFamily="2" charset="2"/>
              <a:buNone/>
            </a:pPr>
            <a:r>
              <a:rPr lang="en-US" altLang="zh-CN" sz="2000" dirty="0">
                <a:latin typeface="宋体" panose="02010600030101010101" pitchFamily="2" charset="-122"/>
              </a:rPr>
              <a:t>Al         653.7</a:t>
            </a:r>
          </a:p>
          <a:p>
            <a:pPr eaLnBrk="1" hangingPunct="1">
              <a:lnSpc>
                <a:spcPct val="80000"/>
              </a:lnSpc>
              <a:spcBef>
                <a:spcPct val="20000"/>
              </a:spcBef>
              <a:buClr>
                <a:schemeClr val="accent2"/>
              </a:buClr>
              <a:buSzPct val="80000"/>
              <a:buFont typeface="Wingdings" panose="05000000000000000000" pitchFamily="2" charset="2"/>
              <a:buNone/>
            </a:pPr>
            <a:r>
              <a:rPr lang="en-US" altLang="zh-CN" sz="2000" dirty="0">
                <a:latin typeface="宋体" panose="02010600030101010101" pitchFamily="2" charset="-122"/>
              </a:rPr>
              <a:t>Stan     4358.24</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10.</a:t>
            </a:r>
            <a:r>
              <a:rPr lang="zh-CN" altLang="en-US" sz="3200" kern="0" dirty="0" smtClean="0">
                <a:solidFill>
                  <a:schemeClr val="bg1"/>
                </a:solidFill>
                <a:latin typeface="隶书" pitchFamily="49" charset="-122"/>
                <a:ea typeface="隶书" pitchFamily="49" charset="-122"/>
              </a:rPr>
              <a:t>设置对齐方式</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565261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7" y="765353"/>
            <a:ext cx="10201800" cy="590528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000" b="0" kern="0" dirty="0">
                <a:latin typeface="宋体" pitchFamily="2" charset="-122"/>
              </a:rPr>
              <a:t>#include &lt;</a:t>
            </a:r>
            <a:r>
              <a:rPr lang="en-US" altLang="zh-CN" sz="2000" b="0" kern="0" dirty="0" err="1">
                <a:latin typeface="宋体" pitchFamily="2" charset="-122"/>
              </a:rPr>
              <a:t>iostream</a:t>
            </a:r>
            <a:r>
              <a:rPr lang="en-US" altLang="zh-CN" sz="2000" b="0" kern="0" dirty="0">
                <a:latin typeface="宋体" pitchFamily="2" charset="-122"/>
              </a:rPr>
              <a:t>&gt;   </a:t>
            </a:r>
          </a:p>
          <a:p>
            <a:pPr marL="0" indent="0">
              <a:buNone/>
              <a:defRPr/>
            </a:pPr>
            <a:r>
              <a:rPr lang="en-US" altLang="zh-CN" sz="2000" b="0" kern="0" dirty="0">
                <a:latin typeface="宋体" pitchFamily="2" charset="-122"/>
              </a:rPr>
              <a:t>#include &lt;</a:t>
            </a:r>
            <a:r>
              <a:rPr lang="en-US" altLang="zh-CN" sz="2000" b="0" kern="0" dirty="0" err="1">
                <a:latin typeface="宋体" pitchFamily="2" charset="-122"/>
              </a:rPr>
              <a:t>iomanip</a:t>
            </a:r>
            <a:r>
              <a:rPr lang="en-US" altLang="zh-CN" sz="2000" b="0" kern="0" dirty="0">
                <a:latin typeface="宋体" pitchFamily="2" charset="-122"/>
              </a:rPr>
              <a:t>&gt; </a:t>
            </a:r>
          </a:p>
          <a:p>
            <a:pPr marL="0" indent="0">
              <a:buNone/>
              <a:defRPr/>
            </a:pPr>
            <a:r>
              <a:rPr lang="en-US" altLang="zh-CN" sz="2000" b="0" kern="0" dirty="0">
                <a:latin typeface="宋体" pitchFamily="2" charset="-122"/>
              </a:rPr>
              <a:t>using namespace </a:t>
            </a:r>
            <a:r>
              <a:rPr lang="en-US" altLang="zh-CN" sz="2000" b="0" kern="0" dirty="0" err="1">
                <a:latin typeface="宋体" pitchFamily="2" charset="-122"/>
              </a:rPr>
              <a:t>std</a:t>
            </a:r>
            <a:r>
              <a:rPr lang="en-US" altLang="zh-CN" sz="2000" b="0" kern="0" dirty="0">
                <a:latin typeface="宋体" pitchFamily="2" charset="-122"/>
              </a:rPr>
              <a:t>;  </a:t>
            </a:r>
          </a:p>
          <a:p>
            <a:pPr marL="0" indent="0">
              <a:buNone/>
              <a:defRPr/>
            </a:pPr>
            <a:r>
              <a:rPr lang="en-US" altLang="zh-CN" sz="2000" b="0" kern="0" dirty="0">
                <a:latin typeface="宋体" pitchFamily="2" charset="-122"/>
              </a:rPr>
              <a:t>void main()   </a:t>
            </a:r>
          </a:p>
          <a:p>
            <a:pPr marL="0" indent="0">
              <a:buNone/>
              <a:defRPr/>
            </a:pPr>
            <a:r>
              <a:rPr lang="en-US" altLang="zh-CN" sz="2000" b="0" kern="0" dirty="0">
                <a:latin typeface="宋体" pitchFamily="2" charset="-122"/>
              </a:rPr>
              <a:t>{ </a:t>
            </a:r>
            <a:endParaRPr lang="en-US" altLang="zh-CN" sz="2000" b="0" kern="0" dirty="0" smtClean="0">
              <a:latin typeface="宋体" pitchFamily="2" charset="-122"/>
            </a:endParaRPr>
          </a:p>
          <a:p>
            <a:pPr marL="0" indent="0">
              <a:buNone/>
              <a:defRPr/>
            </a:pPr>
            <a:r>
              <a:rPr lang="en-US" altLang="zh-CN" sz="2000" b="0" kern="0" dirty="0">
                <a:latin typeface="宋体" pitchFamily="2" charset="-122"/>
              </a:rPr>
              <a:t> </a:t>
            </a:r>
            <a:r>
              <a:rPr lang="en-US" altLang="zh-CN" sz="2000" b="0" kern="0" dirty="0" smtClean="0">
                <a:latin typeface="宋体" pitchFamily="2" charset="-122"/>
              </a:rPr>
              <a:t>   double </a:t>
            </a:r>
            <a:r>
              <a:rPr lang="en-US" altLang="zh-CN" sz="2000" b="0" kern="0" dirty="0">
                <a:latin typeface="宋体" pitchFamily="2" charset="-122"/>
              </a:rPr>
              <a:t>values[]={1.23,35.36,653.7,4358.24};</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char </a:t>
            </a:r>
            <a:r>
              <a:rPr lang="en-US" altLang="zh-CN" sz="2000" b="0" kern="0" dirty="0">
                <a:latin typeface="宋体" pitchFamily="2" charset="-122"/>
              </a:rPr>
              <a:t>*names[]={"</a:t>
            </a:r>
            <a:r>
              <a:rPr lang="en-US" altLang="zh-CN" sz="2000" b="0" kern="0" dirty="0" err="1">
                <a:latin typeface="宋体" pitchFamily="2" charset="-122"/>
              </a:rPr>
              <a:t>Zoot","Jimmy","Al","Stan</a:t>
            </a:r>
            <a:r>
              <a:rPr lang="en-US" altLang="zh-CN" sz="2000" b="0" kern="0" dirty="0">
                <a:latin typeface="宋体" pitchFamily="2" charset="-122"/>
              </a:rPr>
              <a: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a:t>
            </a:r>
            <a:r>
              <a:rPr lang="en-US" altLang="zh-CN" sz="2000" b="0" kern="0" dirty="0" err="1" smtClean="0">
                <a:latin typeface="宋体" pitchFamily="2" charset="-122"/>
              </a:rPr>
              <a:t>cout</a:t>
            </a:r>
            <a:r>
              <a:rPr lang="en-US" altLang="zh-CN" sz="2000" b="0" kern="0" dirty="0">
                <a:latin typeface="宋体" pitchFamily="2" charset="-122"/>
              </a:rPr>
              <a:t>&lt;&lt;</a:t>
            </a:r>
            <a:r>
              <a:rPr lang="en-US" altLang="zh-CN" sz="2000" b="0" kern="0" dirty="0" err="1">
                <a:latin typeface="宋体" pitchFamily="2" charset="-122"/>
              </a:rPr>
              <a:t>setiosflags</a:t>
            </a:r>
            <a:r>
              <a:rPr lang="en-US" altLang="zh-CN" sz="2000" b="0" kern="0" dirty="0">
                <a:latin typeface="宋体" pitchFamily="2" charset="-122"/>
              </a:rPr>
              <a:t>(</a:t>
            </a:r>
            <a:r>
              <a:rPr lang="en-US" altLang="zh-CN" sz="2000" b="0" kern="0" dirty="0" err="1">
                <a:latin typeface="宋体" pitchFamily="2" charset="-122"/>
              </a:rPr>
              <a:t>ios</a:t>
            </a:r>
            <a:r>
              <a:rPr lang="en-US" altLang="zh-CN" sz="2000" b="0" kern="0" dirty="0">
                <a:latin typeface="宋体" pitchFamily="2" charset="-122"/>
              </a:rPr>
              <a:t>::scientific);</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for(</a:t>
            </a:r>
            <a:r>
              <a:rPr lang="en-US" altLang="zh-CN" sz="2000" b="0" kern="0" dirty="0" err="1" smtClean="0">
                <a:latin typeface="宋体" pitchFamily="2" charset="-122"/>
              </a:rPr>
              <a:t>int</a:t>
            </a:r>
            <a:r>
              <a:rPr lang="en-US" altLang="zh-CN" sz="2000" b="0" kern="0" dirty="0" smtClean="0">
                <a:latin typeface="宋体" pitchFamily="2" charset="-122"/>
              </a:rPr>
              <a:t> </a:t>
            </a:r>
            <a:r>
              <a:rPr lang="en-US" altLang="zh-CN" sz="2000" b="0" kern="0" dirty="0" err="1">
                <a:latin typeface="宋体" pitchFamily="2" charset="-122"/>
              </a:rPr>
              <a:t>i</a:t>
            </a:r>
            <a:r>
              <a:rPr lang="en-US" altLang="zh-CN" sz="2000" b="0" kern="0" dirty="0">
                <a:latin typeface="宋体" pitchFamily="2" charset="-122"/>
              </a:rPr>
              <a:t>=0;i&lt;4;i++)</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a:t>
            </a:r>
            <a:r>
              <a:rPr lang="en-US" altLang="zh-CN" sz="2000" b="0" kern="0" dirty="0" err="1" smtClean="0">
                <a:latin typeface="宋体" pitchFamily="2" charset="-122"/>
              </a:rPr>
              <a:t>cout</a:t>
            </a:r>
            <a:r>
              <a:rPr lang="en-US" altLang="zh-CN" sz="2000" b="0" kern="0" dirty="0">
                <a:latin typeface="宋体" pitchFamily="2" charset="-122"/>
              </a:rPr>
              <a:t>&lt;&lt;</a:t>
            </a:r>
            <a:r>
              <a:rPr lang="en-US" altLang="zh-CN" sz="2000" b="0" kern="0" dirty="0" err="1">
                <a:latin typeface="宋体" pitchFamily="2" charset="-122"/>
              </a:rPr>
              <a:t>setiosflags</a:t>
            </a:r>
            <a:r>
              <a:rPr lang="en-US" altLang="zh-CN" sz="2000" b="0" kern="0" dirty="0">
                <a:latin typeface="宋体" pitchFamily="2" charset="-122"/>
              </a:rPr>
              <a:t>(</a:t>
            </a:r>
            <a:r>
              <a:rPr lang="en-US" altLang="zh-CN" sz="2000" b="0" kern="0" dirty="0" err="1">
                <a:latin typeface="宋体" pitchFamily="2" charset="-122"/>
              </a:rPr>
              <a:t>ios</a:t>
            </a:r>
            <a:r>
              <a:rPr lang="en-US" altLang="zh-CN" sz="2000" b="0" kern="0" dirty="0">
                <a:latin typeface="宋体" pitchFamily="2" charset="-122"/>
              </a:rPr>
              <a:t>::left)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&lt;&lt;</a:t>
            </a:r>
            <a:r>
              <a:rPr lang="en-US" altLang="zh-CN" sz="2000" b="0" kern="0" dirty="0" err="1">
                <a:latin typeface="宋体" pitchFamily="2" charset="-122"/>
              </a:rPr>
              <a:t>setw</a:t>
            </a:r>
            <a:r>
              <a:rPr lang="en-US" altLang="zh-CN" sz="2000" b="0" kern="0" dirty="0">
                <a:latin typeface="宋体" pitchFamily="2" charset="-122"/>
              </a:rPr>
              <a:t>(6)&lt;&lt;names[</a:t>
            </a:r>
            <a:r>
              <a:rPr lang="en-US" altLang="zh-CN" sz="2000" b="0" kern="0" dirty="0" err="1">
                <a:latin typeface="宋体" pitchFamily="2" charset="-122"/>
              </a:rPr>
              <a:t>i</a:t>
            </a:r>
            <a:r>
              <a:rPr lang="en-US" altLang="zh-CN" sz="2000" b="0" kern="0" dirty="0">
                <a:latin typeface="宋体" pitchFamily="2" charset="-122"/>
              </a:rPr>
              <a: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&lt;&lt;</a:t>
            </a:r>
            <a:r>
              <a:rPr lang="en-US" altLang="zh-CN" sz="2000" b="0" kern="0" dirty="0" err="1">
                <a:latin typeface="宋体" pitchFamily="2" charset="-122"/>
              </a:rPr>
              <a:t>resetiosflags</a:t>
            </a:r>
            <a:r>
              <a:rPr lang="en-US" altLang="zh-CN" sz="2000" b="0" kern="0" dirty="0">
                <a:latin typeface="宋体" pitchFamily="2" charset="-122"/>
              </a:rPr>
              <a:t>(</a:t>
            </a:r>
            <a:r>
              <a:rPr lang="en-US" altLang="zh-CN" sz="2000" b="0" kern="0" dirty="0" err="1">
                <a:latin typeface="宋体" pitchFamily="2" charset="-122"/>
              </a:rPr>
              <a:t>ios</a:t>
            </a:r>
            <a:r>
              <a:rPr lang="en-US" altLang="zh-CN" sz="2000" b="0" kern="0" dirty="0">
                <a:latin typeface="宋体" pitchFamily="2" charset="-122"/>
              </a:rPr>
              <a:t>::left)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&lt;&lt;</a:t>
            </a:r>
            <a:r>
              <a:rPr lang="en-US" altLang="zh-CN" sz="2000" b="0" kern="0" dirty="0" err="1">
                <a:latin typeface="宋体" pitchFamily="2" charset="-122"/>
              </a:rPr>
              <a:t>setw</a:t>
            </a:r>
            <a:r>
              <a:rPr lang="en-US" altLang="zh-CN" sz="2000" b="0" kern="0" dirty="0">
                <a:latin typeface="宋体" pitchFamily="2" charset="-122"/>
              </a:rPr>
              <a:t>(10)&lt;&lt;</a:t>
            </a:r>
            <a:r>
              <a:rPr lang="en-US" altLang="zh-CN" sz="2000" b="0" kern="0" dirty="0" err="1">
                <a:solidFill>
                  <a:schemeClr val="bg2"/>
                </a:solidFill>
                <a:latin typeface="宋体" pitchFamily="2" charset="-122"/>
              </a:rPr>
              <a:t>setprecision</a:t>
            </a:r>
            <a:r>
              <a:rPr lang="en-US" altLang="zh-CN" sz="2000" b="0" kern="0" dirty="0">
                <a:solidFill>
                  <a:schemeClr val="bg2"/>
                </a:solidFill>
                <a:latin typeface="宋体" pitchFamily="2" charset="-122"/>
              </a:rPr>
              <a:t>(1)</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&lt;&lt; </a:t>
            </a:r>
            <a:r>
              <a:rPr lang="en-US" altLang="zh-CN" sz="2000" b="0" kern="0" dirty="0">
                <a:latin typeface="宋体" pitchFamily="2" charset="-122"/>
              </a:rPr>
              <a:t>values[</a:t>
            </a:r>
            <a:r>
              <a:rPr lang="en-US" altLang="zh-CN" sz="2000" b="0" kern="0" dirty="0" err="1">
                <a:latin typeface="宋体" pitchFamily="2" charset="-122"/>
              </a:rPr>
              <a:t>i</a:t>
            </a:r>
            <a:r>
              <a:rPr lang="en-US" altLang="zh-CN" sz="2000" b="0" kern="0" dirty="0">
                <a:latin typeface="宋体" pitchFamily="2" charset="-122"/>
              </a:rPr>
              <a:t>]&lt;&lt;</a:t>
            </a:r>
            <a:r>
              <a:rPr lang="en-US" altLang="zh-CN" sz="2000" b="0" kern="0" dirty="0" err="1">
                <a:latin typeface="宋体" pitchFamily="2" charset="-122"/>
              </a:rPr>
              <a:t>endl</a:t>
            </a:r>
            <a:r>
              <a:rPr lang="en-US" altLang="zh-CN" sz="2000" b="0" kern="0" dirty="0">
                <a:latin typeface="宋体" pitchFamily="2" charset="-122"/>
              </a:rPr>
              <a:t>;</a:t>
            </a:r>
          </a:p>
          <a:p>
            <a:pPr marL="0" indent="0">
              <a:buNone/>
              <a:defRPr/>
            </a:pPr>
            <a:r>
              <a:rPr lang="en-US" altLang="zh-CN" sz="2000" b="0" kern="0" dirty="0">
                <a:latin typeface="宋体" pitchFamily="2" charset="-122"/>
              </a:rPr>
              <a:t>}</a:t>
            </a:r>
          </a:p>
        </p:txBody>
      </p:sp>
      <p:sp>
        <p:nvSpPr>
          <p:cNvPr id="27652" name="Text Box 6"/>
          <p:cNvSpPr txBox="1">
            <a:spLocks noChangeArrowheads="1"/>
          </p:cNvSpPr>
          <p:nvPr/>
        </p:nvSpPr>
        <p:spPr bwMode="auto">
          <a:xfrm>
            <a:off x="8080834" y="4573059"/>
            <a:ext cx="2438964" cy="1870508"/>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latin typeface="Arial" panose="020B0604020202020204" pitchFamily="34" charset="0"/>
              </a:rPr>
              <a:t>输出结果：</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Zoot           1</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Jimmy     4e+001</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Al        7e+002</a:t>
            </a:r>
          </a:p>
          <a:p>
            <a:pPr eaLnBrk="1" hangingPunct="1">
              <a:spcBef>
                <a:spcPct val="20000"/>
              </a:spcBef>
              <a:buClr>
                <a:schemeClr val="accent2"/>
              </a:buClr>
              <a:buSzPct val="80000"/>
              <a:buFont typeface="Wingdings" panose="05000000000000000000" pitchFamily="2" charset="2"/>
              <a:buNone/>
            </a:pPr>
            <a:r>
              <a:rPr lang="en-US" altLang="zh-CN" sz="2000">
                <a:latin typeface="宋体" panose="02010600030101010101" pitchFamily="2" charset="-122"/>
              </a:rPr>
              <a:t>Stan      4e+003</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61934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solidFill>
                  <a:schemeClr val="bg1"/>
                </a:solidFill>
                <a:latin typeface="隶书" pitchFamily="49" charset="-122"/>
                <a:ea typeface="隶书" pitchFamily="49" charset="-122"/>
              </a:rPr>
              <a:t>例</a:t>
            </a:r>
            <a:r>
              <a:rPr lang="en-US" altLang="zh-CN" sz="3200" kern="0" dirty="0" smtClean="0">
                <a:solidFill>
                  <a:schemeClr val="bg1"/>
                </a:solidFill>
                <a:latin typeface="隶书" pitchFamily="49" charset="-122"/>
                <a:ea typeface="隶书" pitchFamily="49" charset="-122"/>
              </a:rPr>
              <a:t>11.</a:t>
            </a:r>
            <a:r>
              <a:rPr lang="zh-CN" altLang="en-US" sz="3200" kern="0" dirty="0" smtClean="0">
                <a:solidFill>
                  <a:schemeClr val="bg1"/>
                </a:solidFill>
                <a:latin typeface="隶书" pitchFamily="49" charset="-122"/>
                <a:ea typeface="隶书" pitchFamily="49" charset="-122"/>
              </a:rPr>
              <a:t>控制输出精度</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5487011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p:cNvSpPr txBox="1">
            <a:spLocks noChangeArrowheads="1"/>
          </p:cNvSpPr>
          <p:nvPr/>
        </p:nvSpPr>
        <p:spPr bwMode="auto">
          <a:xfrm>
            <a:off x="373217" y="1219026"/>
            <a:ext cx="1112655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rgbClr val="FF3300"/>
              </a:buClr>
              <a:buFont typeface="Wingdings" panose="05000000000000000000" pitchFamily="2" charset="2"/>
              <a:buChar char="Ø"/>
            </a:pPr>
            <a:r>
              <a:rPr kumimoji="1" lang="en-US" altLang="zh-CN" dirty="0">
                <a:ea typeface="Arial Unicode MS" pitchFamily="34" charset="-122"/>
              </a:rPr>
              <a:t>  </a:t>
            </a:r>
            <a:r>
              <a:rPr kumimoji="1" lang="en-US" altLang="zh-CN" dirty="0" err="1">
                <a:ea typeface="Arial Unicode MS" pitchFamily="34" charset="-122"/>
              </a:rPr>
              <a:t>iostream.h</a:t>
            </a:r>
            <a:r>
              <a:rPr kumimoji="1" lang="en-US" altLang="zh-CN" dirty="0">
                <a:ea typeface="Arial Unicode MS" pitchFamily="34" charset="-122"/>
              </a:rPr>
              <a:t>	</a:t>
            </a:r>
          </a:p>
          <a:p>
            <a:pPr eaLnBrk="1" hangingPunct="1">
              <a:lnSpc>
                <a:spcPct val="150000"/>
              </a:lnSpc>
              <a:buClr>
                <a:srgbClr val="FF3300"/>
              </a:buClr>
              <a:buFont typeface="Wingdings" panose="05000000000000000000" pitchFamily="2" charset="2"/>
              <a:buNone/>
            </a:pPr>
            <a:r>
              <a:rPr kumimoji="1" lang="zh-CN" altLang="en-US" dirty="0">
                <a:ea typeface="Arial Unicode MS" pitchFamily="34" charset="-122"/>
              </a:rPr>
              <a:t>含有</a:t>
            </a:r>
            <a:r>
              <a:rPr kumimoji="1" lang="en-US" altLang="zh-CN" dirty="0" err="1">
                <a:ea typeface="Arial Unicode MS" pitchFamily="34" charset="-122"/>
              </a:rPr>
              <a:t>cin</a:t>
            </a:r>
            <a:r>
              <a:rPr kumimoji="1" lang="zh-CN" altLang="en-US" dirty="0">
                <a:ea typeface="Arial Unicode MS" pitchFamily="34" charset="-122"/>
              </a:rPr>
              <a:t>、</a:t>
            </a:r>
            <a:r>
              <a:rPr kumimoji="1" lang="en-US" altLang="zh-CN" dirty="0" err="1">
                <a:ea typeface="Arial Unicode MS" pitchFamily="34" charset="-122"/>
              </a:rPr>
              <a:t>cout</a:t>
            </a:r>
            <a:r>
              <a:rPr kumimoji="1" lang="zh-CN" altLang="en-US" dirty="0">
                <a:ea typeface="Arial Unicode MS" pitchFamily="34" charset="-122"/>
              </a:rPr>
              <a:t>、</a:t>
            </a:r>
            <a:r>
              <a:rPr kumimoji="1" lang="en-US" altLang="zh-CN" dirty="0" err="1">
                <a:ea typeface="Arial Unicode MS" pitchFamily="34" charset="-122"/>
              </a:rPr>
              <a:t>cerr</a:t>
            </a:r>
            <a:r>
              <a:rPr kumimoji="1" lang="zh-CN" altLang="en-US" dirty="0">
                <a:ea typeface="Arial Unicode MS" pitchFamily="34" charset="-122"/>
              </a:rPr>
              <a:t>、</a:t>
            </a:r>
            <a:r>
              <a:rPr kumimoji="1" lang="en-US" altLang="zh-CN" dirty="0">
                <a:ea typeface="Arial Unicode MS" pitchFamily="34" charset="-122"/>
              </a:rPr>
              <a:t>clog</a:t>
            </a:r>
            <a:r>
              <a:rPr kumimoji="1" lang="zh-CN" altLang="en-US" dirty="0">
                <a:ea typeface="Arial Unicode MS" pitchFamily="34" charset="-122"/>
              </a:rPr>
              <a:t>对象，提供无格式和格式化的</a:t>
            </a:r>
            <a:r>
              <a:rPr kumimoji="1" lang="en-US" altLang="zh-CN" dirty="0">
                <a:ea typeface="Arial Unicode MS" pitchFamily="34" charset="-122"/>
              </a:rPr>
              <a:t>I/O</a:t>
            </a:r>
          </a:p>
          <a:p>
            <a:pPr eaLnBrk="1" hangingPunct="1">
              <a:lnSpc>
                <a:spcPct val="150000"/>
              </a:lnSpc>
              <a:buClr>
                <a:srgbClr val="FF3300"/>
              </a:buClr>
              <a:buFont typeface="Wingdings" panose="05000000000000000000" pitchFamily="2" charset="2"/>
              <a:buChar char="Ø"/>
            </a:pPr>
            <a:r>
              <a:rPr kumimoji="1" lang="en-US" altLang="zh-CN" dirty="0">
                <a:ea typeface="Arial Unicode MS" pitchFamily="34" charset="-122"/>
              </a:rPr>
              <a:t>  </a:t>
            </a:r>
            <a:r>
              <a:rPr kumimoji="1" lang="en-US" altLang="zh-CN" dirty="0" err="1">
                <a:ea typeface="Arial Unicode MS" pitchFamily="34" charset="-122"/>
              </a:rPr>
              <a:t>iomanip.h</a:t>
            </a:r>
            <a:r>
              <a:rPr kumimoji="1" lang="en-US" altLang="zh-CN" dirty="0">
                <a:ea typeface="Arial Unicode MS" pitchFamily="34" charset="-122"/>
              </a:rPr>
              <a:t>	 </a:t>
            </a:r>
          </a:p>
          <a:p>
            <a:pPr eaLnBrk="1" hangingPunct="1">
              <a:lnSpc>
                <a:spcPct val="150000"/>
              </a:lnSpc>
              <a:buClr>
                <a:srgbClr val="FF3300"/>
              </a:buClr>
              <a:buFont typeface="Wingdings" panose="05000000000000000000" pitchFamily="2" charset="2"/>
              <a:buNone/>
            </a:pPr>
            <a:r>
              <a:rPr kumimoji="1" lang="zh-CN" altLang="en-US" dirty="0">
                <a:ea typeface="Arial Unicode MS" pitchFamily="34" charset="-122"/>
              </a:rPr>
              <a:t>包含格式化</a:t>
            </a:r>
            <a:r>
              <a:rPr kumimoji="1" lang="en-US" altLang="zh-CN" dirty="0">
                <a:solidFill>
                  <a:srgbClr val="0000FF"/>
                </a:solidFill>
                <a:ea typeface="Arial Unicode MS" pitchFamily="34" charset="-122"/>
              </a:rPr>
              <a:t>I/O</a:t>
            </a:r>
            <a:r>
              <a:rPr kumimoji="1" lang="zh-CN" altLang="en-US" dirty="0">
                <a:solidFill>
                  <a:srgbClr val="0000FF"/>
                </a:solidFill>
                <a:ea typeface="Arial Unicode MS" pitchFamily="34" charset="-122"/>
              </a:rPr>
              <a:t>操纵算子</a:t>
            </a:r>
            <a:r>
              <a:rPr kumimoji="1" lang="zh-CN" altLang="en-US" dirty="0">
                <a:ea typeface="Arial Unicode MS" pitchFamily="34" charset="-122"/>
              </a:rPr>
              <a:t>，用于指定数据输入输出的格式</a:t>
            </a:r>
            <a:endParaRPr kumimoji="1" lang="en-US" altLang="zh-CN" dirty="0">
              <a:ea typeface="Arial Unicode MS" pitchFamily="34" charset="-122"/>
            </a:endParaRPr>
          </a:p>
          <a:p>
            <a:pPr eaLnBrk="1" hangingPunct="1">
              <a:lnSpc>
                <a:spcPct val="150000"/>
              </a:lnSpc>
              <a:buClr>
                <a:srgbClr val="FF3300"/>
              </a:buClr>
              <a:buFont typeface="Wingdings" panose="05000000000000000000" pitchFamily="2" charset="2"/>
              <a:buChar char="Ø"/>
            </a:pPr>
            <a:r>
              <a:rPr kumimoji="1" lang="en-US" altLang="zh-CN" dirty="0">
                <a:ea typeface="Arial Unicode MS" pitchFamily="34" charset="-122"/>
              </a:rPr>
              <a:t>  </a:t>
            </a:r>
            <a:r>
              <a:rPr kumimoji="1" lang="en-US" altLang="zh-CN" dirty="0" err="1">
                <a:ea typeface="Arial Unicode MS" pitchFamily="34" charset="-122"/>
              </a:rPr>
              <a:t>fstream.h</a:t>
            </a:r>
            <a:r>
              <a:rPr kumimoji="1" lang="en-US" altLang="zh-CN" dirty="0">
                <a:ea typeface="Arial Unicode MS" pitchFamily="34" charset="-122"/>
              </a:rPr>
              <a:t>	</a:t>
            </a:r>
          </a:p>
          <a:p>
            <a:pPr eaLnBrk="1" hangingPunct="1"/>
            <a:r>
              <a:rPr kumimoji="1" lang="en-US" altLang="zh-CN" dirty="0">
                <a:ea typeface="Arial Unicode MS" pitchFamily="34" charset="-122"/>
              </a:rPr>
              <a:t>    </a:t>
            </a:r>
            <a:r>
              <a:rPr kumimoji="1" lang="zh-CN" altLang="en-US" dirty="0">
                <a:ea typeface="Arial Unicode MS" pitchFamily="34" charset="-122"/>
              </a:rPr>
              <a:t>处理</a:t>
            </a:r>
            <a:r>
              <a:rPr kumimoji="1" lang="zh-CN" altLang="en-US" dirty="0">
                <a:solidFill>
                  <a:srgbClr val="0000FF"/>
                </a:solidFill>
                <a:ea typeface="Arial Unicode MS" pitchFamily="34" charset="-122"/>
              </a:rPr>
              <a:t>文件</a:t>
            </a:r>
            <a:r>
              <a:rPr kumimoji="1" lang="zh-CN" altLang="en-US" dirty="0">
                <a:ea typeface="Arial Unicode MS" pitchFamily="34" charset="-122"/>
              </a:rPr>
              <a:t>信息，包括建立文件，读</a:t>
            </a:r>
            <a:r>
              <a:rPr kumimoji="1" lang="en-US" altLang="zh-CN" dirty="0">
                <a:ea typeface="Arial Unicode MS" pitchFamily="34" charset="-122"/>
              </a:rPr>
              <a:t>/</a:t>
            </a:r>
            <a:r>
              <a:rPr kumimoji="1" lang="zh-CN" altLang="en-US" dirty="0">
                <a:ea typeface="Arial Unicode MS" pitchFamily="34" charset="-122"/>
              </a:rPr>
              <a:t>写文件的各种操作接口</a:t>
            </a:r>
          </a:p>
          <a:p>
            <a:pPr eaLnBrk="1" hangingPunct="1">
              <a:lnSpc>
                <a:spcPct val="150000"/>
              </a:lnSpc>
              <a:buClr>
                <a:srgbClr val="FF3300"/>
              </a:buClr>
              <a:buFont typeface="Wingdings" panose="05000000000000000000" pitchFamily="2" charset="2"/>
              <a:buNone/>
            </a:pPr>
            <a:r>
              <a:rPr kumimoji="1" lang="zh-CN" altLang="en-US" sz="2000" dirty="0">
                <a:ea typeface="Arial Unicode MS" pitchFamily="34" charset="-122"/>
              </a:rPr>
              <a:t>    </a:t>
            </a:r>
          </a:p>
          <a:p>
            <a:pPr eaLnBrk="1" hangingPunct="1">
              <a:lnSpc>
                <a:spcPct val="150000"/>
              </a:lnSpc>
              <a:buClr>
                <a:srgbClr val="FF3300"/>
              </a:buClr>
              <a:buFont typeface="Wingdings" panose="05000000000000000000" pitchFamily="2" charset="2"/>
              <a:buNone/>
            </a:pPr>
            <a:r>
              <a:rPr kumimoji="1" lang="zh-CN" altLang="en-US" sz="2000" dirty="0">
                <a:ea typeface="Arial Unicode MS" pitchFamily="34" charset="-122"/>
              </a:rPr>
              <a:t>每一种</a:t>
            </a:r>
            <a:r>
              <a:rPr kumimoji="1" lang="en-US" altLang="zh-CN" sz="2000" dirty="0">
                <a:ea typeface="Arial Unicode MS" pitchFamily="34" charset="-122"/>
              </a:rPr>
              <a:t>C++</a:t>
            </a:r>
            <a:r>
              <a:rPr kumimoji="1" lang="zh-CN" altLang="en-US" sz="2000" dirty="0">
                <a:ea typeface="Arial Unicode MS" pitchFamily="34" charset="-122"/>
              </a:rPr>
              <a:t>版本通常还包含其他一些与</a:t>
            </a:r>
            <a:r>
              <a:rPr kumimoji="1" lang="en-US" altLang="zh-CN" sz="2000" dirty="0">
                <a:ea typeface="Arial Unicode MS" pitchFamily="34" charset="-122"/>
              </a:rPr>
              <a:t>I/O</a:t>
            </a:r>
            <a:r>
              <a:rPr kumimoji="1" lang="zh-CN" altLang="en-US" sz="2000" dirty="0">
                <a:ea typeface="Arial Unicode MS" pitchFamily="34" charset="-122"/>
              </a:rPr>
              <a:t>相关的库，提供特定系统的某些功能</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67695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5.</a:t>
            </a:r>
            <a:r>
              <a:rPr lang="zh-CN" altLang="en-US" sz="3200" kern="0" dirty="0" smtClean="0">
                <a:solidFill>
                  <a:schemeClr val="bg1"/>
                </a:solidFill>
                <a:latin typeface="隶书" pitchFamily="49" charset="-122"/>
                <a:ea typeface="隶书" pitchFamily="49" charset="-122"/>
              </a:rPr>
              <a:t>输入输出头文件</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3602887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35"/>
          <p:cNvGraphicFramePr>
            <a:graphicFrameLocks noGrp="1"/>
          </p:cNvGraphicFramePr>
          <p:nvPr/>
        </p:nvGraphicFramePr>
        <p:xfrm>
          <a:off x="2426438" y="2134094"/>
          <a:ext cx="6700801" cy="3830113"/>
        </p:xfrm>
        <a:graphic>
          <a:graphicData uri="http://schemas.openxmlformats.org/drawingml/2006/table">
            <a:tbl>
              <a:tblPr/>
              <a:tblGrid>
                <a:gridCol w="2038822">
                  <a:extLst>
                    <a:ext uri="{9D8B030D-6E8A-4147-A177-3AD203B41FA5}">
                      <a16:colId xmlns:a16="http://schemas.microsoft.com/office/drawing/2014/main" val="20000"/>
                    </a:ext>
                  </a:extLst>
                </a:gridCol>
                <a:gridCol w="4661979">
                  <a:extLst>
                    <a:ext uri="{9D8B030D-6E8A-4147-A177-3AD203B41FA5}">
                      <a16:colId xmlns:a16="http://schemas.microsoft.com/office/drawing/2014/main" val="20001"/>
                    </a:ext>
                  </a:extLst>
                </a:gridCol>
              </a:tblGrid>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函数</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功能</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put</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无格式</a:t>
                      </a:r>
                      <a:r>
                        <a:rPr kumimoji="0" lang="en-US" altLang="zh-CN" sz="23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300" b="1" i="0" u="none" strike="noStrike" cap="none" normalizeH="0" baseline="0" smtClean="0">
                          <a:ln>
                            <a:noFill/>
                          </a:ln>
                          <a:solidFill>
                            <a:schemeClr val="tx1"/>
                          </a:solidFill>
                          <a:effectLst/>
                          <a:latin typeface="宋体" pitchFamily="2" charset="-122"/>
                          <a:ea typeface="宋体" pitchFamily="2" charset="-122"/>
                        </a:rPr>
                        <a:t>插入一个字节</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write</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无格式</a:t>
                      </a:r>
                      <a:r>
                        <a:rPr kumimoji="0" lang="en-US" altLang="zh-CN" sz="23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2300" b="1" i="0" u="none" strike="noStrike" cap="none" normalizeH="0" baseline="0" smtClean="0">
                          <a:ln>
                            <a:noFill/>
                          </a:ln>
                          <a:solidFill>
                            <a:schemeClr val="tx1"/>
                          </a:solidFill>
                          <a:effectLst/>
                          <a:latin typeface="宋体" pitchFamily="2" charset="-122"/>
                          <a:ea typeface="宋体" pitchFamily="2" charset="-122"/>
                        </a:rPr>
                        <a:t>插入一字节序列</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flush</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刷新输出流</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seekp</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移动输出流指针</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tellp</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返回输出流中指定位置的指针值</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54715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operstor&lt;&lt;</a:t>
                      </a:r>
                    </a:p>
                  </a:txBody>
                  <a:tcPr marL="91461" marR="91461"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宋体" pitchFamily="2" charset="-122"/>
                          <a:ea typeface="宋体" pitchFamily="2" charset="-122"/>
                        </a:rPr>
                        <a:t>插入运算符</a:t>
                      </a:r>
                    </a:p>
                  </a:txBody>
                  <a:tcPr marL="91461" marR="91461"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6892" name="Rectangle 28"/>
          <p:cNvSpPr>
            <a:spLocks noChangeArrowheads="1"/>
          </p:cNvSpPr>
          <p:nvPr/>
        </p:nvSpPr>
        <p:spPr bwMode="auto">
          <a:xfrm>
            <a:off x="3002834" y="1413202"/>
            <a:ext cx="4825530"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dirty="0" err="1">
                <a:solidFill>
                  <a:srgbClr val="0000FF"/>
                </a:solidFill>
                <a:latin typeface="宋体" panose="02010600030101010101" pitchFamily="2" charset="-122"/>
              </a:rPr>
              <a:t>ostream</a:t>
            </a:r>
            <a:r>
              <a:rPr kumimoji="1" lang="zh-CN" altLang="en-US" b="1" dirty="0">
                <a:solidFill>
                  <a:srgbClr val="0000FF"/>
                </a:solidFill>
                <a:latin typeface="宋体" panose="02010600030101010101" pitchFamily="2" charset="-122"/>
              </a:rPr>
              <a:t>类的公有成员函数</a:t>
            </a:r>
            <a:r>
              <a:rPr kumimoji="1" lang="zh-CN" altLang="en-US" b="1" dirty="0">
                <a:solidFill>
                  <a:srgbClr val="0000FF"/>
                </a:solidFill>
              </a:rPr>
              <a:t> </a:t>
            </a:r>
          </a:p>
        </p:txBody>
      </p:sp>
      <p:sp>
        <p:nvSpPr>
          <p:cNvPr id="5" name="Rectangle 47"/>
          <p:cNvSpPr>
            <a:spLocks noChangeArrowheads="1"/>
          </p:cNvSpPr>
          <p:nvPr/>
        </p:nvSpPr>
        <p:spPr bwMode="auto">
          <a:xfrm>
            <a:off x="4514483" y="3213844"/>
            <a:ext cx="3963317" cy="646481"/>
          </a:xfrm>
          <a:prstGeom prst="rect">
            <a:avLst/>
          </a:prstGeom>
          <a:gradFill rotWithShape="0">
            <a:gsLst>
              <a:gs pos="0">
                <a:srgbClr val="FFFFFF"/>
              </a:gs>
              <a:gs pos="50000">
                <a:srgbClr val="99FFCC"/>
              </a:gs>
              <a:gs pos="100000">
                <a:srgbClr val="FFFFFF"/>
              </a:gs>
            </a:gsLst>
            <a:lin ang="2700000" scaled="1"/>
          </a:gradFill>
          <a:ln>
            <a:noFill/>
          </a:ln>
          <a:effectLst>
            <a:prstShdw prst="shdw17" dist="71842" dir="2700000">
              <a:srgbClr val="5C997A"/>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1" lang="en-US" altLang="zh-CN"/>
              <a:t>ostream&amp; put( char </a:t>
            </a:r>
            <a:r>
              <a:rPr kumimoji="1" lang="en-US" altLang="zh-CN" b="1" i="1"/>
              <a:t>ch</a:t>
            </a:r>
            <a:r>
              <a:rPr kumimoji="1" lang="en-US" altLang="zh-CN" b="1"/>
              <a:t> </a:t>
            </a:r>
            <a:r>
              <a:rPr kumimoji="1" lang="en-US" altLang="zh-CN"/>
              <a:t>);</a:t>
            </a:r>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输入输出流操作</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156682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ppt_x</p:attrName>
                                        </p:attrNameLst>
                                      </p:cBhvr>
                                      <p:tavLst>
                                        <p:tav tm="0">
                                          <p:val>
                                            <p:strVal val="#ppt_x-#ppt_w/2"/>
                                          </p:val>
                                        </p:tav>
                                        <p:tav tm="100000">
                                          <p:val>
                                            <p:strVal val="#ppt_x"/>
                                          </p:val>
                                        </p:tav>
                                      </p:tavLst>
                                    </p:anim>
                                    <p:anim calcmode="lin" valueType="num">
                                      <p:cBhvr>
                                        <p:cTn id="13" dur="500" fill="hold"/>
                                        <p:tgtEl>
                                          <p:spTgt spid="5"/>
                                        </p:tgtEl>
                                        <p:attrNameLst>
                                          <p:attrName>ppt_y</p:attrName>
                                        </p:attrNameLst>
                                      </p:cBhvr>
                                      <p:tavLst>
                                        <p:tav tm="0">
                                          <p:val>
                                            <p:strVal val="#ppt_y"/>
                                          </p:val>
                                        </p:tav>
                                        <p:tav tm="100000">
                                          <p:val>
                                            <p:strVal val="#ppt_y"/>
                                          </p:val>
                                        </p:tav>
                                      </p:tavLst>
                                    </p:anim>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45" presetClass="entr" presetSubtype="0" fill="hold" grpId="0" nodeType="after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ppt_w</p:attrName>
                                        </p:attrNameLst>
                                      </p:cBhvr>
                                      <p:tavLst>
                                        <p:tav tm="0" fmla="#ppt_w*sin(2.5*pi*$)">
                                          <p:val>
                                            <p:fltVal val="0"/>
                                          </p:val>
                                        </p:tav>
                                        <p:tav tm="100000">
                                          <p:val>
                                            <p:fltVal val="1"/>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childTnLst>
                                </p:cTn>
                              </p:par>
                            </p:childTnLst>
                          </p:cTn>
                        </p:par>
                        <p:par>
                          <p:cTn id="22" fill="hold">
                            <p:stCondLst>
                              <p:cond delay="210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4"/>
                                        </p:tgtEl>
                                      </p:cBhvr>
                                    </p:animEffect>
                                    <p:animScale>
                                      <p:cBhvr>
                                        <p:cTn id="2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4"/>
          <p:cNvGraphicFramePr>
            <a:graphicFrameLocks noGrp="1"/>
          </p:cNvGraphicFramePr>
          <p:nvPr/>
        </p:nvGraphicFramePr>
        <p:xfrm>
          <a:off x="2497892" y="1845103"/>
          <a:ext cx="7202567" cy="4831886"/>
        </p:xfrm>
        <a:graphic>
          <a:graphicData uri="http://schemas.openxmlformats.org/drawingml/2006/table">
            <a:tbl>
              <a:tblPr/>
              <a:tblGrid>
                <a:gridCol w="1891151">
                  <a:extLst>
                    <a:ext uri="{9D8B030D-6E8A-4147-A177-3AD203B41FA5}">
                      <a16:colId xmlns:a16="http://schemas.microsoft.com/office/drawing/2014/main" val="20000"/>
                    </a:ext>
                  </a:extLst>
                </a:gridCol>
                <a:gridCol w="5311416">
                  <a:extLst>
                    <a:ext uri="{9D8B030D-6E8A-4147-A177-3AD203B41FA5}">
                      <a16:colId xmlns:a16="http://schemas.microsoft.com/office/drawing/2014/main" val="20001"/>
                    </a:ext>
                  </a:extLst>
                </a:gridCol>
              </a:tblGrid>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dirty="0" smtClean="0">
                          <a:ln>
                            <a:noFill/>
                          </a:ln>
                          <a:solidFill>
                            <a:schemeClr val="tx1"/>
                          </a:solidFill>
                          <a:effectLst/>
                          <a:latin typeface="Tahoma" pitchFamily="34" charset="0"/>
                          <a:ea typeface="Arial Unicode MS" pitchFamily="34" charset="-122"/>
                          <a:cs typeface="Arial Unicode MS" pitchFamily="34" charset="-122"/>
                        </a:rPr>
                        <a:t>函数</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功能</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read</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无格式输入指定字节数</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get</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从流中提取字符，包括空格</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getline</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从流中提取一行字符</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ignore</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提取并丢弃流中指定字符</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peek</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返回流中下一个字符，但不从流中删除</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gcount</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统计最后输入的字符个数</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eatwhite</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忽略前导空格</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7"/>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seekg</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移动输入流指针</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145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tellg</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返回输入流中指定位置的指针值</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9"/>
                  </a:ext>
                </a:extLst>
              </a:tr>
              <a:tr h="439043">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ahoma" pitchFamily="34" charset="0"/>
                          <a:ea typeface="宋体" pitchFamily="2" charset="-122"/>
                        </a:rPr>
                        <a:t>operstor&gt;&gt;</a:t>
                      </a:r>
                    </a:p>
                  </a:txBody>
                  <a:tcPr marL="91461" marR="91461"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2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dirty="0" smtClean="0">
                          <a:ln>
                            <a:noFill/>
                          </a:ln>
                          <a:solidFill>
                            <a:schemeClr val="tx1"/>
                          </a:solidFill>
                          <a:effectLst/>
                          <a:latin typeface="Tahoma" pitchFamily="34" charset="0"/>
                          <a:ea typeface="宋体" pitchFamily="2" charset="-122"/>
                        </a:rPr>
                        <a:t>提取运算符</a:t>
                      </a:r>
                    </a:p>
                  </a:txBody>
                  <a:tcPr marL="91461" marR="91461"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 name="Rectangle 40"/>
          <p:cNvSpPr>
            <a:spLocks noChangeArrowheads="1"/>
          </p:cNvSpPr>
          <p:nvPr/>
        </p:nvSpPr>
        <p:spPr bwMode="auto">
          <a:xfrm>
            <a:off x="3506188" y="1268707"/>
            <a:ext cx="4104637"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latin typeface="宋体" panose="02010600030101010101" pitchFamily="2" charset="-122"/>
              </a:rPr>
              <a:t>istream</a:t>
            </a:r>
            <a:r>
              <a:rPr kumimoji="1" lang="zh-CN" altLang="en-US" b="1">
                <a:latin typeface="宋体" panose="02010600030101010101" pitchFamily="2" charset="-122"/>
              </a:rPr>
              <a:t>类的公有成员函数</a:t>
            </a:r>
            <a:r>
              <a:rPr kumimoji="1" lang="zh-CN" altLang="en-US" b="1"/>
              <a:t>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输入输出流操作</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883412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ppt_w</p:attrName>
                                        </p:attrNameLst>
                                      </p:cBhvr>
                                      <p:tavLst>
                                        <p:tav tm="0" fmla="#ppt_w*sin(2.5*pi*$)">
                                          <p:val>
                                            <p:fltVal val="0"/>
                                          </p:val>
                                        </p:tav>
                                        <p:tav tm="100000">
                                          <p:val>
                                            <p:fltVal val="1"/>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childTnLst>
                                </p:cTn>
                              </p:par>
                            </p:childTnLst>
                          </p:cTn>
                        </p:par>
                        <p:par>
                          <p:cTn id="19" fill="hold">
                            <p:stCondLst>
                              <p:cond delay="21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3" grpId="0"/>
      <p:bldP spid="1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4"/>
          <p:cNvGraphicFramePr>
            <a:graphicFrameLocks noGrp="1"/>
          </p:cNvGraphicFramePr>
          <p:nvPr/>
        </p:nvGraphicFramePr>
        <p:xfrm>
          <a:off x="3050470" y="1448136"/>
          <a:ext cx="6097411" cy="5286084"/>
        </p:xfrm>
        <a:graphic>
          <a:graphicData uri="http://schemas.openxmlformats.org/drawingml/2006/table">
            <a:tbl>
              <a:tblPr/>
              <a:tblGrid>
                <a:gridCol w="1600570">
                  <a:extLst>
                    <a:ext uri="{9D8B030D-6E8A-4147-A177-3AD203B41FA5}">
                      <a16:colId xmlns:a16="http://schemas.microsoft.com/office/drawing/2014/main" val="20000"/>
                    </a:ext>
                  </a:extLst>
                </a:gridCol>
                <a:gridCol w="4496841">
                  <a:extLst>
                    <a:ext uri="{9D8B030D-6E8A-4147-A177-3AD203B41FA5}">
                      <a16:colId xmlns:a16="http://schemas.microsoft.com/office/drawing/2014/main" val="20001"/>
                    </a:ext>
                  </a:extLst>
                </a:gridCol>
              </a:tblGrid>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dirty="0" smtClean="0">
                          <a:ln>
                            <a:noFill/>
                          </a:ln>
                          <a:solidFill>
                            <a:schemeClr val="tx1"/>
                          </a:solidFill>
                          <a:effectLst/>
                          <a:latin typeface="Tahoma" pitchFamily="34" charset="0"/>
                          <a:ea typeface="Arial Unicode MS" pitchFamily="34" charset="-122"/>
                          <a:cs typeface="Arial Unicode MS" pitchFamily="34" charset="-122"/>
                        </a:rPr>
                        <a:t>函数</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功能</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read</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无格式输入指定字节数</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62647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2"/>
                          </a:solidFill>
                          <a:effectLst/>
                          <a:latin typeface="Tahoma" pitchFamily="34" charset="0"/>
                          <a:ea typeface="宋体" pitchFamily="2" charset="-122"/>
                        </a:rPr>
                        <a:t>get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700" b="1" i="0" u="none" strike="noStrike" cap="none" normalizeH="0" baseline="0" smtClean="0">
                          <a:ln>
                            <a:noFill/>
                          </a:ln>
                          <a:solidFill>
                            <a:schemeClr val="tx2"/>
                          </a:solidFill>
                          <a:effectLst/>
                          <a:latin typeface="Tahoma" pitchFamily="34" charset="0"/>
                          <a:ea typeface="宋体" pitchFamily="2" charset="-122"/>
                        </a:rPr>
                        <a:t>从流中提取字符，包括空格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647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rgbClr val="0000FF"/>
                          </a:solidFill>
                          <a:effectLst/>
                          <a:latin typeface="Tahoma" pitchFamily="34" charset="0"/>
                          <a:ea typeface="宋体" pitchFamily="2" charset="-122"/>
                        </a:rPr>
                        <a:t>getline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700" b="1" i="0" u="none" strike="noStrike" cap="none" normalizeH="0" baseline="0" smtClean="0">
                          <a:ln>
                            <a:noFill/>
                          </a:ln>
                          <a:solidFill>
                            <a:srgbClr val="0000FF"/>
                          </a:solidFill>
                          <a:effectLst/>
                          <a:latin typeface="Tahoma" pitchFamily="34" charset="0"/>
                          <a:ea typeface="宋体" pitchFamily="2" charset="-122"/>
                        </a:rPr>
                        <a:t>从流中提取一行字符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ignore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提取并丢弃流中指定字符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peek</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返回流中下一个字符，但不从流中删除</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gcount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统计最后输入的字符个数</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eatwhite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忽略前导空格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7"/>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seekg</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移动输入流指针</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tellg</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返回输入流中指定位置的指针值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9"/>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operstor&gt;&gt;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dirty="0" smtClean="0">
                          <a:ln>
                            <a:noFill/>
                          </a:ln>
                          <a:solidFill>
                            <a:schemeClr val="tx1"/>
                          </a:solidFill>
                          <a:effectLst/>
                          <a:latin typeface="Tahoma" pitchFamily="34" charset="0"/>
                          <a:ea typeface="宋体" pitchFamily="2" charset="-122"/>
                        </a:rPr>
                        <a:t>提取运算符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8952" name="Rectangle 53"/>
          <p:cNvSpPr>
            <a:spLocks noChangeArrowheads="1"/>
          </p:cNvSpPr>
          <p:nvPr/>
        </p:nvSpPr>
        <p:spPr bwMode="auto">
          <a:xfrm>
            <a:off x="3506188" y="809813"/>
            <a:ext cx="4104637"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latin typeface="宋体" panose="02010600030101010101" pitchFamily="2" charset="-122"/>
              </a:rPr>
              <a:t>istream</a:t>
            </a:r>
            <a:r>
              <a:rPr kumimoji="1" lang="zh-CN" altLang="en-US" b="1">
                <a:latin typeface="宋体" panose="02010600030101010101" pitchFamily="2" charset="-122"/>
              </a:rPr>
              <a:t>类的公有成员函数</a:t>
            </a:r>
            <a:r>
              <a:rPr kumimoji="1" lang="zh-CN" altLang="en-US" b="1"/>
              <a:t> </a:t>
            </a:r>
          </a:p>
        </p:txBody>
      </p:sp>
      <p:sp>
        <p:nvSpPr>
          <p:cNvPr id="5" name="Rectangle 59"/>
          <p:cNvSpPr>
            <a:spLocks noChangeArrowheads="1"/>
          </p:cNvSpPr>
          <p:nvPr/>
        </p:nvSpPr>
        <p:spPr bwMode="auto">
          <a:xfrm>
            <a:off x="2353396" y="2929617"/>
            <a:ext cx="7563012" cy="2216504"/>
          </a:xfrm>
          <a:prstGeom prst="rect">
            <a:avLst/>
          </a:prstGeom>
          <a:gradFill rotWithShape="0">
            <a:gsLst>
              <a:gs pos="0">
                <a:srgbClr val="FFFFFF"/>
              </a:gs>
              <a:gs pos="50000">
                <a:srgbClr val="FFCCFF"/>
              </a:gs>
              <a:gs pos="100000">
                <a:srgbClr val="FFFFFF"/>
              </a:gs>
            </a:gsLst>
            <a:lin ang="2700000" scaled="1"/>
          </a:gradFill>
          <a:ln>
            <a:noFill/>
          </a:ln>
          <a:effectLst>
            <a:prstShdw prst="shdw17" dist="63500" dir="2212194">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1" lang="en-US" altLang="zh-CN" b="1"/>
              <a:t>int  get();</a:t>
            </a:r>
          </a:p>
          <a:p>
            <a:pPr eaLnBrk="1" hangingPunct="1">
              <a:lnSpc>
                <a:spcPct val="150000"/>
              </a:lnSpc>
            </a:pPr>
            <a:r>
              <a:rPr kumimoji="1" lang="en-US" altLang="zh-CN" b="1"/>
              <a:t>istream&amp; get( char&amp; </a:t>
            </a:r>
            <a:r>
              <a:rPr kumimoji="1" lang="en-US" altLang="zh-CN" b="1" i="1"/>
              <a:t>rch </a:t>
            </a:r>
            <a:r>
              <a:rPr kumimoji="1" lang="en-US" altLang="zh-CN" b="1"/>
              <a:t>);</a:t>
            </a:r>
          </a:p>
          <a:p>
            <a:pPr eaLnBrk="1" hangingPunct="1">
              <a:lnSpc>
                <a:spcPct val="150000"/>
              </a:lnSpc>
            </a:pPr>
            <a:r>
              <a:rPr kumimoji="1" lang="en-US" altLang="zh-CN" b="1"/>
              <a:t>istream&amp; get( char* </a:t>
            </a:r>
            <a:r>
              <a:rPr kumimoji="1" lang="en-US" altLang="zh-CN" b="1" i="1"/>
              <a:t>pch</a:t>
            </a:r>
            <a:r>
              <a:rPr kumimoji="1" lang="en-US" altLang="zh-CN" b="1"/>
              <a:t>, int </a:t>
            </a:r>
            <a:r>
              <a:rPr kumimoji="1" lang="en-US" altLang="zh-CN" b="1" i="1"/>
              <a:t>nCount</a:t>
            </a:r>
            <a:r>
              <a:rPr kumimoji="1" lang="en-US" altLang="zh-CN" b="1"/>
              <a:t>, char </a:t>
            </a:r>
            <a:r>
              <a:rPr kumimoji="1" lang="en-US" altLang="zh-CN" b="1" i="1"/>
              <a:t>delim </a:t>
            </a:r>
            <a:r>
              <a:rPr kumimoji="1" lang="en-US" altLang="zh-CN" b="1"/>
              <a:t>= '\n' );</a:t>
            </a:r>
          </a:p>
          <a:p>
            <a:pPr eaLnBrk="1" hangingPunct="1">
              <a:lnSpc>
                <a:spcPct val="150000"/>
              </a:lnSpc>
            </a:pPr>
            <a:r>
              <a:rPr lang="zh-CN" altLang="en-US" sz="2000" b="1">
                <a:latin typeface="Verdana" panose="020B0604030504040204" pitchFamily="34" charset="0"/>
              </a:rPr>
              <a:t>演示代码：</a:t>
            </a:r>
            <a:r>
              <a:rPr lang="en-US" altLang="zh-CN" sz="2000" b="1">
                <a:latin typeface="Verdana" panose="020B0604030504040204" pitchFamily="34" charset="0"/>
                <a:hlinkClick r:id="rId2" action="ppaction://hlinkfile"/>
              </a:rPr>
              <a:t>get.cpp</a:t>
            </a:r>
            <a:endParaRPr lang="en-US" altLang="zh-CN" sz="2000" b="1">
              <a:latin typeface="Verdana" panose="020B0604030504040204" pitchFamily="34" charset="0"/>
            </a:endParaRPr>
          </a:p>
        </p:txBody>
      </p:sp>
      <p:pic>
        <p:nvPicPr>
          <p:cNvPr id="6"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输入输出流操作</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842522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ppt_w</p:attrName>
                                        </p:attrNameLst>
                                      </p:cBhvr>
                                      <p:tavLst>
                                        <p:tav tm="0" fmla="#ppt_w*sin(2.5*pi*$)">
                                          <p:val>
                                            <p:fltVal val="0"/>
                                          </p:val>
                                        </p:tav>
                                        <p:tav tm="100000">
                                          <p:val>
                                            <p:fltVal val="1"/>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childTnLst>
                          </p:cTn>
                        </p:par>
                        <p:par>
                          <p:cTn id="14" fill="hold">
                            <p:stCondLst>
                              <p:cond delay="21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p:bldP spid="1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45"/>
          <p:cNvGraphicFramePr>
            <a:graphicFrameLocks noGrp="1"/>
          </p:cNvGraphicFramePr>
          <p:nvPr/>
        </p:nvGraphicFramePr>
        <p:xfrm>
          <a:off x="3050470" y="1448136"/>
          <a:ext cx="6097411" cy="5286084"/>
        </p:xfrm>
        <a:graphic>
          <a:graphicData uri="http://schemas.openxmlformats.org/drawingml/2006/table">
            <a:tbl>
              <a:tblPr/>
              <a:tblGrid>
                <a:gridCol w="1600570">
                  <a:extLst>
                    <a:ext uri="{9D8B030D-6E8A-4147-A177-3AD203B41FA5}">
                      <a16:colId xmlns:a16="http://schemas.microsoft.com/office/drawing/2014/main" val="20000"/>
                    </a:ext>
                  </a:extLst>
                </a:gridCol>
                <a:gridCol w="4496841">
                  <a:extLst>
                    <a:ext uri="{9D8B030D-6E8A-4147-A177-3AD203B41FA5}">
                      <a16:colId xmlns:a16="http://schemas.microsoft.com/office/drawing/2014/main" val="20001"/>
                    </a:ext>
                  </a:extLst>
                </a:gridCol>
              </a:tblGrid>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dirty="0" smtClean="0">
                          <a:ln>
                            <a:noFill/>
                          </a:ln>
                          <a:solidFill>
                            <a:schemeClr val="tx1"/>
                          </a:solidFill>
                          <a:effectLst/>
                          <a:latin typeface="Tahoma" pitchFamily="34" charset="0"/>
                          <a:ea typeface="Arial Unicode MS" pitchFamily="34" charset="-122"/>
                          <a:cs typeface="Arial Unicode MS" pitchFamily="34" charset="-122"/>
                        </a:rPr>
                        <a:t>函数</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dirty="0" smtClean="0">
                          <a:ln>
                            <a:noFill/>
                          </a:ln>
                          <a:solidFill>
                            <a:schemeClr val="tx1"/>
                          </a:solidFill>
                          <a:effectLst/>
                          <a:latin typeface="Tahoma" pitchFamily="34" charset="0"/>
                          <a:ea typeface="Arial Unicode MS" pitchFamily="34" charset="-122"/>
                          <a:cs typeface="Arial Unicode MS" pitchFamily="34" charset="-122"/>
                        </a:rPr>
                        <a:t>功能</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read</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无格式输入指定字节数</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62647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ahoma" pitchFamily="34" charset="0"/>
                          <a:ea typeface="宋体" pitchFamily="2" charset="-122"/>
                        </a:rPr>
                        <a:t>get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700" b="1" i="0" u="none" strike="noStrike" cap="none" normalizeH="0" baseline="0" smtClean="0">
                          <a:ln>
                            <a:noFill/>
                          </a:ln>
                          <a:solidFill>
                            <a:schemeClr val="tx1"/>
                          </a:solidFill>
                          <a:effectLst/>
                          <a:latin typeface="Tahoma" pitchFamily="34" charset="0"/>
                          <a:ea typeface="宋体" pitchFamily="2" charset="-122"/>
                        </a:rPr>
                        <a:t>从流中提取字符，包括空格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647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hlink"/>
                          </a:solidFill>
                          <a:effectLst/>
                          <a:latin typeface="Tahoma" pitchFamily="34" charset="0"/>
                          <a:ea typeface="宋体" pitchFamily="2" charset="-122"/>
                        </a:rPr>
                        <a:t>getline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700" b="1" i="0" u="none" strike="noStrike" cap="none" normalizeH="0" baseline="0" smtClean="0">
                          <a:ln>
                            <a:noFill/>
                          </a:ln>
                          <a:solidFill>
                            <a:schemeClr val="hlink"/>
                          </a:solidFill>
                          <a:effectLst/>
                          <a:latin typeface="Tahoma" pitchFamily="34" charset="0"/>
                          <a:ea typeface="宋体" pitchFamily="2" charset="-122"/>
                        </a:rPr>
                        <a:t>从流中提取一行字符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ignore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提取并丢弃流中指定字符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peek</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返回流中下一个字符，但不从流中删除</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gcount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统计最后输入的字符个数</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eatwhite</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忽略前导空格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7"/>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seekg</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移动输入流指针</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tellg</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返回输入流中指定位置的指针值</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9"/>
                  </a:ext>
                </a:extLst>
              </a:tr>
              <a:tr h="448126">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operstor&gt;&gt;</a:t>
                      </a:r>
                    </a:p>
                  </a:txBody>
                  <a:tcPr marL="91461" marR="91461"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提取运算符</a:t>
                      </a:r>
                    </a:p>
                  </a:txBody>
                  <a:tcPr marL="91461" marR="91461"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9976" name="Rectangle 53"/>
          <p:cNvSpPr>
            <a:spLocks noChangeArrowheads="1"/>
          </p:cNvSpPr>
          <p:nvPr/>
        </p:nvSpPr>
        <p:spPr bwMode="auto">
          <a:xfrm>
            <a:off x="3506188" y="809813"/>
            <a:ext cx="4104637"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latin typeface="宋体" panose="02010600030101010101" pitchFamily="2" charset="-122"/>
              </a:rPr>
              <a:t>istream</a:t>
            </a:r>
            <a:r>
              <a:rPr kumimoji="1" lang="zh-CN" altLang="en-US" b="1">
                <a:latin typeface="宋体" panose="02010600030101010101" pitchFamily="2" charset="-122"/>
              </a:rPr>
              <a:t>类的公有成员函数</a:t>
            </a:r>
            <a:r>
              <a:rPr kumimoji="1" lang="zh-CN" altLang="en-US" b="1"/>
              <a:t> </a:t>
            </a:r>
          </a:p>
        </p:txBody>
      </p:sp>
      <p:sp>
        <p:nvSpPr>
          <p:cNvPr id="5" name="Rectangle 63"/>
          <p:cNvSpPr>
            <a:spLocks noChangeArrowheads="1"/>
          </p:cNvSpPr>
          <p:nvPr/>
        </p:nvSpPr>
        <p:spPr bwMode="auto">
          <a:xfrm>
            <a:off x="1850042" y="3574290"/>
            <a:ext cx="8360123" cy="1160731"/>
          </a:xfrm>
          <a:prstGeom prst="rect">
            <a:avLst/>
          </a:prstGeom>
          <a:solidFill>
            <a:srgbClr val="CCFFFF"/>
          </a:solidFill>
          <a:ln w="9525">
            <a:solidFill>
              <a:srgbClr val="0000FF"/>
            </a:solidFill>
            <a:miter lim="800000"/>
            <a:headEnd/>
            <a:tailEnd/>
          </a:ln>
          <a:effectLst>
            <a:prstShdw prst="shdw17" dist="71842" dir="2700000">
              <a:srgbClr val="000099"/>
            </a:prstShdw>
          </a:effec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1" lang="en-US" altLang="zh-CN" b="1"/>
              <a:t> istream&amp; getline( char* </a:t>
            </a:r>
            <a:r>
              <a:rPr kumimoji="1" lang="en-US" altLang="zh-CN" b="1" i="1"/>
              <a:t>pch</a:t>
            </a:r>
            <a:r>
              <a:rPr kumimoji="1" lang="en-US" altLang="zh-CN" b="1"/>
              <a:t>, int </a:t>
            </a:r>
            <a:r>
              <a:rPr kumimoji="1" lang="en-US" altLang="zh-CN" b="1" i="1"/>
              <a:t>nCount</a:t>
            </a:r>
            <a:r>
              <a:rPr kumimoji="1" lang="en-US" altLang="zh-CN" b="1"/>
              <a:t>, char </a:t>
            </a:r>
            <a:r>
              <a:rPr kumimoji="1" lang="en-US" altLang="zh-CN" b="1" i="1"/>
              <a:t>delim </a:t>
            </a:r>
            <a:r>
              <a:rPr kumimoji="1" lang="en-US" altLang="zh-CN" b="1"/>
              <a:t>= '\n' );</a:t>
            </a:r>
          </a:p>
          <a:p>
            <a:pPr eaLnBrk="1" hangingPunct="1">
              <a:lnSpc>
                <a:spcPct val="140000"/>
              </a:lnSpc>
            </a:pPr>
            <a:r>
              <a:rPr lang="zh-CN" altLang="en-US">
                <a:latin typeface="Verdana" panose="020B0604030504040204" pitchFamily="34" charset="0"/>
              </a:rPr>
              <a:t>演示代码：  </a:t>
            </a:r>
            <a:r>
              <a:rPr kumimoji="1" lang="en-US" altLang="zh-CN" b="1">
                <a:hlinkClick r:id="rId2" action="ppaction://hlinkfile"/>
              </a:rPr>
              <a:t>getline.cpp</a:t>
            </a:r>
            <a:endParaRPr kumimoji="1" lang="en-US" altLang="zh-CN" b="1"/>
          </a:p>
        </p:txBody>
      </p:sp>
      <p:pic>
        <p:nvPicPr>
          <p:cNvPr id="6"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输入输出流操作</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42158859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ppt_w</p:attrName>
                                        </p:attrNameLst>
                                      </p:cBhvr>
                                      <p:tavLst>
                                        <p:tav tm="0" fmla="#ppt_w*sin(2.5*pi*$)">
                                          <p:val>
                                            <p:fltVal val="0"/>
                                          </p:val>
                                        </p:tav>
                                        <p:tav tm="100000">
                                          <p:val>
                                            <p:fltVal val="1"/>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childTnLst>
                          </p:cTn>
                        </p:par>
                        <p:par>
                          <p:cTn id="14" fill="hold">
                            <p:stCondLst>
                              <p:cond delay="21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p:bldP spid="1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7"/>
          <p:cNvGraphicFramePr>
            <a:graphicFrameLocks noGrp="1"/>
          </p:cNvGraphicFramePr>
          <p:nvPr/>
        </p:nvGraphicFramePr>
        <p:xfrm>
          <a:off x="2426439" y="1773649"/>
          <a:ext cx="7129525" cy="5167030"/>
        </p:xfrm>
        <a:graphic>
          <a:graphicData uri="http://schemas.openxmlformats.org/drawingml/2006/table">
            <a:tbl>
              <a:tblPr/>
              <a:tblGrid>
                <a:gridCol w="1872095">
                  <a:extLst>
                    <a:ext uri="{9D8B030D-6E8A-4147-A177-3AD203B41FA5}">
                      <a16:colId xmlns:a16="http://schemas.microsoft.com/office/drawing/2014/main" val="20000"/>
                    </a:ext>
                  </a:extLst>
                </a:gridCol>
                <a:gridCol w="5257430">
                  <a:extLst>
                    <a:ext uri="{9D8B030D-6E8A-4147-A177-3AD203B41FA5}">
                      <a16:colId xmlns:a16="http://schemas.microsoft.com/office/drawing/2014/main" val="20001"/>
                    </a:ext>
                  </a:extLst>
                </a:gridCol>
              </a:tblGrid>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dirty="0" smtClean="0">
                          <a:ln>
                            <a:noFill/>
                          </a:ln>
                          <a:solidFill>
                            <a:schemeClr val="tx1"/>
                          </a:solidFill>
                          <a:effectLst/>
                          <a:latin typeface="Tahoma" pitchFamily="34" charset="0"/>
                          <a:ea typeface="Arial Unicode MS" pitchFamily="34" charset="-122"/>
                          <a:cs typeface="Arial Unicode MS" pitchFamily="34" charset="-122"/>
                        </a:rPr>
                        <a:t>函数</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1" i="0" u="none" strike="noStrike" cap="none" normalizeH="0" baseline="0" smtClean="0">
                          <a:ln>
                            <a:noFill/>
                          </a:ln>
                          <a:solidFill>
                            <a:schemeClr val="tx1"/>
                          </a:solidFill>
                          <a:effectLst/>
                          <a:latin typeface="Tahoma" pitchFamily="34" charset="0"/>
                          <a:ea typeface="Arial Unicode MS" pitchFamily="34" charset="-122"/>
                          <a:cs typeface="Arial Unicode MS" pitchFamily="34" charset="-122"/>
                        </a:rPr>
                        <a:t>功能</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6792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rgbClr val="003399"/>
                          </a:solidFill>
                          <a:effectLst/>
                          <a:latin typeface="Tahoma" pitchFamily="34" charset="0"/>
                          <a:ea typeface="宋体" pitchFamily="2" charset="-122"/>
                        </a:rPr>
                        <a:t>read</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rgbClr val="003399"/>
                          </a:solidFill>
                          <a:effectLst/>
                          <a:latin typeface="Tahoma" pitchFamily="34" charset="0"/>
                          <a:ea typeface="宋体" pitchFamily="2" charset="-122"/>
                        </a:rPr>
                        <a:t>无格式输入指定字节数</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get</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从流中提取字符，包括空格</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getline</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从流中提取一行字符</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54719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2"/>
                          </a:solidFill>
                          <a:effectLst/>
                          <a:latin typeface="Tahoma" pitchFamily="34" charset="0"/>
                          <a:ea typeface="宋体" pitchFamily="2" charset="-122"/>
                        </a:rPr>
                        <a:t>ignore</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2"/>
                          </a:solidFill>
                          <a:effectLst/>
                          <a:latin typeface="Tahoma" pitchFamily="34" charset="0"/>
                          <a:ea typeface="宋体" pitchFamily="2" charset="-122"/>
                        </a:rPr>
                        <a:t>提取并丢弃流中指定字符</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peek</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返回流中下一个字符，但不从流中删除</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547195">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gcount</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宋体" pitchFamily="2" charset="-122"/>
                        </a:rPr>
                        <a:t>统计最后输入的字符个数</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eatwhite</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忽略前导空格</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7"/>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seekg</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移动输入流指针</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811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tellg</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宋体" pitchFamily="2" charset="-122"/>
                        </a:rPr>
                        <a:t>返回输入流中指定位置的指针值</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9"/>
                  </a:ext>
                </a:extLst>
              </a:tr>
              <a:tr h="467928">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dirty="0" err="1" smtClean="0">
                          <a:ln>
                            <a:noFill/>
                          </a:ln>
                          <a:solidFill>
                            <a:schemeClr val="tx1"/>
                          </a:solidFill>
                          <a:effectLst/>
                          <a:latin typeface="Tahoma" pitchFamily="34" charset="0"/>
                          <a:ea typeface="宋体" pitchFamily="2" charset="-122"/>
                        </a:rPr>
                        <a:t>operstor</a:t>
                      </a:r>
                      <a:r>
                        <a:rPr kumimoji="0" lang="en-US" altLang="zh-CN" sz="1900" b="1" i="0" u="none" strike="noStrike" cap="none" normalizeH="0" baseline="0" dirty="0" smtClean="0">
                          <a:ln>
                            <a:noFill/>
                          </a:ln>
                          <a:solidFill>
                            <a:schemeClr val="tx1"/>
                          </a:solidFill>
                          <a:effectLst/>
                          <a:latin typeface="Tahoma" pitchFamily="34" charset="0"/>
                          <a:ea typeface="宋体" pitchFamily="2" charset="-122"/>
                        </a:rPr>
                        <a:t>&gt;&gt;</a:t>
                      </a:r>
                    </a:p>
                  </a:txBody>
                  <a:tcPr marL="91461" marR="91461"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3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ahoma" pitchFamily="34" charset="0"/>
                          <a:ea typeface="宋体" pitchFamily="2" charset="-122"/>
                        </a:rPr>
                        <a:t>提取运算符</a:t>
                      </a:r>
                    </a:p>
                  </a:txBody>
                  <a:tcPr marL="91461" marR="91461"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6" name="Rectangle 41"/>
          <p:cNvSpPr>
            <a:spLocks noChangeArrowheads="1"/>
          </p:cNvSpPr>
          <p:nvPr/>
        </p:nvSpPr>
        <p:spPr bwMode="auto">
          <a:xfrm>
            <a:off x="2426438" y="4077644"/>
            <a:ext cx="7059659" cy="646481"/>
          </a:xfrm>
          <a:prstGeom prst="rect">
            <a:avLst/>
          </a:prstGeom>
          <a:gradFill rotWithShape="0">
            <a:gsLst>
              <a:gs pos="0">
                <a:srgbClr val="FFFFFF"/>
              </a:gs>
              <a:gs pos="50000">
                <a:srgbClr val="FFCCFF"/>
              </a:gs>
              <a:gs pos="100000">
                <a:srgbClr val="FFFFFF"/>
              </a:gs>
            </a:gsLst>
            <a:lin ang="2700000" scaled="1"/>
          </a:gradFill>
          <a:ln>
            <a:noFill/>
          </a:ln>
          <a:effectLst>
            <a:prstShdw prst="shdw17" dist="71842" dir="2700000">
              <a:srgbClr val="997A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kumimoji="1" lang="en-US" altLang="zh-CN" b="1"/>
              <a:t>istream&amp; ignore( int </a:t>
            </a:r>
            <a:r>
              <a:rPr kumimoji="1" lang="en-US" altLang="zh-CN" b="1" i="1"/>
              <a:t>nCount </a:t>
            </a:r>
            <a:r>
              <a:rPr kumimoji="1" lang="en-US" altLang="zh-CN" b="1"/>
              <a:t>= 1, int </a:t>
            </a:r>
            <a:r>
              <a:rPr kumimoji="1" lang="en-US" altLang="zh-CN" b="1" i="1"/>
              <a:t>delim </a:t>
            </a:r>
            <a:r>
              <a:rPr kumimoji="1" lang="en-US" altLang="zh-CN" b="1"/>
              <a:t>= EOF );</a:t>
            </a:r>
          </a:p>
        </p:txBody>
      </p:sp>
      <p:sp>
        <p:nvSpPr>
          <p:cNvPr id="41001" name="Rectangle 53"/>
          <p:cNvSpPr>
            <a:spLocks noChangeArrowheads="1"/>
          </p:cNvSpPr>
          <p:nvPr/>
        </p:nvSpPr>
        <p:spPr bwMode="auto">
          <a:xfrm>
            <a:off x="3506188" y="1268707"/>
            <a:ext cx="4104637" cy="45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r>
              <a:rPr kumimoji="1" lang="en-US" altLang="zh-CN" b="1">
                <a:latin typeface="宋体" panose="02010600030101010101" pitchFamily="2" charset="-122"/>
              </a:rPr>
              <a:t>istream</a:t>
            </a:r>
            <a:r>
              <a:rPr kumimoji="1" lang="zh-CN" altLang="en-US" b="1" dirty="0">
                <a:latin typeface="宋体" panose="02010600030101010101" pitchFamily="2" charset="-122"/>
              </a:rPr>
              <a:t>类的公有成员函数</a:t>
            </a:r>
            <a:r>
              <a:rPr kumimoji="1" lang="zh-CN" altLang="en-US" b="1" dirty="0"/>
              <a:t> </a:t>
            </a:r>
          </a:p>
        </p:txBody>
      </p:sp>
      <p:pic>
        <p:nvPicPr>
          <p:cNvPr id="7"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1835"/>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5"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输入输出流操作</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4021270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45"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ppt_w</p:attrName>
                                        </p:attrNameLst>
                                      </p:cBhvr>
                                      <p:tavLst>
                                        <p:tav tm="0" fmla="#ppt_w*sin(2.5*pi*$)">
                                          <p:val>
                                            <p:fltVal val="0"/>
                                          </p:val>
                                        </p:tav>
                                        <p:tav tm="100000">
                                          <p:val>
                                            <p:fltVal val="1"/>
                                          </p:val>
                                        </p:tav>
                                      </p:tavLst>
                                    </p:anim>
                                    <p:anim calcmode="lin" valueType="num">
                                      <p:cBhvr>
                                        <p:cTn id="16" dur="1000" fill="hold"/>
                                        <p:tgtEl>
                                          <p:spTgt spid="15"/>
                                        </p:tgtEl>
                                        <p:attrNameLst>
                                          <p:attrName>ppt_h</p:attrName>
                                        </p:attrNameLst>
                                      </p:cBhvr>
                                      <p:tavLst>
                                        <p:tav tm="0">
                                          <p:val>
                                            <p:strVal val="#ppt_h"/>
                                          </p:val>
                                        </p:tav>
                                        <p:tav tm="100000">
                                          <p:val>
                                            <p:strVal val="#ppt_h"/>
                                          </p:val>
                                        </p:tav>
                                      </p:tavLst>
                                    </p:anim>
                                  </p:childTnLst>
                                </p:cTn>
                              </p:par>
                            </p:childTnLst>
                          </p:cTn>
                        </p:par>
                        <p:par>
                          <p:cTn id="17" fill="hold">
                            <p:stCondLst>
                              <p:cond delay="21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5"/>
                                        </p:tgtEl>
                                      </p:cBhvr>
                                    </p:animEffect>
                                    <p:animScale>
                                      <p:cBhvr>
                                        <p:cTn id="2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15" grpId="0"/>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373217" y="981303"/>
            <a:ext cx="11558606" cy="408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80000"/>
              </a:lnSpc>
              <a:buClr>
                <a:srgbClr val="FF0000"/>
              </a:buClr>
              <a:buFont typeface="Wingdings" panose="05000000000000000000" pitchFamily="2" charset="2"/>
              <a:buChar char="Ø"/>
            </a:pPr>
            <a:r>
              <a:rPr kumimoji="1" lang="en-US" altLang="zh-CN" b="1" dirty="0">
                <a:ea typeface="Arial Unicode MS" pitchFamily="34" charset="-122"/>
              </a:rPr>
              <a:t> </a:t>
            </a:r>
            <a:r>
              <a:rPr kumimoji="1" lang="en-US" altLang="zh-CN" b="1" dirty="0">
                <a:latin typeface="Verdana" panose="020B0604030504040204" pitchFamily="34" charset="0"/>
              </a:rPr>
              <a:t>I/O</a:t>
            </a:r>
            <a:r>
              <a:rPr kumimoji="1" lang="zh-CN" altLang="en-US" b="1" dirty="0">
                <a:latin typeface="Verdana" panose="020B0604030504040204" pitchFamily="34" charset="0"/>
              </a:rPr>
              <a:t>流类库提供对象之间的数据交互服务</a:t>
            </a:r>
          </a:p>
          <a:p>
            <a:pPr eaLnBrk="1" hangingPunct="1">
              <a:lnSpc>
                <a:spcPct val="180000"/>
              </a:lnSpc>
            </a:pPr>
            <a:r>
              <a:rPr kumimoji="1" lang="zh-CN" altLang="en-US" b="1" dirty="0">
                <a:latin typeface="Verdana" panose="020B0604030504040204" pitchFamily="34" charset="0"/>
              </a:rPr>
              <a:t>   </a:t>
            </a:r>
            <a:r>
              <a:rPr kumimoji="1" lang="zh-CN" altLang="en-US" b="1" dirty="0">
                <a:solidFill>
                  <a:srgbClr val="0000FF"/>
                </a:solidFill>
                <a:latin typeface="Verdana" panose="020B0604030504040204" pitchFamily="34" charset="0"/>
              </a:rPr>
              <a:t>输出流</a:t>
            </a:r>
            <a:r>
              <a:rPr kumimoji="1" lang="zh-CN" altLang="en-US" b="1" dirty="0">
                <a:latin typeface="Verdana" panose="020B0604030504040204" pitchFamily="34" charset="0"/>
              </a:rPr>
              <a:t>：表示数据从内存传送到某个载体或设备中；</a:t>
            </a:r>
          </a:p>
          <a:p>
            <a:pPr eaLnBrk="1" hangingPunct="1">
              <a:lnSpc>
                <a:spcPct val="180000"/>
              </a:lnSpc>
            </a:pPr>
            <a:r>
              <a:rPr kumimoji="1" lang="zh-CN" altLang="en-US" b="1" dirty="0">
                <a:latin typeface="Verdana" panose="020B0604030504040204" pitchFamily="34" charset="0"/>
              </a:rPr>
              <a:t>   </a:t>
            </a:r>
            <a:r>
              <a:rPr kumimoji="1" lang="zh-CN" altLang="en-US" b="1" dirty="0">
                <a:solidFill>
                  <a:srgbClr val="0000FF"/>
                </a:solidFill>
                <a:latin typeface="Verdana" panose="020B0604030504040204" pitchFamily="34" charset="0"/>
              </a:rPr>
              <a:t>输入流</a:t>
            </a:r>
            <a:r>
              <a:rPr kumimoji="1" lang="zh-CN" altLang="en-US" b="1" dirty="0">
                <a:latin typeface="Verdana" panose="020B0604030504040204" pitchFamily="34" charset="0"/>
              </a:rPr>
              <a:t>：数据从某个载体或设备传送到内存缓冲区变量中；</a:t>
            </a:r>
            <a:endParaRPr kumimoji="1" lang="zh-CN" altLang="en-US" sz="3201" b="1" dirty="0">
              <a:ea typeface="Arial Unicode MS" pitchFamily="34" charset="-122"/>
            </a:endParaRPr>
          </a:p>
          <a:p>
            <a:pPr eaLnBrk="1" hangingPunct="1">
              <a:lnSpc>
                <a:spcPct val="180000"/>
              </a:lnSpc>
              <a:buClr>
                <a:srgbClr val="FF0000"/>
              </a:buClr>
              <a:buFont typeface="Wingdings" panose="05000000000000000000" pitchFamily="2" charset="2"/>
              <a:buChar char="Ø"/>
            </a:pPr>
            <a:r>
              <a:rPr kumimoji="1" lang="zh-CN" altLang="en-US" b="1" dirty="0">
                <a:latin typeface="Verdana" panose="020B0604030504040204" pitchFamily="34" charset="0"/>
              </a:rPr>
              <a:t> </a:t>
            </a:r>
            <a:r>
              <a:rPr kumimoji="1" lang="zh-CN" altLang="en-US" b="1" dirty="0">
                <a:solidFill>
                  <a:srgbClr val="0000FF"/>
                </a:solidFill>
                <a:latin typeface="Verdana" panose="020B0604030504040204" pitchFamily="34" charset="0"/>
              </a:rPr>
              <a:t>流类库预定义了一批流对象</a:t>
            </a:r>
            <a:r>
              <a:rPr kumimoji="1" lang="zh-CN" altLang="en-US" b="1" dirty="0">
                <a:latin typeface="Verdana" panose="020B0604030504040204" pitchFamily="34" charset="0"/>
              </a:rPr>
              <a:t>，连接常用的外部设备；</a:t>
            </a:r>
          </a:p>
          <a:p>
            <a:pPr eaLnBrk="1" hangingPunct="1">
              <a:lnSpc>
                <a:spcPct val="180000"/>
              </a:lnSpc>
              <a:buClr>
                <a:srgbClr val="FF0000"/>
              </a:buClr>
              <a:buFont typeface="Wingdings" panose="05000000000000000000" pitchFamily="2" charset="2"/>
              <a:buChar char="Ø"/>
            </a:pPr>
            <a:r>
              <a:rPr kumimoji="1" lang="zh-CN" altLang="en-US" b="1" dirty="0">
                <a:latin typeface="Verdana" panose="020B0604030504040204" pitchFamily="34" charset="0"/>
              </a:rPr>
              <a:t>  </a:t>
            </a:r>
            <a:r>
              <a:rPr kumimoji="1" lang="zh-CN" altLang="en-US" b="1" dirty="0">
                <a:solidFill>
                  <a:srgbClr val="0000FF"/>
                </a:solidFill>
                <a:latin typeface="Verdana" panose="020B0604030504040204" pitchFamily="34" charset="0"/>
              </a:rPr>
              <a:t>程序员可以定义所需的</a:t>
            </a:r>
            <a:r>
              <a:rPr kumimoji="1" lang="en-US" altLang="zh-CN" b="1" dirty="0">
                <a:solidFill>
                  <a:srgbClr val="0000FF"/>
                </a:solidFill>
                <a:latin typeface="Verdana" panose="020B0604030504040204" pitchFamily="34" charset="0"/>
              </a:rPr>
              <a:t>I/O</a:t>
            </a:r>
            <a:r>
              <a:rPr kumimoji="1" lang="zh-CN" altLang="en-US" b="1" dirty="0">
                <a:solidFill>
                  <a:srgbClr val="0000FF"/>
                </a:solidFill>
                <a:latin typeface="Verdana" panose="020B0604030504040204" pitchFamily="34" charset="0"/>
              </a:rPr>
              <a:t>流对象，</a:t>
            </a:r>
            <a:r>
              <a:rPr kumimoji="1" lang="zh-CN" altLang="en-US" b="1" dirty="0">
                <a:latin typeface="Verdana" panose="020B0604030504040204" pitchFamily="34" charset="0"/>
              </a:rPr>
              <a:t>使用流库提供的工作方式实现数据传输；</a:t>
            </a:r>
            <a:endParaRPr kumimoji="1" lang="zh-CN" altLang="en-US" b="1" dirty="0">
              <a:solidFill>
                <a:srgbClr val="0000FF"/>
              </a:solidFill>
              <a:latin typeface="Verdana" panose="020B0604030504040204" pitchFamily="34" charset="0"/>
            </a:endParaRPr>
          </a:p>
          <a:p>
            <a:pPr eaLnBrk="1" hangingPunct="1">
              <a:lnSpc>
                <a:spcPct val="180000"/>
              </a:lnSpc>
              <a:buClr>
                <a:srgbClr val="FF0000"/>
              </a:buClr>
              <a:buFont typeface="Wingdings" panose="05000000000000000000" pitchFamily="2" charset="2"/>
              <a:buChar char="Ø"/>
            </a:pPr>
            <a:r>
              <a:rPr kumimoji="1" lang="zh-CN" altLang="en-US" b="1" dirty="0">
                <a:solidFill>
                  <a:srgbClr val="0000FF"/>
                </a:solidFill>
                <a:latin typeface="Verdana" panose="020B0604030504040204" pitchFamily="34" charset="0"/>
              </a:rPr>
              <a:t>  流类对象可以建立和删除，可以从流中获取数据和向流添加数据。</a:t>
            </a:r>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11872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969321"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200" kern="0" dirty="0">
                <a:solidFill>
                  <a:schemeClr val="bg1"/>
                </a:solidFill>
                <a:latin typeface="隶书" pitchFamily="49" charset="-122"/>
                <a:ea typeface="隶书" pitchFamily="49" charset="-122"/>
              </a:rPr>
              <a:t>流类和流对象</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7575469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ppt_w</p:attrName>
                                        </p:attrNameLst>
                                      </p:cBhvr>
                                      <p:tavLst>
                                        <p:tav tm="0" fmla="#ppt_w*sin(2.5*pi*$)">
                                          <p:val>
                                            <p:fltVal val="0"/>
                                          </p:val>
                                        </p:tav>
                                        <p:tav tm="100000">
                                          <p:val>
                                            <p:fltVal val="1"/>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childTnLst>
                          </p:cTn>
                        </p:par>
                        <p:par>
                          <p:cTn id="14" fill="hold">
                            <p:stCondLst>
                              <p:cond delay="22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 y="1179787"/>
            <a:ext cx="12003830" cy="52034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10000"/>
              </a:lnSpc>
              <a:buFont typeface="Wingdings" pitchFamily="2" charset="2"/>
              <a:buNone/>
              <a:defRPr/>
            </a:pPr>
            <a:r>
              <a:rPr lang="zh-CN" altLang="en-US" sz="2400" b="0" kern="0" dirty="0"/>
              <a:t>库</a:t>
            </a:r>
            <a:r>
              <a:rPr lang="en-US" altLang="zh-CN" sz="2400" b="0" kern="0" dirty="0" err="1"/>
              <a:t>iostream</a:t>
            </a:r>
            <a:r>
              <a:rPr lang="zh-CN" altLang="en-US" sz="2400" b="0" kern="0" dirty="0"/>
              <a:t>还提供两个类似</a:t>
            </a:r>
            <a:r>
              <a:rPr lang="en-US" altLang="zh-CN" sz="2400" b="0" kern="0" dirty="0"/>
              <a:t>get()</a:t>
            </a:r>
            <a:r>
              <a:rPr lang="zh-CN" altLang="en-US" sz="2400" b="0" kern="0" dirty="0"/>
              <a:t>和</a:t>
            </a:r>
            <a:r>
              <a:rPr lang="en-US" altLang="zh-CN" sz="2400" b="0" kern="0" dirty="0" err="1"/>
              <a:t>getline</a:t>
            </a:r>
            <a:r>
              <a:rPr lang="en-US" altLang="zh-CN" sz="2400" b="0" kern="0" dirty="0"/>
              <a:t>()</a:t>
            </a:r>
            <a:r>
              <a:rPr lang="zh-CN" altLang="en-US" sz="2400" b="0" kern="0" dirty="0"/>
              <a:t>的</a:t>
            </a:r>
            <a:r>
              <a:rPr lang="en-US" altLang="zh-CN" sz="2400" b="0" kern="0" dirty="0" err="1"/>
              <a:t>ostream</a:t>
            </a:r>
            <a:r>
              <a:rPr lang="zh-CN" altLang="en-US" sz="2400" b="0" kern="0" dirty="0"/>
              <a:t>成员函数。</a:t>
            </a:r>
          </a:p>
          <a:p>
            <a:pPr>
              <a:lnSpc>
                <a:spcPct val="110000"/>
              </a:lnSpc>
              <a:defRPr/>
            </a:pPr>
            <a:r>
              <a:rPr lang="en-US" altLang="zh-CN" sz="2400" b="0" kern="0" dirty="0" err="1"/>
              <a:t>ostream</a:t>
            </a:r>
            <a:r>
              <a:rPr lang="en-US" altLang="zh-CN" sz="2400" b="0" kern="0" dirty="0"/>
              <a:t>&amp; </a:t>
            </a:r>
            <a:r>
              <a:rPr lang="en-US" altLang="zh-CN" sz="2400" b="0" kern="0" dirty="0" err="1"/>
              <a:t>ostream</a:t>
            </a:r>
            <a:r>
              <a:rPr lang="en-US" altLang="zh-CN" sz="2400" b="0" kern="0" dirty="0"/>
              <a:t>::</a:t>
            </a:r>
            <a:r>
              <a:rPr lang="en-US" altLang="zh-CN" sz="2400" b="0" kern="0" dirty="0">
                <a:solidFill>
                  <a:srgbClr val="FF0000"/>
                </a:solidFill>
              </a:rPr>
              <a:t>put(char c)</a:t>
            </a:r>
          </a:p>
          <a:p>
            <a:pPr lvl="1">
              <a:lnSpc>
                <a:spcPct val="110000"/>
              </a:lnSpc>
              <a:defRPr/>
            </a:pPr>
            <a:r>
              <a:rPr lang="zh-CN" altLang="en-US" sz="2400" b="0" kern="0" dirty="0"/>
              <a:t>将字符</a:t>
            </a:r>
            <a:r>
              <a:rPr lang="en-US" altLang="zh-CN" sz="2400" b="0" kern="0" dirty="0"/>
              <a:t>c</a:t>
            </a:r>
            <a:r>
              <a:rPr lang="zh-CN" altLang="en-US" sz="2400" b="0" kern="0" dirty="0"/>
              <a:t>插入输入流中。函数返回一个对*</a:t>
            </a:r>
            <a:r>
              <a:rPr lang="en-US" altLang="zh-CN" sz="2400" b="0" kern="0" dirty="0"/>
              <a:t>this</a:t>
            </a:r>
            <a:r>
              <a:rPr lang="zh-CN" altLang="en-US" sz="2400" b="0" kern="0" dirty="0"/>
              <a:t>的引用。</a:t>
            </a:r>
          </a:p>
          <a:p>
            <a:pPr>
              <a:lnSpc>
                <a:spcPct val="110000"/>
              </a:lnSpc>
              <a:defRPr/>
            </a:pPr>
            <a:r>
              <a:rPr lang="en-US" altLang="zh-CN" sz="2400" b="0" kern="0" dirty="0" err="1"/>
              <a:t>ostream</a:t>
            </a:r>
            <a:r>
              <a:rPr lang="en-US" altLang="zh-CN" sz="2400" b="0" kern="0" dirty="0"/>
              <a:t>&amp; </a:t>
            </a:r>
            <a:r>
              <a:rPr lang="en-US" altLang="zh-CN" sz="2400" b="0" kern="0" dirty="0" err="1"/>
              <a:t>ostream</a:t>
            </a:r>
            <a:r>
              <a:rPr lang="en-US" altLang="zh-CN" sz="2400" b="0" kern="0" dirty="0"/>
              <a:t>::</a:t>
            </a:r>
            <a:r>
              <a:rPr lang="en-US" altLang="zh-CN" sz="2400" b="0" kern="0" dirty="0">
                <a:solidFill>
                  <a:srgbClr val="FF0000"/>
                </a:solidFill>
              </a:rPr>
              <a:t>write(</a:t>
            </a:r>
            <a:r>
              <a:rPr lang="en-US" altLang="zh-CN" sz="2400" b="0" kern="0" dirty="0" err="1">
                <a:solidFill>
                  <a:srgbClr val="FF0000"/>
                </a:solidFill>
              </a:rPr>
              <a:t>const</a:t>
            </a:r>
            <a:r>
              <a:rPr lang="en-US" altLang="zh-CN" sz="2400" b="0" kern="0" dirty="0">
                <a:solidFill>
                  <a:srgbClr val="FF0000"/>
                </a:solidFill>
              </a:rPr>
              <a:t> char s[],</a:t>
            </a:r>
            <a:r>
              <a:rPr lang="en-US" altLang="zh-CN" sz="2400" b="0" kern="0" dirty="0" err="1">
                <a:solidFill>
                  <a:srgbClr val="FF0000"/>
                </a:solidFill>
              </a:rPr>
              <a:t>int</a:t>
            </a:r>
            <a:r>
              <a:rPr lang="en-US" altLang="zh-CN" sz="2400" b="0" kern="0" dirty="0">
                <a:solidFill>
                  <a:srgbClr val="FF0000"/>
                </a:solidFill>
              </a:rPr>
              <a:t> n)</a:t>
            </a:r>
          </a:p>
          <a:p>
            <a:pPr lvl="1">
              <a:lnSpc>
                <a:spcPct val="110000"/>
              </a:lnSpc>
              <a:defRPr/>
            </a:pPr>
            <a:r>
              <a:rPr lang="zh-CN" altLang="en-US" sz="2400" b="0" kern="0" dirty="0"/>
              <a:t>将</a:t>
            </a:r>
            <a:r>
              <a:rPr lang="en-US" altLang="zh-CN" sz="2400" b="0" kern="0" dirty="0"/>
              <a:t>s</a:t>
            </a:r>
            <a:r>
              <a:rPr lang="zh-CN" altLang="en-US" sz="2400" b="0" kern="0" dirty="0"/>
              <a:t>中的</a:t>
            </a:r>
            <a:r>
              <a:rPr lang="en-US" altLang="zh-CN" sz="2400" b="0" kern="0" dirty="0"/>
              <a:t>n</a:t>
            </a:r>
            <a:r>
              <a:rPr lang="zh-CN" altLang="en-US" sz="2400" b="0" kern="0" dirty="0"/>
              <a:t>个字符插入到输入流中。空字符也是有效的。函数返回一个对*</a:t>
            </a:r>
            <a:r>
              <a:rPr lang="en-US" altLang="zh-CN" sz="2400" b="0" kern="0" dirty="0"/>
              <a:t>this</a:t>
            </a:r>
            <a:r>
              <a:rPr lang="zh-CN" altLang="en-US" sz="2400" b="0" kern="0" dirty="0"/>
              <a:t>的引用。</a:t>
            </a:r>
          </a:p>
          <a:p>
            <a:pPr>
              <a:lnSpc>
                <a:spcPct val="110000"/>
              </a:lnSpc>
              <a:buFont typeface="Arial" panose="020B0604020202020204" pitchFamily="34" charset="0"/>
              <a:buChar char="•"/>
              <a:defRPr/>
            </a:pPr>
            <a:r>
              <a:rPr lang="zh-CN" altLang="en-US" sz="2400" b="0" kern="0" dirty="0"/>
              <a:t>库</a:t>
            </a:r>
            <a:r>
              <a:rPr lang="en-US" altLang="zh-CN" sz="2400" b="0" kern="0" dirty="0" err="1"/>
              <a:t>iostream</a:t>
            </a:r>
            <a:r>
              <a:rPr lang="zh-CN" altLang="en-US" sz="2400" b="0" kern="0" dirty="0"/>
              <a:t>还提供常用的</a:t>
            </a:r>
            <a:r>
              <a:rPr lang="en-US" altLang="zh-CN" sz="2400" b="0" kern="0" dirty="0" err="1"/>
              <a:t>ostream</a:t>
            </a:r>
            <a:r>
              <a:rPr lang="zh-CN" altLang="en-US" sz="2400" b="0" kern="0" dirty="0"/>
              <a:t>成员函数。</a:t>
            </a:r>
          </a:p>
          <a:p>
            <a:pPr>
              <a:lnSpc>
                <a:spcPct val="110000"/>
              </a:lnSpc>
              <a:defRPr/>
            </a:pPr>
            <a:r>
              <a:rPr lang="en-US" altLang="zh-CN" sz="2400" b="0" kern="0" dirty="0" err="1"/>
              <a:t>ostream</a:t>
            </a:r>
            <a:r>
              <a:rPr lang="en-US" altLang="zh-CN" sz="2400" b="0" kern="0" dirty="0"/>
              <a:t>&amp; </a:t>
            </a:r>
            <a:r>
              <a:rPr lang="en-US" altLang="zh-CN" sz="2400" b="0" kern="0" dirty="0" err="1"/>
              <a:t>ostream</a:t>
            </a:r>
            <a:r>
              <a:rPr lang="en-US" altLang="zh-CN" sz="2400" b="0" kern="0" dirty="0"/>
              <a:t>::</a:t>
            </a:r>
            <a:r>
              <a:rPr lang="en-US" altLang="zh-CN" sz="2400" b="0" kern="0" dirty="0">
                <a:solidFill>
                  <a:srgbClr val="FF0000"/>
                </a:solidFill>
              </a:rPr>
              <a:t>flush()</a:t>
            </a:r>
          </a:p>
          <a:p>
            <a:pPr lvl="1">
              <a:lnSpc>
                <a:spcPct val="110000"/>
              </a:lnSpc>
              <a:defRPr/>
            </a:pPr>
            <a:r>
              <a:rPr lang="zh-CN" altLang="en-US" sz="2400" b="0" kern="0" dirty="0"/>
              <a:t>强制任何没有完成的操作符插入完成。函数返回一个对*</a:t>
            </a:r>
            <a:r>
              <a:rPr lang="en-US" altLang="zh-CN" sz="2400" b="0" kern="0" dirty="0"/>
              <a:t>this</a:t>
            </a:r>
            <a:r>
              <a:rPr lang="zh-CN" altLang="en-US" sz="2400" b="0" kern="0" dirty="0"/>
              <a:t>的引用。</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latin typeface="隶书" pitchFamily="49" charset="-122"/>
                <a:ea typeface="隶书" pitchFamily="49" charset="-122"/>
              </a:rPr>
              <a:t>常用的</a:t>
            </a:r>
            <a:r>
              <a:rPr lang="zh-CN" altLang="en-US" sz="3200" kern="0" dirty="0" smtClean="0">
                <a:solidFill>
                  <a:schemeClr val="bg1"/>
                </a:solidFill>
                <a:latin typeface="隶书" pitchFamily="49" charset="-122"/>
                <a:ea typeface="隶书" pitchFamily="49" charset="-122"/>
              </a:rPr>
              <a:t>输入输出函数</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808162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8745" y="1197253"/>
            <a:ext cx="11633077"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30000"/>
              </a:lnSpc>
              <a:buFont typeface="Wingdings" pitchFamily="2" charset="2"/>
              <a:buNone/>
              <a:defRPr/>
            </a:pPr>
            <a:r>
              <a:rPr lang="zh-CN" altLang="en-US" sz="2801" b="0" kern="0" dirty="0"/>
              <a:t>常用</a:t>
            </a:r>
            <a:r>
              <a:rPr lang="en-US" altLang="zh-CN" sz="2801" b="0" kern="0" dirty="0" err="1"/>
              <a:t>istream</a:t>
            </a:r>
            <a:r>
              <a:rPr lang="zh-CN" altLang="en-US" sz="2801" b="0" kern="0" dirty="0"/>
              <a:t>成员函数包含：</a:t>
            </a:r>
          </a:p>
          <a:p>
            <a:pPr>
              <a:lnSpc>
                <a:spcPct val="130000"/>
              </a:lnSpc>
              <a:defRPr/>
            </a:pPr>
            <a:r>
              <a:rPr lang="en-US" altLang="zh-CN" sz="2801" b="0" kern="0" dirty="0" err="1"/>
              <a:t>int</a:t>
            </a:r>
            <a:r>
              <a:rPr lang="en-US" altLang="zh-CN" sz="2801" b="0" kern="0" dirty="0"/>
              <a:t> </a:t>
            </a:r>
            <a:r>
              <a:rPr lang="en-US" altLang="zh-CN" sz="2801" b="0" kern="0" dirty="0" err="1"/>
              <a:t>istream</a:t>
            </a:r>
            <a:r>
              <a:rPr lang="en-US" altLang="zh-CN" sz="2801" b="0" kern="0" dirty="0"/>
              <a:t>::</a:t>
            </a:r>
            <a:r>
              <a:rPr lang="en-US" altLang="zh-CN" sz="2801" b="0" kern="0" dirty="0">
                <a:solidFill>
                  <a:srgbClr val="FF0000"/>
                </a:solidFill>
              </a:rPr>
              <a:t>get()</a:t>
            </a:r>
          </a:p>
          <a:p>
            <a:pPr lvl="1">
              <a:lnSpc>
                <a:spcPct val="130000"/>
              </a:lnSpc>
              <a:defRPr/>
            </a:pPr>
            <a:r>
              <a:rPr lang="zh-CN" altLang="en-US" sz="2400" b="0" kern="0" dirty="0"/>
              <a:t>如果输入流包括附加的数据，函数取得并返回下一个字符；否则它返回</a:t>
            </a:r>
            <a:r>
              <a:rPr lang="en-US" altLang="zh-CN" sz="2400" b="0" kern="0" dirty="0"/>
              <a:t>EOF</a:t>
            </a:r>
            <a:r>
              <a:rPr lang="zh-CN" altLang="en-US" sz="2400" b="0" kern="0" dirty="0"/>
              <a:t>。</a:t>
            </a:r>
          </a:p>
          <a:p>
            <a:pPr>
              <a:lnSpc>
                <a:spcPct val="130000"/>
              </a:lnSpc>
              <a:defRPr/>
            </a:pPr>
            <a:r>
              <a:rPr lang="en-US" altLang="zh-CN" sz="2801" b="0" kern="0" dirty="0" err="1"/>
              <a:t>istream</a:t>
            </a:r>
            <a:r>
              <a:rPr lang="en-US" altLang="zh-CN" sz="2801" b="0" kern="0" dirty="0"/>
              <a:t>&amp; </a:t>
            </a:r>
            <a:r>
              <a:rPr lang="en-US" altLang="zh-CN" sz="2801" b="0" kern="0" dirty="0" err="1"/>
              <a:t>istream</a:t>
            </a:r>
            <a:r>
              <a:rPr lang="en-US" altLang="zh-CN" sz="2801" b="0" kern="0" dirty="0"/>
              <a:t>::</a:t>
            </a:r>
            <a:r>
              <a:rPr lang="en-US" altLang="zh-CN" sz="2801" b="0" kern="0" dirty="0">
                <a:solidFill>
                  <a:srgbClr val="FF0000"/>
                </a:solidFill>
              </a:rPr>
              <a:t>get(char &amp;c)</a:t>
            </a:r>
          </a:p>
          <a:p>
            <a:pPr lvl="1">
              <a:lnSpc>
                <a:spcPct val="130000"/>
              </a:lnSpc>
              <a:defRPr/>
            </a:pPr>
            <a:r>
              <a:rPr lang="zh-CN" altLang="en-US" sz="2400" b="0" kern="0" dirty="0"/>
              <a:t>如果输入流包括附加的数据，函数取得并将下一个字符分配给</a:t>
            </a:r>
            <a:r>
              <a:rPr lang="en-US" altLang="zh-CN" sz="2400" b="0" kern="0" dirty="0"/>
              <a:t>c</a:t>
            </a:r>
            <a:r>
              <a:rPr lang="zh-CN" altLang="en-US" sz="2400" b="0" kern="0" dirty="0"/>
              <a:t>；否则就是没有定义对</a:t>
            </a:r>
            <a:r>
              <a:rPr lang="en-US" altLang="zh-CN" sz="2400" b="0" kern="0" dirty="0"/>
              <a:t>c</a:t>
            </a:r>
            <a:r>
              <a:rPr lang="zh-CN" altLang="en-US" sz="2400" b="0" kern="0" dirty="0"/>
              <a:t>的作用。返回一个对*</a:t>
            </a:r>
            <a:r>
              <a:rPr lang="en-US" altLang="zh-CN" sz="2400" b="0" kern="0" dirty="0"/>
              <a:t>this</a:t>
            </a:r>
            <a:r>
              <a:rPr lang="zh-CN" altLang="en-US" sz="2400" b="0" kern="0" dirty="0"/>
              <a:t>（调用对象）的引用。</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latin typeface="隶书" pitchFamily="49" charset="-122"/>
                <a:ea typeface="隶书" pitchFamily="49" charset="-122"/>
              </a:rPr>
              <a:t>常用的</a:t>
            </a:r>
            <a:r>
              <a:rPr lang="zh-CN" altLang="en-US" sz="3200" kern="0" dirty="0" smtClean="0">
                <a:solidFill>
                  <a:schemeClr val="bg1"/>
                </a:solidFill>
                <a:latin typeface="隶书" pitchFamily="49" charset="-122"/>
                <a:ea typeface="隶书" pitchFamily="49" charset="-122"/>
              </a:rPr>
              <a:t>输入输出函数</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7538928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6" y="1092453"/>
            <a:ext cx="11709097"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25000"/>
              </a:lnSpc>
              <a:defRPr/>
            </a:pPr>
            <a:r>
              <a:rPr lang="en-US" altLang="zh-CN" b="0" kern="0" dirty="0" err="1"/>
              <a:t>istream</a:t>
            </a:r>
            <a:r>
              <a:rPr lang="en-US" altLang="zh-CN" b="0" kern="0" dirty="0"/>
              <a:t>&amp; </a:t>
            </a:r>
            <a:r>
              <a:rPr lang="en-US" altLang="zh-CN" b="0" kern="0" dirty="0" err="1"/>
              <a:t>istream</a:t>
            </a:r>
            <a:r>
              <a:rPr lang="en-US" altLang="zh-CN" b="0" kern="0" dirty="0"/>
              <a:t>::</a:t>
            </a:r>
            <a:r>
              <a:rPr lang="en-US" altLang="zh-CN" b="0" kern="0" dirty="0">
                <a:solidFill>
                  <a:srgbClr val="FF0000"/>
                </a:solidFill>
              </a:rPr>
              <a:t>get(char s[],</a:t>
            </a:r>
            <a:r>
              <a:rPr lang="en-US" altLang="zh-CN" b="0" kern="0" dirty="0" err="1">
                <a:solidFill>
                  <a:srgbClr val="FF0000"/>
                </a:solidFill>
              </a:rPr>
              <a:t>int</a:t>
            </a:r>
            <a:r>
              <a:rPr lang="en-US" altLang="zh-CN" b="0" kern="0" dirty="0">
                <a:solidFill>
                  <a:srgbClr val="FF0000"/>
                </a:solidFill>
              </a:rPr>
              <a:t> </a:t>
            </a:r>
            <a:r>
              <a:rPr lang="en-US" altLang="zh-CN" b="0" kern="0" dirty="0" err="1">
                <a:solidFill>
                  <a:srgbClr val="FF0000"/>
                </a:solidFill>
              </a:rPr>
              <a:t>n,char</a:t>
            </a:r>
            <a:r>
              <a:rPr lang="en-US" altLang="zh-CN" b="0" kern="0" dirty="0">
                <a:solidFill>
                  <a:srgbClr val="FF0000"/>
                </a:solidFill>
              </a:rPr>
              <a:t> </a:t>
            </a:r>
            <a:r>
              <a:rPr lang="en-US" altLang="zh-CN" b="0" kern="0" dirty="0" err="1">
                <a:solidFill>
                  <a:srgbClr val="FF0000"/>
                </a:solidFill>
              </a:rPr>
              <a:t>delim</a:t>
            </a:r>
            <a:r>
              <a:rPr lang="en-US" altLang="zh-CN" b="0" kern="0" dirty="0">
                <a:solidFill>
                  <a:srgbClr val="FF0000"/>
                </a:solidFill>
              </a:rPr>
              <a:t>='\n')</a:t>
            </a:r>
          </a:p>
          <a:p>
            <a:pPr lvl="1">
              <a:lnSpc>
                <a:spcPct val="125000"/>
              </a:lnSpc>
              <a:defRPr/>
            </a:pPr>
            <a:r>
              <a:rPr lang="zh-CN" altLang="en-US" b="0" kern="0" dirty="0"/>
              <a:t>从输入流获取字符并将它们分配给</a:t>
            </a:r>
            <a:r>
              <a:rPr lang="en-US" altLang="zh-CN" b="0" kern="0" dirty="0"/>
              <a:t>s</a:t>
            </a:r>
            <a:r>
              <a:rPr lang="zh-CN" altLang="en-US" b="0" kern="0" dirty="0"/>
              <a:t>直到下面的一个条件发生：取得</a:t>
            </a:r>
            <a:r>
              <a:rPr lang="en-US" altLang="zh-CN" b="0" kern="0" dirty="0"/>
              <a:t>n-1</a:t>
            </a:r>
            <a:r>
              <a:rPr lang="zh-CN" altLang="en-US" b="0" kern="0" dirty="0"/>
              <a:t>个字符，没有输入字符了，或者下一个接收的字符的值为</a:t>
            </a:r>
            <a:r>
              <a:rPr lang="en-US" altLang="zh-CN" b="0" kern="0" dirty="0" err="1"/>
              <a:t>delim</a:t>
            </a:r>
            <a:r>
              <a:rPr lang="zh-CN" altLang="en-US" b="0" kern="0" dirty="0"/>
              <a:t>。</a:t>
            </a:r>
          </a:p>
          <a:p>
            <a:pPr>
              <a:lnSpc>
                <a:spcPct val="125000"/>
              </a:lnSpc>
              <a:defRPr/>
            </a:pPr>
            <a:r>
              <a:rPr lang="en-US" altLang="zh-CN" b="0" kern="0" dirty="0" err="1"/>
              <a:t>istream</a:t>
            </a:r>
            <a:r>
              <a:rPr lang="en-US" altLang="zh-CN" b="0" kern="0" dirty="0"/>
              <a:t>&amp; </a:t>
            </a:r>
            <a:r>
              <a:rPr lang="en-US" altLang="zh-CN" b="0" kern="0" dirty="0" err="1"/>
              <a:t>istream</a:t>
            </a:r>
            <a:r>
              <a:rPr lang="en-US" altLang="zh-CN" b="0" kern="0" dirty="0"/>
              <a:t>::</a:t>
            </a:r>
            <a:r>
              <a:rPr lang="en-US" altLang="zh-CN" b="0" kern="0" dirty="0" err="1">
                <a:solidFill>
                  <a:srgbClr val="FF0000"/>
                </a:solidFill>
              </a:rPr>
              <a:t>getline</a:t>
            </a:r>
            <a:r>
              <a:rPr lang="en-US" altLang="zh-CN" b="0" kern="0" dirty="0">
                <a:solidFill>
                  <a:srgbClr val="FF0000"/>
                </a:solidFill>
              </a:rPr>
              <a:t>(char s[],</a:t>
            </a:r>
            <a:r>
              <a:rPr lang="en-US" altLang="zh-CN" b="0" kern="0" dirty="0" err="1">
                <a:solidFill>
                  <a:srgbClr val="FF0000"/>
                </a:solidFill>
              </a:rPr>
              <a:t>int</a:t>
            </a:r>
            <a:r>
              <a:rPr lang="en-US" altLang="zh-CN" b="0" kern="0" dirty="0">
                <a:solidFill>
                  <a:srgbClr val="FF0000"/>
                </a:solidFill>
              </a:rPr>
              <a:t> </a:t>
            </a:r>
            <a:r>
              <a:rPr lang="en-US" altLang="zh-CN" b="0" kern="0" dirty="0" err="1">
                <a:solidFill>
                  <a:srgbClr val="FF0000"/>
                </a:solidFill>
              </a:rPr>
              <a:t>n,char</a:t>
            </a:r>
            <a:r>
              <a:rPr lang="en-US" altLang="zh-CN" b="0" kern="0" dirty="0">
                <a:solidFill>
                  <a:srgbClr val="FF0000"/>
                </a:solidFill>
              </a:rPr>
              <a:t> </a:t>
            </a:r>
            <a:r>
              <a:rPr lang="en-US" altLang="zh-CN" b="0" kern="0" dirty="0" err="1">
                <a:solidFill>
                  <a:srgbClr val="FF0000"/>
                </a:solidFill>
              </a:rPr>
              <a:t>delim</a:t>
            </a:r>
            <a:r>
              <a:rPr lang="en-US" altLang="zh-CN" b="0" kern="0" dirty="0">
                <a:solidFill>
                  <a:srgbClr val="FF0000"/>
                </a:solidFill>
              </a:rPr>
              <a:t>='\n')</a:t>
            </a:r>
          </a:p>
          <a:p>
            <a:pPr lvl="1">
              <a:lnSpc>
                <a:spcPct val="125000"/>
              </a:lnSpc>
              <a:defRPr/>
            </a:pPr>
            <a:r>
              <a:rPr lang="zh-CN" altLang="en-US" b="0" kern="0" dirty="0"/>
              <a:t>从输入流获取字符并将它们分配给</a:t>
            </a:r>
            <a:r>
              <a:rPr lang="en-US" altLang="zh-CN" b="0" kern="0" dirty="0"/>
              <a:t>s</a:t>
            </a:r>
            <a:r>
              <a:rPr lang="zh-CN" altLang="en-US" b="0" kern="0" dirty="0"/>
              <a:t>直到下面的一个条件发生：取得</a:t>
            </a:r>
            <a:r>
              <a:rPr lang="en-US" altLang="zh-CN" b="0" kern="0" dirty="0"/>
              <a:t>n-1</a:t>
            </a:r>
            <a:r>
              <a:rPr lang="zh-CN" altLang="en-US" b="0" kern="0" dirty="0"/>
              <a:t>个字符，没有输入字符了，或者下一个接收的字符的值为</a:t>
            </a:r>
            <a:r>
              <a:rPr lang="en-US" altLang="zh-CN" b="0" kern="0" dirty="0" err="1"/>
              <a:t>delim</a:t>
            </a:r>
            <a:r>
              <a:rPr lang="zh-CN" altLang="en-US" b="0" kern="0" dirty="0"/>
              <a:t>。 </a:t>
            </a:r>
            <a:endParaRPr lang="en-US" altLang="zh-CN"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latin typeface="隶书" pitchFamily="49" charset="-122"/>
                <a:ea typeface="隶书" pitchFamily="49" charset="-122"/>
              </a:rPr>
              <a:t>常用的</a:t>
            </a:r>
            <a:r>
              <a:rPr lang="zh-CN" altLang="en-US" sz="3200" kern="0" dirty="0" smtClean="0">
                <a:solidFill>
                  <a:schemeClr val="bg1"/>
                </a:solidFill>
                <a:latin typeface="隶书" pitchFamily="49" charset="-122"/>
                <a:ea typeface="隶书" pitchFamily="49" charset="-122"/>
              </a:rPr>
              <a:t>输入输出函数</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637279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8745" y="1179787"/>
            <a:ext cx="11705086" cy="52034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400" b="0" kern="0" dirty="0" err="1"/>
              <a:t>int</a:t>
            </a:r>
            <a:r>
              <a:rPr lang="en-US" altLang="zh-CN" sz="2400" b="0" kern="0" dirty="0"/>
              <a:t> </a:t>
            </a:r>
            <a:r>
              <a:rPr lang="en-US" altLang="zh-CN" sz="2400" b="0" kern="0" dirty="0" err="1"/>
              <a:t>istream</a:t>
            </a:r>
            <a:r>
              <a:rPr lang="en-US" altLang="zh-CN" sz="2400" b="0" kern="0" dirty="0"/>
              <a:t>::</a:t>
            </a:r>
            <a:r>
              <a:rPr lang="en-US" altLang="zh-CN" sz="2400" b="0" kern="0" dirty="0">
                <a:solidFill>
                  <a:srgbClr val="FF0000"/>
                </a:solidFill>
              </a:rPr>
              <a:t>peak()</a:t>
            </a:r>
          </a:p>
          <a:p>
            <a:pPr lvl="1">
              <a:defRPr/>
            </a:pPr>
            <a:r>
              <a:rPr lang="zh-CN" altLang="en-US" sz="2400" b="0" kern="0" dirty="0"/>
              <a:t>如果输入流包括附加的数据，函数返回下一个接收的字符；否则它返回</a:t>
            </a:r>
            <a:r>
              <a:rPr lang="en-US" altLang="zh-CN" sz="2400" b="0" kern="0" dirty="0"/>
              <a:t>EOF</a:t>
            </a:r>
            <a:r>
              <a:rPr lang="zh-CN" altLang="en-US" sz="2400" b="0" kern="0" dirty="0"/>
              <a:t>。</a:t>
            </a:r>
          </a:p>
          <a:p>
            <a:pPr>
              <a:defRPr/>
            </a:pPr>
            <a:r>
              <a:rPr lang="en-US" altLang="zh-CN" sz="2400" b="0" kern="0" dirty="0" err="1"/>
              <a:t>istream</a:t>
            </a:r>
            <a:r>
              <a:rPr lang="en-US" altLang="zh-CN" sz="2400" b="0" kern="0" dirty="0"/>
              <a:t>&amp; </a:t>
            </a:r>
            <a:r>
              <a:rPr lang="en-US" altLang="zh-CN" sz="2400" b="0" kern="0" dirty="0" err="1"/>
              <a:t>istream</a:t>
            </a:r>
            <a:r>
              <a:rPr lang="en-US" altLang="zh-CN" sz="2400" b="0" kern="0" dirty="0"/>
              <a:t>::</a:t>
            </a:r>
            <a:r>
              <a:rPr lang="en-US" altLang="zh-CN" sz="2400" b="0" kern="0" dirty="0" err="1">
                <a:solidFill>
                  <a:srgbClr val="FF0000"/>
                </a:solidFill>
              </a:rPr>
              <a:t>unget</a:t>
            </a:r>
            <a:r>
              <a:rPr lang="en-US" altLang="zh-CN" sz="2400" b="0" kern="0" dirty="0">
                <a:solidFill>
                  <a:srgbClr val="FF0000"/>
                </a:solidFill>
              </a:rPr>
              <a:t>(char c)</a:t>
            </a:r>
          </a:p>
          <a:p>
            <a:pPr lvl="1">
              <a:defRPr/>
            </a:pPr>
            <a:r>
              <a:rPr lang="zh-CN" altLang="en-US" sz="2400" b="0" kern="0" dirty="0"/>
              <a:t>字符</a:t>
            </a:r>
            <a:r>
              <a:rPr lang="en-US" altLang="zh-CN" sz="2400" b="0" kern="0" dirty="0"/>
              <a:t>c</a:t>
            </a:r>
            <a:r>
              <a:rPr lang="zh-CN" altLang="en-US" sz="2400" b="0" kern="0" dirty="0"/>
              <a:t>被送到输入流。它将是下一个要接收的字符。函数返回一个对*</a:t>
            </a:r>
            <a:r>
              <a:rPr lang="en-US" altLang="zh-CN" sz="2400" b="0" kern="0" dirty="0"/>
              <a:t>this</a:t>
            </a:r>
            <a:r>
              <a:rPr lang="zh-CN" altLang="en-US" sz="2400" b="0" kern="0" dirty="0"/>
              <a:t>的引用。</a:t>
            </a:r>
          </a:p>
          <a:p>
            <a:pPr>
              <a:buFont typeface="Wingdings" pitchFamily="2" charset="2"/>
              <a:buNone/>
              <a:defRPr/>
            </a:pPr>
            <a:endParaRPr lang="zh-CN" altLang="en-US" sz="2400" b="0" kern="0" dirty="0"/>
          </a:p>
          <a:p>
            <a:pPr>
              <a:buFont typeface="Arial" panose="020B0604020202020204" pitchFamily="34" charset="0"/>
              <a:buChar char="•"/>
              <a:defRPr/>
            </a:pPr>
            <a:r>
              <a:rPr lang="zh-CN" altLang="en-US" sz="2400" b="0" kern="0" dirty="0"/>
              <a:t>库</a:t>
            </a:r>
            <a:r>
              <a:rPr lang="en-US" altLang="zh-CN" sz="2400" b="0" kern="0" dirty="0" err="1"/>
              <a:t>iostream</a:t>
            </a:r>
            <a:r>
              <a:rPr lang="zh-CN" altLang="en-US" sz="2400" b="0" kern="0" dirty="0"/>
              <a:t>还提供对</a:t>
            </a:r>
            <a:r>
              <a:rPr lang="en-US" altLang="zh-CN" sz="2400" b="0" kern="0" dirty="0" err="1"/>
              <a:t>ios</a:t>
            </a:r>
            <a:r>
              <a:rPr lang="zh-CN" altLang="en-US" sz="2400" b="0" kern="0" dirty="0"/>
              <a:t>成员函数的访问，一些程序在输入流中检测文件尾。</a:t>
            </a:r>
          </a:p>
          <a:p>
            <a:pPr>
              <a:defRPr/>
            </a:pPr>
            <a:r>
              <a:rPr lang="en-US" altLang="zh-CN" sz="2400" b="0" kern="0" dirty="0"/>
              <a:t>bool </a:t>
            </a:r>
            <a:r>
              <a:rPr lang="en-US" altLang="zh-CN" sz="2400" b="0" kern="0" dirty="0" err="1"/>
              <a:t>ios</a:t>
            </a:r>
            <a:r>
              <a:rPr lang="en-US" altLang="zh-CN" sz="2400" b="0" kern="0" dirty="0"/>
              <a:t>::</a:t>
            </a:r>
            <a:r>
              <a:rPr lang="en-US" altLang="zh-CN" sz="2400" b="0" kern="0" dirty="0" err="1">
                <a:solidFill>
                  <a:srgbClr val="FF0000"/>
                </a:solidFill>
              </a:rPr>
              <a:t>eof</a:t>
            </a:r>
            <a:r>
              <a:rPr lang="en-US" altLang="zh-CN" sz="2400" b="0" kern="0" dirty="0">
                <a:solidFill>
                  <a:srgbClr val="FF0000"/>
                </a:solidFill>
              </a:rPr>
              <a:t>()</a:t>
            </a:r>
          </a:p>
          <a:p>
            <a:pPr lvl="1">
              <a:defRPr/>
            </a:pPr>
            <a:r>
              <a:rPr lang="zh-CN" altLang="en-US" sz="2400" b="0" kern="0" dirty="0"/>
              <a:t>如果流中达到文件尾则返回真；否则函数返回假。</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latin typeface="隶书" pitchFamily="49" charset="-122"/>
                <a:ea typeface="隶书" pitchFamily="49" charset="-122"/>
              </a:rPr>
              <a:t>常用的</a:t>
            </a:r>
            <a:r>
              <a:rPr lang="zh-CN" altLang="en-US" sz="3200" kern="0" dirty="0" smtClean="0">
                <a:solidFill>
                  <a:schemeClr val="bg1"/>
                </a:solidFill>
                <a:latin typeface="隶书" pitchFamily="49" charset="-122"/>
                <a:ea typeface="隶书" pitchFamily="49" charset="-122"/>
              </a:rPr>
              <a:t>输入输出函数</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4202235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t>文件的输入</a:t>
            </a:r>
            <a:r>
              <a:rPr lang="en-US" altLang="zh-CN" sz="3201" kern="0" dirty="0"/>
              <a:t>/</a:t>
            </a:r>
            <a:r>
              <a:rPr lang="zh-CN" altLang="en-US" sz="3201" kern="0" dirty="0"/>
              <a:t>输出</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38576746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85939" y="841153"/>
            <a:ext cx="11650582" cy="5185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5000"/>
              </a:lnSpc>
              <a:defRPr/>
            </a:pPr>
            <a:r>
              <a:rPr lang="en-US" altLang="zh-CN" sz="2400" b="0" kern="0" dirty="0"/>
              <a:t>C++</a:t>
            </a:r>
            <a:r>
              <a:rPr lang="zh-CN" altLang="en-US" sz="2400" b="0" kern="0" dirty="0"/>
              <a:t>里负责文件输入</a:t>
            </a:r>
            <a:r>
              <a:rPr lang="en-US" altLang="zh-CN" sz="2400" b="0" kern="0" dirty="0"/>
              <a:t>/</a:t>
            </a:r>
            <a:r>
              <a:rPr lang="zh-CN" altLang="en-US" sz="2400" b="0" kern="0" dirty="0"/>
              <a:t>输出的类主要有</a:t>
            </a:r>
            <a:r>
              <a:rPr lang="en-US" altLang="zh-CN" sz="2400" b="0" kern="0" dirty="0" err="1"/>
              <a:t>ifstream</a:t>
            </a:r>
            <a:r>
              <a:rPr lang="zh-CN" altLang="en-US" sz="2400" b="0" kern="0" dirty="0"/>
              <a:t>（文件输入）、</a:t>
            </a:r>
            <a:r>
              <a:rPr lang="en-US" altLang="zh-CN" sz="2400" b="0" kern="0" dirty="0" err="1"/>
              <a:t>ofstream</a:t>
            </a:r>
            <a:r>
              <a:rPr lang="zh-CN" altLang="en-US" sz="2400" b="0" kern="0" dirty="0"/>
              <a:t>（文件输出）以及</a:t>
            </a:r>
            <a:r>
              <a:rPr lang="en-US" altLang="zh-CN" sz="2400" b="0" kern="0" dirty="0" err="1"/>
              <a:t>fstream</a:t>
            </a:r>
            <a:r>
              <a:rPr lang="zh-CN" altLang="en-US" sz="2400" b="0" kern="0" dirty="0"/>
              <a:t>（文件输入</a:t>
            </a:r>
            <a:r>
              <a:rPr lang="en-US" altLang="zh-CN" sz="2400" b="0" kern="0" dirty="0"/>
              <a:t>/</a:t>
            </a:r>
            <a:r>
              <a:rPr lang="zh-CN" altLang="en-US" sz="2400" b="0" kern="0" dirty="0"/>
              <a:t>输出）。</a:t>
            </a:r>
          </a:p>
          <a:p>
            <a:pPr>
              <a:lnSpc>
                <a:spcPct val="155000"/>
              </a:lnSpc>
              <a:defRPr/>
            </a:pPr>
            <a:r>
              <a:rPr lang="zh-CN" altLang="en-US" sz="2400" b="0" kern="0" dirty="0"/>
              <a:t>所谓文件的</a:t>
            </a:r>
            <a:r>
              <a:rPr lang="en-US" altLang="zh-CN" sz="2400" b="0" kern="0" dirty="0"/>
              <a:t>I/O</a:t>
            </a:r>
            <a:r>
              <a:rPr lang="zh-CN" altLang="en-US" sz="2400" b="0" kern="0" dirty="0"/>
              <a:t>（输入</a:t>
            </a:r>
            <a:r>
              <a:rPr lang="en-US" altLang="zh-CN" sz="2400" b="0" kern="0" dirty="0"/>
              <a:t>/</a:t>
            </a:r>
            <a:r>
              <a:rPr lang="zh-CN" altLang="en-US" sz="2400" b="0" kern="0" dirty="0"/>
              <a:t>输出）是指以程序为主的角度而言，文件打开为输入状态时（</a:t>
            </a:r>
            <a:r>
              <a:rPr lang="en-US" altLang="zh-CN" sz="2400" b="0" kern="0" dirty="0"/>
              <a:t>in</a:t>
            </a:r>
            <a:r>
              <a:rPr lang="zh-CN" altLang="en-US" sz="2400" b="0" kern="0" dirty="0"/>
              <a:t>），表示程序将由文件读入数据；文件打开为输出状态时（</a:t>
            </a:r>
            <a:r>
              <a:rPr lang="en-US" altLang="zh-CN" sz="2400" b="0" kern="0" dirty="0"/>
              <a:t>out</a:t>
            </a:r>
            <a:r>
              <a:rPr lang="zh-CN" altLang="en-US" sz="2400" b="0" kern="0" dirty="0"/>
              <a:t>），表示程序将输出数据至文件。</a:t>
            </a:r>
          </a:p>
          <a:p>
            <a:pPr>
              <a:lnSpc>
                <a:spcPct val="155000"/>
              </a:lnSpc>
              <a:defRPr/>
            </a:pPr>
            <a:r>
              <a:rPr lang="zh-CN" altLang="en-US" sz="2400" b="0" kern="0" dirty="0"/>
              <a:t>我们通常将数据由文件输入到程序称之为</a:t>
            </a:r>
            <a:r>
              <a:rPr lang="zh-CN" altLang="en-US" sz="2400" b="0" kern="0" dirty="0">
                <a:solidFill>
                  <a:srgbClr val="FF0000"/>
                </a:solidFill>
              </a:rPr>
              <a:t>读取</a:t>
            </a:r>
            <a:r>
              <a:rPr lang="zh-CN" altLang="en-US" sz="2400" b="0" kern="0" dirty="0"/>
              <a:t>，程序将数据输出到文件称之为</a:t>
            </a:r>
            <a:r>
              <a:rPr lang="zh-CN" altLang="en-US" sz="2400" b="0" kern="0" dirty="0">
                <a:solidFill>
                  <a:srgbClr val="FF0000"/>
                </a:solidFill>
              </a:rPr>
              <a:t>写入</a:t>
            </a:r>
            <a:r>
              <a:rPr lang="zh-CN" altLang="en-US" sz="2400" b="0" kern="0" dirty="0"/>
              <a:t>。 </a:t>
            </a:r>
            <a:endParaRPr lang="en-US" altLang="zh-CN" sz="24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8" y="-26590"/>
            <a:ext cx="528777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8" y="27385"/>
            <a:ext cx="36566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err="1">
                <a:solidFill>
                  <a:schemeClr val="bg1"/>
                </a:solidFill>
                <a:latin typeface="Rockwell" pitchFamily="18" charset="0"/>
                <a:ea typeface="微软雅黑" pitchFamily="34" charset="-122"/>
              </a:rPr>
              <a:t>fstream</a:t>
            </a:r>
            <a:r>
              <a:rPr lang="zh-CN" altLang="en-US" sz="3000" dirty="0">
                <a:solidFill>
                  <a:schemeClr val="bg1"/>
                </a:solidFill>
                <a:latin typeface="Rockwell" pitchFamily="18" charset="0"/>
                <a:ea typeface="微软雅黑" pitchFamily="34" charset="-122"/>
              </a:rPr>
              <a:t>类</a:t>
            </a: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905394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6" y="909518"/>
            <a:ext cx="11709097"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40000"/>
              </a:lnSpc>
              <a:defRPr/>
            </a:pPr>
            <a:r>
              <a:rPr lang="en-US" altLang="zh-CN" sz="2200" b="0" kern="0" dirty="0" err="1"/>
              <a:t>fstream</a:t>
            </a:r>
            <a:r>
              <a:rPr lang="zh-CN" altLang="en-US" sz="2200" b="0" kern="0" dirty="0"/>
              <a:t>类可以用于将数据写入文件，或读取文件的数据。要使用</a:t>
            </a:r>
            <a:r>
              <a:rPr lang="en-US" altLang="zh-CN" sz="2200" b="0" kern="0" dirty="0" err="1"/>
              <a:t>fstream</a:t>
            </a:r>
            <a:r>
              <a:rPr lang="zh-CN" altLang="en-US" sz="2200" b="0" kern="0" dirty="0"/>
              <a:t>类执行文件的</a:t>
            </a:r>
            <a:r>
              <a:rPr lang="en-US" altLang="zh-CN" sz="2200" b="0" kern="0" dirty="0"/>
              <a:t>I/O</a:t>
            </a:r>
            <a:r>
              <a:rPr lang="zh-CN" altLang="en-US" sz="2200" b="0" kern="0" dirty="0"/>
              <a:t>时，首先必须先定义一个</a:t>
            </a:r>
            <a:r>
              <a:rPr lang="en-US" altLang="zh-CN" sz="2200" b="0" kern="0" dirty="0" err="1"/>
              <a:t>fstream</a:t>
            </a:r>
            <a:r>
              <a:rPr lang="zh-CN" altLang="en-US" sz="2200" b="0" kern="0" dirty="0"/>
              <a:t>类的对象。例如：</a:t>
            </a:r>
          </a:p>
          <a:p>
            <a:pPr lvl="1">
              <a:lnSpc>
                <a:spcPct val="140000"/>
              </a:lnSpc>
              <a:defRPr/>
            </a:pPr>
            <a:r>
              <a:rPr lang="en-US" altLang="zh-CN" sz="2200" b="0" kern="0" dirty="0" err="1">
                <a:solidFill>
                  <a:srgbClr val="FF0000"/>
                </a:solidFill>
              </a:rPr>
              <a:t>fstream</a:t>
            </a:r>
            <a:r>
              <a:rPr lang="en-US" altLang="zh-CN" sz="2200" b="0" kern="0" dirty="0">
                <a:solidFill>
                  <a:srgbClr val="FF0000"/>
                </a:solidFill>
              </a:rPr>
              <a:t>   file</a:t>
            </a:r>
            <a:r>
              <a:rPr lang="en-US" altLang="zh-CN" sz="2200" b="0" kern="0" dirty="0"/>
              <a:t>;   // </a:t>
            </a:r>
            <a:r>
              <a:rPr lang="zh-CN" altLang="en-US" sz="2200" b="0" kern="0" dirty="0"/>
              <a:t>定义一个</a:t>
            </a:r>
            <a:r>
              <a:rPr lang="en-US" altLang="zh-CN" sz="2200" b="0" kern="0" dirty="0" err="1"/>
              <a:t>fstream</a:t>
            </a:r>
            <a:r>
              <a:rPr lang="zh-CN" altLang="en-US" sz="2200" b="0" kern="0" dirty="0"/>
              <a:t>对象</a:t>
            </a:r>
          </a:p>
          <a:p>
            <a:pPr>
              <a:lnSpc>
                <a:spcPct val="140000"/>
              </a:lnSpc>
              <a:defRPr/>
            </a:pPr>
            <a:r>
              <a:rPr lang="zh-CN" altLang="en-US" sz="2200" b="0" kern="0" dirty="0"/>
              <a:t>利用</a:t>
            </a:r>
            <a:r>
              <a:rPr lang="en-US" altLang="zh-CN" sz="2200" b="0" kern="0" dirty="0" err="1"/>
              <a:t>fstream</a:t>
            </a:r>
            <a:r>
              <a:rPr lang="zh-CN" altLang="en-US" sz="2200" b="0" kern="0" dirty="0"/>
              <a:t>所提供的</a:t>
            </a:r>
            <a:r>
              <a:rPr lang="en-US" altLang="zh-CN" sz="2200" b="0" kern="0" dirty="0">
                <a:solidFill>
                  <a:srgbClr val="FF0000"/>
                </a:solidFill>
              </a:rPr>
              <a:t>open</a:t>
            </a:r>
            <a:r>
              <a:rPr lang="zh-CN" altLang="en-US" sz="2200" b="0" kern="0" dirty="0"/>
              <a:t>成员函数 ，打开一个文件。传入</a:t>
            </a:r>
            <a:r>
              <a:rPr lang="en-US" altLang="zh-CN" sz="2200" b="0" kern="0" dirty="0"/>
              <a:t>open</a:t>
            </a:r>
            <a:r>
              <a:rPr lang="zh-CN" altLang="en-US" sz="2200" b="0" kern="0" dirty="0"/>
              <a:t>函数的参数有两个，一个传入欲打开的磁盘文件的名称，另一个传入打开该文件的模式参数。</a:t>
            </a:r>
          </a:p>
          <a:p>
            <a:pPr lvl="1">
              <a:lnSpc>
                <a:spcPct val="140000"/>
              </a:lnSpc>
              <a:defRPr/>
            </a:pPr>
            <a:r>
              <a:rPr lang="en-US" altLang="zh-CN" sz="2200" b="0" kern="0" dirty="0" err="1"/>
              <a:t>file.</a:t>
            </a:r>
            <a:r>
              <a:rPr lang="en-US" altLang="zh-CN" sz="2200" b="0" kern="0" dirty="0" err="1">
                <a:solidFill>
                  <a:srgbClr val="FF0000"/>
                </a:solidFill>
              </a:rPr>
              <a:t>open</a:t>
            </a:r>
            <a:r>
              <a:rPr lang="en-US" altLang="zh-CN" sz="2200" b="0" kern="0" dirty="0"/>
              <a:t>("MyFile.txt",</a:t>
            </a:r>
            <a:r>
              <a:rPr lang="en-US" altLang="zh-CN" sz="2200" b="0" kern="0" dirty="0" err="1"/>
              <a:t>ios</a:t>
            </a:r>
            <a:r>
              <a:rPr lang="en-US" altLang="zh-CN" sz="2200" b="0" kern="0" dirty="0"/>
              <a:t>::in);              // </a:t>
            </a:r>
            <a:r>
              <a:rPr lang="zh-CN" altLang="en-US" sz="2200" b="0" kern="0" dirty="0"/>
              <a:t>在读取模式下打开</a:t>
            </a:r>
            <a:r>
              <a:rPr lang="en-US" altLang="zh-CN" sz="2200" b="0" kern="0" dirty="0"/>
              <a:t>MyFile.txt</a:t>
            </a:r>
            <a:r>
              <a:rPr lang="zh-CN" altLang="en-US" sz="2200" b="0" kern="0" dirty="0"/>
              <a:t>文件 </a:t>
            </a:r>
            <a:endParaRPr lang="en-US" altLang="zh-CN" sz="22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8" y="-26590"/>
            <a:ext cx="528777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8" y="27385"/>
            <a:ext cx="36566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err="1">
                <a:solidFill>
                  <a:schemeClr val="bg1"/>
                </a:solidFill>
                <a:latin typeface="Rockwell" pitchFamily="18" charset="0"/>
                <a:ea typeface="微软雅黑" pitchFamily="34" charset="-122"/>
              </a:rPr>
              <a:t>fstream</a:t>
            </a:r>
            <a:r>
              <a:rPr lang="zh-CN" altLang="en-US" sz="3000" dirty="0">
                <a:solidFill>
                  <a:schemeClr val="bg1"/>
                </a:solidFill>
                <a:latin typeface="Rockwell" pitchFamily="18" charset="0"/>
                <a:ea typeface="微软雅黑" pitchFamily="34" charset="-122"/>
              </a:rPr>
              <a:t>类</a:t>
            </a: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067890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5"/>
          <p:cNvSpPr>
            <a:spLocks noChangeArrowheads="1"/>
          </p:cNvSpPr>
          <p:nvPr/>
        </p:nvSpPr>
        <p:spPr bwMode="auto">
          <a:xfrm>
            <a:off x="3218784" y="1340161"/>
            <a:ext cx="4087171" cy="46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75000"/>
              <a:buFont typeface="Wingdings" panose="05000000000000000000" pitchFamily="2" charset="2"/>
              <a:buChar char="t"/>
            </a:pPr>
            <a:r>
              <a:rPr lang="zh-CN" altLang="en-AU">
                <a:latin typeface="Arial" panose="020B0604020202020204" pitchFamily="34" charset="0"/>
                <a:ea typeface="黑体" panose="02010609060101010101" pitchFamily="49" charset="-122"/>
              </a:rPr>
              <a:t>表</a:t>
            </a:r>
            <a:r>
              <a:rPr lang="en-US" altLang="zh-CN">
                <a:latin typeface="Arial" panose="020B0604020202020204" pitchFamily="34" charset="0"/>
              </a:rPr>
              <a:t>  </a:t>
            </a:r>
            <a:r>
              <a:rPr lang="zh-CN" altLang="en-AU">
                <a:latin typeface="Arial" panose="020B0604020202020204" pitchFamily="34" charset="0"/>
                <a:ea typeface="黑体" panose="02010609060101010101" pitchFamily="49" charset="-122"/>
              </a:rPr>
              <a:t>文件流的文件打开模式</a:t>
            </a:r>
            <a:endParaRPr kumimoji="1" lang="zh-CN" altLang="en-AU">
              <a:solidFill>
                <a:schemeClr val="folHlink"/>
              </a:solidFill>
              <a:latin typeface="宋体" panose="02010600030101010101" pitchFamily="2" charset="-122"/>
            </a:endParaRPr>
          </a:p>
        </p:txBody>
      </p:sp>
      <p:graphicFrame>
        <p:nvGraphicFramePr>
          <p:cNvPr id="4" name="Group 124"/>
          <p:cNvGraphicFramePr>
            <a:graphicFrameLocks noGrp="1"/>
          </p:cNvGraphicFramePr>
          <p:nvPr/>
        </p:nvGraphicFramePr>
        <p:xfrm>
          <a:off x="2642389" y="1916557"/>
          <a:ext cx="7489971" cy="4249129"/>
        </p:xfrm>
        <a:graphic>
          <a:graphicData uri="http://schemas.openxmlformats.org/drawingml/2006/table">
            <a:tbl>
              <a:tblPr/>
              <a:tblGrid>
                <a:gridCol w="1597395">
                  <a:extLst>
                    <a:ext uri="{9D8B030D-6E8A-4147-A177-3AD203B41FA5}">
                      <a16:colId xmlns:a16="http://schemas.microsoft.com/office/drawing/2014/main" val="20000"/>
                    </a:ext>
                  </a:extLst>
                </a:gridCol>
                <a:gridCol w="5892576">
                  <a:extLst>
                    <a:ext uri="{9D8B030D-6E8A-4147-A177-3AD203B41FA5}">
                      <a16:colId xmlns:a16="http://schemas.microsoft.com/office/drawing/2014/main" val="20001"/>
                    </a:ext>
                  </a:extLst>
                </a:gridCol>
              </a:tblGrid>
              <a:tr h="43669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模式参数</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US" sz="1600" b="1" i="0" u="none" strike="noStrike" cap="none" normalizeH="0" baseline="0" smtClean="0">
                          <a:ln>
                            <a:noFill/>
                          </a:ln>
                          <a:solidFill>
                            <a:schemeClr val="tx1"/>
                          </a:solidFill>
                          <a:effectLst/>
                          <a:latin typeface="Arial" charset="0"/>
                          <a:ea typeface="宋体" pitchFamily="2" charset="-122"/>
                        </a:rPr>
                        <a:t>                                      </a:t>
                      </a:r>
                      <a:r>
                        <a:rPr kumimoji="1" lang="zh-CN" altLang="en-AU" sz="1600" b="1" i="0" u="none" strike="noStrike" cap="none" normalizeH="0" baseline="0" smtClean="0">
                          <a:ln>
                            <a:noFill/>
                          </a:ln>
                          <a:solidFill>
                            <a:schemeClr val="tx1"/>
                          </a:solidFill>
                          <a:effectLst/>
                          <a:latin typeface="宋体" pitchFamily="2" charset="-122"/>
                          <a:ea typeface="宋体" pitchFamily="2" charset="-122"/>
                        </a:rPr>
                        <a:t>功</a:t>
                      </a:r>
                      <a:r>
                        <a:rPr kumimoji="1" lang="zh-CN" altLang="en-US" sz="1600" b="1" i="0" u="none" strike="noStrike" cap="none" normalizeH="0" baseline="0" smtClean="0">
                          <a:ln>
                            <a:noFill/>
                          </a:ln>
                          <a:solidFill>
                            <a:schemeClr val="tx1"/>
                          </a:solidFill>
                          <a:effectLst/>
                          <a:latin typeface="Arial" charset="0"/>
                          <a:ea typeface="宋体" pitchFamily="2" charset="-122"/>
                        </a:rPr>
                        <a:t>       </a:t>
                      </a:r>
                      <a:r>
                        <a:rPr kumimoji="1" lang="zh-CN" altLang="en-AU" sz="1600" b="1" i="0" u="none" strike="noStrike" cap="none" normalizeH="0" baseline="0" smtClean="0">
                          <a:ln>
                            <a:noFill/>
                          </a:ln>
                          <a:solidFill>
                            <a:schemeClr val="tx1"/>
                          </a:solidFill>
                          <a:effectLst/>
                          <a:latin typeface="宋体" pitchFamily="2" charset="-122"/>
                          <a:ea typeface="宋体" pitchFamily="2" charset="-122"/>
                        </a:rPr>
                        <a:t>能</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3828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dirty="0" err="1" smtClean="0">
                          <a:ln>
                            <a:noFill/>
                          </a:ln>
                          <a:solidFill>
                            <a:schemeClr val="tx1"/>
                          </a:solidFill>
                          <a:effectLst/>
                          <a:latin typeface="Arial" charset="0"/>
                          <a:ea typeface="宋体" pitchFamily="2" charset="-122"/>
                        </a:rPr>
                        <a:t>ios</a:t>
                      </a:r>
                      <a:r>
                        <a:rPr kumimoji="1" lang="en-US" altLang="zh-CN" sz="1600" b="1" i="0" u="none" strike="noStrike" cap="none" normalizeH="0" baseline="0" dirty="0" smtClean="0">
                          <a:ln>
                            <a:noFill/>
                          </a:ln>
                          <a:solidFill>
                            <a:schemeClr val="tx1"/>
                          </a:solidFill>
                          <a:effectLst/>
                          <a:latin typeface="Arial" charset="0"/>
                          <a:ea typeface="宋体" pitchFamily="2" charset="-122"/>
                        </a:rPr>
                        <a:t>::in</a:t>
                      </a:r>
                      <a:endParaRPr kumimoji="1" lang="en-US" altLang="zh-CN" sz="1600" b="1"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smtClean="0">
                          <a:ln>
                            <a:noFill/>
                          </a:ln>
                          <a:solidFill>
                            <a:schemeClr val="tx1"/>
                          </a:solidFill>
                          <a:effectLst/>
                          <a:latin typeface="宋体" pitchFamily="2" charset="-122"/>
                          <a:ea typeface="宋体" pitchFamily="2" charset="-122"/>
                        </a:rPr>
                        <a:t>文件打开为读取（输入）状态，此为</a:t>
                      </a:r>
                      <a:r>
                        <a:rPr kumimoji="1" lang="en-US" altLang="zh-CN" sz="1600" b="1" i="0" u="none" strike="noStrike" cap="none" normalizeH="0" baseline="0" smtClean="0">
                          <a:ln>
                            <a:noFill/>
                          </a:ln>
                          <a:solidFill>
                            <a:schemeClr val="tx1"/>
                          </a:solidFill>
                          <a:effectLst/>
                          <a:latin typeface="Arial" charset="0"/>
                          <a:ea typeface="宋体" pitchFamily="2" charset="-122"/>
                        </a:rPr>
                        <a:t>istream</a:t>
                      </a:r>
                      <a:r>
                        <a:rPr kumimoji="1" lang="zh-CN" altLang="en-AU" sz="1600" b="1" i="0" u="none" strike="noStrike" cap="none" normalizeH="0" baseline="0" smtClean="0">
                          <a:ln>
                            <a:noFill/>
                          </a:ln>
                          <a:solidFill>
                            <a:schemeClr val="tx1"/>
                          </a:solidFill>
                          <a:effectLst/>
                          <a:latin typeface="宋体" pitchFamily="2" charset="-122"/>
                          <a:ea typeface="宋体" pitchFamily="2" charset="-122"/>
                        </a:rPr>
                        <a:t>类的默认模式参数</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669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dirty="0" err="1" smtClean="0">
                          <a:ln>
                            <a:noFill/>
                          </a:ln>
                          <a:solidFill>
                            <a:schemeClr val="tx1"/>
                          </a:solidFill>
                          <a:effectLst/>
                          <a:latin typeface="Arial" charset="0"/>
                          <a:ea typeface="宋体" pitchFamily="2" charset="-122"/>
                        </a:rPr>
                        <a:t>ios</a:t>
                      </a:r>
                      <a:r>
                        <a:rPr kumimoji="1" lang="en-US" altLang="zh-CN" sz="1600" b="1" i="0" u="none" strike="noStrike" cap="none" normalizeH="0" baseline="0" dirty="0" smtClean="0">
                          <a:ln>
                            <a:noFill/>
                          </a:ln>
                          <a:solidFill>
                            <a:schemeClr val="tx1"/>
                          </a:solidFill>
                          <a:effectLst/>
                          <a:latin typeface="Arial" charset="0"/>
                          <a:ea typeface="宋体" pitchFamily="2" charset="-122"/>
                        </a:rPr>
                        <a:t>::out</a:t>
                      </a:r>
                      <a:endParaRPr kumimoji="1" lang="en-US" altLang="zh-CN" sz="1600" b="1"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文件打开为写入（输出）状态，此为</a:t>
                      </a:r>
                      <a:r>
                        <a:rPr kumimoji="1" lang="en-US" altLang="zh-CN" sz="1600" b="1" i="0" u="none" strike="noStrike" cap="none" normalizeH="0" baseline="0" dirty="0" err="1" smtClean="0">
                          <a:ln>
                            <a:noFill/>
                          </a:ln>
                          <a:solidFill>
                            <a:schemeClr val="tx1"/>
                          </a:solidFill>
                          <a:effectLst/>
                          <a:latin typeface="Arial" charset="0"/>
                          <a:ea typeface="宋体" pitchFamily="2" charset="-122"/>
                        </a:rPr>
                        <a:t>ostream</a:t>
                      </a: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类的默认模式参数</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79297">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ios::ate</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打开一个现存文件，从文件结尾处读取（输入）或写入（输出）</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669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ios::app</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打开一个输出文件从文件结尾写入（输出）数据</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3669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ios::trunc</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打开一个文件，如果它已经存在，就删除其中原有的内容</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3828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ios::nocreate</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如果一个文件存在则打开它，否则该操作失败</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60978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ios::noreplace</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如果一个文件不存在则作为新文件打开它；如果文件已存在，则该操作失败</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36696">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600" b="1" i="0" u="none" strike="noStrike" cap="none" normalizeH="0" baseline="0" smtClean="0">
                          <a:ln>
                            <a:noFill/>
                          </a:ln>
                          <a:solidFill>
                            <a:schemeClr val="tx1"/>
                          </a:solidFill>
                          <a:effectLst/>
                          <a:latin typeface="Arial" charset="0"/>
                          <a:ea typeface="宋体" pitchFamily="2" charset="-122"/>
                        </a:rPr>
                        <a:t>ios::binary</a:t>
                      </a:r>
                      <a:endParaRPr kumimoji="1" lang="en-US" altLang="zh-CN" sz="16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600" b="1" i="0" u="none" strike="noStrike" cap="none" normalizeH="0" baseline="0" dirty="0" smtClean="0">
                          <a:ln>
                            <a:noFill/>
                          </a:ln>
                          <a:solidFill>
                            <a:schemeClr val="tx1"/>
                          </a:solidFill>
                          <a:effectLst/>
                          <a:latin typeface="宋体" pitchFamily="2" charset="-122"/>
                          <a:ea typeface="宋体" pitchFamily="2" charset="-122"/>
                        </a:rPr>
                        <a:t>以二进制模式打开一个文件，默认是文本模式</a:t>
                      </a:r>
                    </a:p>
                  </a:txBody>
                  <a:tcPr marL="91461" marR="91461" marT="45734" marB="45734"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8" y="-26590"/>
            <a:ext cx="528777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29618" y="27385"/>
            <a:ext cx="36566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err="1">
                <a:solidFill>
                  <a:schemeClr val="bg1"/>
                </a:solidFill>
                <a:latin typeface="Rockwell" pitchFamily="18" charset="0"/>
                <a:ea typeface="微软雅黑" pitchFamily="34" charset="-122"/>
              </a:rPr>
              <a:t>fstream</a:t>
            </a:r>
            <a:r>
              <a:rPr lang="zh-CN" altLang="en-US" sz="3000" dirty="0">
                <a:solidFill>
                  <a:schemeClr val="bg1"/>
                </a:solidFill>
                <a:latin typeface="Rockwell" pitchFamily="18" charset="0"/>
                <a:ea typeface="微软雅黑" pitchFamily="34" charset="-122"/>
              </a:rPr>
              <a:t>类</a:t>
            </a:r>
          </a:p>
        </p:txBody>
      </p:sp>
      <p:grpSp>
        <p:nvGrpSpPr>
          <p:cNvPr id="14" name="组合 13"/>
          <p:cNvGrpSpPr>
            <a:grpSpLocks/>
          </p:cNvGrpSpPr>
          <p:nvPr/>
        </p:nvGrpSpPr>
        <p:grpSpPr bwMode="auto">
          <a:xfrm>
            <a:off x="9915599" y="-265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69564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5"/>
          <p:cNvSpPr>
            <a:spLocks noChangeArrowheads="1"/>
          </p:cNvSpPr>
          <p:nvPr/>
        </p:nvSpPr>
        <p:spPr bwMode="auto">
          <a:xfrm>
            <a:off x="3434734" y="1471954"/>
            <a:ext cx="2856574" cy="46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75000"/>
              <a:buFont typeface="Wingdings" panose="05000000000000000000" pitchFamily="2" charset="2"/>
              <a:buChar char="t"/>
            </a:pPr>
            <a:r>
              <a:rPr lang="zh-CN" altLang="en-AU">
                <a:latin typeface="Arial" panose="020B0604020202020204" pitchFamily="34" charset="0"/>
                <a:ea typeface="黑体" panose="02010609060101010101" pitchFamily="49" charset="-122"/>
              </a:rPr>
              <a:t>表</a:t>
            </a:r>
            <a:r>
              <a:rPr lang="en-US" altLang="zh-CN">
                <a:latin typeface="Arial" panose="020B0604020202020204" pitchFamily="34" charset="0"/>
              </a:rPr>
              <a:t>  </a:t>
            </a:r>
            <a:r>
              <a:rPr lang="zh-CN" altLang="en-AU">
                <a:latin typeface="Arial" panose="020B0604020202020204" pitchFamily="34" charset="0"/>
                <a:ea typeface="黑体" panose="02010609060101010101" pitchFamily="49" charset="-122"/>
              </a:rPr>
              <a:t>文件处理函数</a:t>
            </a:r>
            <a:endParaRPr kumimoji="1" lang="zh-CN" altLang="en-AU">
              <a:solidFill>
                <a:schemeClr val="folHlink"/>
              </a:solidFill>
              <a:latin typeface="宋体" panose="02010600030101010101" pitchFamily="2" charset="-122"/>
            </a:endParaRPr>
          </a:p>
        </p:txBody>
      </p:sp>
      <p:graphicFrame>
        <p:nvGraphicFramePr>
          <p:cNvPr id="6" name="Group 90"/>
          <p:cNvGraphicFramePr>
            <a:graphicFrameLocks noGrp="1"/>
          </p:cNvGraphicFramePr>
          <p:nvPr/>
        </p:nvGraphicFramePr>
        <p:xfrm>
          <a:off x="2785296" y="2061053"/>
          <a:ext cx="7275609" cy="3674329"/>
        </p:xfrm>
        <a:graphic>
          <a:graphicData uri="http://schemas.openxmlformats.org/drawingml/2006/table">
            <a:tbl>
              <a:tblPr/>
              <a:tblGrid>
                <a:gridCol w="2737484">
                  <a:extLst>
                    <a:ext uri="{9D8B030D-6E8A-4147-A177-3AD203B41FA5}">
                      <a16:colId xmlns:a16="http://schemas.microsoft.com/office/drawing/2014/main" val="20000"/>
                    </a:ext>
                  </a:extLst>
                </a:gridCol>
                <a:gridCol w="4538125">
                  <a:extLst>
                    <a:ext uri="{9D8B030D-6E8A-4147-A177-3AD203B41FA5}">
                      <a16:colId xmlns:a16="http://schemas.microsoft.com/office/drawing/2014/main" val="20001"/>
                    </a:ext>
                  </a:extLst>
                </a:gridCol>
              </a:tblGrid>
              <a:tr h="55099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函</a:t>
                      </a:r>
                      <a:r>
                        <a:rPr kumimoji="1" lang="zh-CN" altLang="en-US" sz="2000" b="1" i="0" u="none" strike="noStrike" cap="none" normalizeH="0" baseline="0" dirty="0" smtClean="0">
                          <a:ln>
                            <a:noFill/>
                          </a:ln>
                          <a:solidFill>
                            <a:schemeClr val="tx1"/>
                          </a:solidFill>
                          <a:effectLst/>
                          <a:latin typeface="Arial" charset="0"/>
                          <a:ea typeface="宋体" pitchFamily="2" charset="-122"/>
                        </a:rPr>
                        <a:t>   </a:t>
                      </a: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数</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US" sz="2000" b="1" i="0" u="none" strike="noStrike" cap="none" normalizeH="0" baseline="0" smtClean="0">
                          <a:ln>
                            <a:noFill/>
                          </a:ln>
                          <a:solidFill>
                            <a:schemeClr val="tx1"/>
                          </a:solidFill>
                          <a:effectLst/>
                          <a:latin typeface="Arial" charset="0"/>
                          <a:ea typeface="宋体" pitchFamily="2" charset="-122"/>
                        </a:rPr>
                        <a:t>                        </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功</a:t>
                      </a:r>
                      <a:r>
                        <a:rPr kumimoji="1" lang="zh-CN" altLang="en-AU" sz="2000" b="1" i="0" u="none" strike="noStrike" cap="none" normalizeH="0" baseline="0" smtClean="0">
                          <a:ln>
                            <a:noFill/>
                          </a:ln>
                          <a:solidFill>
                            <a:schemeClr val="tx1"/>
                          </a:solidFill>
                          <a:effectLst/>
                          <a:latin typeface="Arial" charset="0"/>
                          <a:ea typeface="宋体" pitchFamily="2" charset="-122"/>
                        </a:rPr>
                        <a:t> </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能</a:t>
                      </a:r>
                      <a:r>
                        <a:rPr kumimoji="1" lang="zh-CN" altLang="en-AU" sz="2000" b="1" i="0" u="none" strike="noStrike" cap="none" normalizeH="0" baseline="0" smtClean="0">
                          <a:ln>
                            <a:noFill/>
                          </a:ln>
                          <a:solidFill>
                            <a:schemeClr val="tx1"/>
                          </a:solidFill>
                          <a:effectLst/>
                          <a:latin typeface="Arial" charset="0"/>
                          <a:ea typeface="宋体" pitchFamily="2" charset="-122"/>
                        </a:rPr>
                        <a:t> </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说</a:t>
                      </a:r>
                      <a:r>
                        <a:rPr kumimoji="1" lang="zh-CN" altLang="en-AU" sz="2000" b="1" i="0" u="none" strike="noStrike" cap="none" normalizeH="0" baseline="0" smtClean="0">
                          <a:ln>
                            <a:noFill/>
                          </a:ln>
                          <a:solidFill>
                            <a:schemeClr val="tx1"/>
                          </a:solidFill>
                          <a:effectLst/>
                          <a:latin typeface="Arial" charset="0"/>
                          <a:ea typeface="宋体" pitchFamily="2" charset="-122"/>
                        </a:rPr>
                        <a:t> </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明</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3034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Arial" charset="0"/>
                          <a:ea typeface="宋体" pitchFamily="2" charset="-122"/>
                        </a:rPr>
                        <a:t>open(</a:t>
                      </a:r>
                      <a:r>
                        <a:rPr kumimoji="1" lang="en-US" altLang="zh-CN" sz="2000" b="1" i="0" u="none" strike="noStrike" cap="none" normalizeH="0" baseline="0" dirty="0" err="1" smtClean="0">
                          <a:ln>
                            <a:noFill/>
                          </a:ln>
                          <a:solidFill>
                            <a:schemeClr val="tx1"/>
                          </a:solidFill>
                          <a:effectLst/>
                          <a:latin typeface="Arial" charset="0"/>
                          <a:ea typeface="宋体" pitchFamily="2" charset="-122"/>
                        </a:rPr>
                        <a:t>filename,mode</a:t>
                      </a:r>
                      <a:r>
                        <a:rPr kumimoji="1" lang="en-US" altLang="zh-CN" sz="2000" b="1" i="0" u="none" strike="noStrike" cap="none" normalizeH="0" baseline="0" dirty="0" smtClean="0">
                          <a:ln>
                            <a:noFill/>
                          </a:ln>
                          <a:solidFill>
                            <a:schemeClr val="tx1"/>
                          </a:solidFill>
                          <a:effectLst/>
                          <a:latin typeface="Arial" charset="0"/>
                          <a:ea typeface="宋体" pitchFamily="2" charset="-122"/>
                        </a:rPr>
                        <a:t>)</a:t>
                      </a:r>
                      <a:endParaRPr kumimoji="1" lang="en-US" altLang="zh-CN" sz="2000" b="1"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smtClean="0">
                          <a:ln>
                            <a:noFill/>
                          </a:ln>
                          <a:solidFill>
                            <a:schemeClr val="tx1"/>
                          </a:solidFill>
                          <a:effectLst/>
                          <a:latin typeface="宋体" pitchFamily="2" charset="-122"/>
                          <a:ea typeface="宋体" pitchFamily="2" charset="-122"/>
                        </a:rPr>
                        <a:t>以</a:t>
                      </a:r>
                      <a:r>
                        <a:rPr kumimoji="1" lang="en-US" altLang="zh-CN" sz="2000" b="1" i="0" u="none" strike="noStrike" cap="none" normalizeH="0" baseline="0" smtClean="0">
                          <a:ln>
                            <a:noFill/>
                          </a:ln>
                          <a:solidFill>
                            <a:schemeClr val="tx1"/>
                          </a:solidFill>
                          <a:effectLst/>
                          <a:latin typeface="Arial" charset="0"/>
                          <a:ea typeface="宋体" pitchFamily="2" charset="-122"/>
                        </a:rPr>
                        <a:t>mode</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模式打开名为</a:t>
                      </a:r>
                      <a:r>
                        <a:rPr kumimoji="1" lang="en-US" altLang="zh-CN" sz="2000" b="1" i="0" u="none" strike="noStrike" cap="none" normalizeH="0" baseline="0" smtClean="0">
                          <a:ln>
                            <a:noFill/>
                          </a:ln>
                          <a:solidFill>
                            <a:schemeClr val="tx1"/>
                          </a:solidFill>
                          <a:effectLst/>
                          <a:latin typeface="Arial" charset="0"/>
                          <a:ea typeface="宋体" pitchFamily="2" charset="-122"/>
                        </a:rPr>
                        <a:t>filename</a:t>
                      </a:r>
                      <a:r>
                        <a:rPr kumimoji="1" lang="zh-CN" altLang="en-AU" sz="2000" b="1" i="0" u="none" strike="noStrike" cap="none" normalizeH="0" baseline="0" smtClean="0">
                          <a:ln>
                            <a:noFill/>
                          </a:ln>
                          <a:solidFill>
                            <a:schemeClr val="tx1"/>
                          </a:solidFill>
                          <a:effectLst/>
                          <a:latin typeface="宋体" pitchFamily="2" charset="-122"/>
                          <a:ea typeface="宋体" pitchFamily="2" charset="-122"/>
                        </a:rPr>
                        <a:t>的文件</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5099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Arial" charset="0"/>
                          <a:ea typeface="宋体" pitchFamily="2" charset="-122"/>
                        </a:rPr>
                        <a:t>close()</a:t>
                      </a:r>
                      <a:endParaRPr kumimoji="1" lang="en-US" altLang="zh-CN" sz="2000" b="1"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关闭文件</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4471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Arial" charset="0"/>
                          <a:ea typeface="宋体" pitchFamily="2" charset="-122"/>
                        </a:rPr>
                        <a:t>is_open()</a:t>
                      </a: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检查文件是否为打开状态，是则返回真，否则返回假</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50991">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smtClean="0">
                          <a:ln>
                            <a:noFill/>
                          </a:ln>
                          <a:solidFill>
                            <a:schemeClr val="tx1"/>
                          </a:solidFill>
                          <a:effectLst/>
                          <a:latin typeface="Arial" charset="0"/>
                          <a:ea typeface="宋体" pitchFamily="2" charset="-122"/>
                        </a:rPr>
                        <a:t>write(str,size)</a:t>
                      </a:r>
                      <a:endParaRPr kumimoji="1" lang="en-US" altLang="zh-CN" sz="2000" b="1" i="0" u="none" strike="noStrike" cap="none" normalizeH="0" baseline="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将</a:t>
                      </a:r>
                      <a:r>
                        <a:rPr kumimoji="1" lang="en-US" altLang="zh-CN" sz="2000" b="1" i="0" u="none" strike="noStrike" cap="none" normalizeH="0" baseline="0" dirty="0" err="1" smtClean="0">
                          <a:ln>
                            <a:noFill/>
                          </a:ln>
                          <a:solidFill>
                            <a:schemeClr val="tx1"/>
                          </a:solidFill>
                          <a:effectLst/>
                          <a:latin typeface="Arial" charset="0"/>
                          <a:ea typeface="宋体" pitchFamily="2" charset="-122"/>
                        </a:rPr>
                        <a:t>str</a:t>
                      </a: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数组中</a:t>
                      </a:r>
                      <a:r>
                        <a:rPr kumimoji="1" lang="en-US" altLang="zh-CN" sz="2000" b="1" i="0" u="none" strike="noStrike" cap="none" normalizeH="0" baseline="0" dirty="0" smtClean="0">
                          <a:ln>
                            <a:noFill/>
                          </a:ln>
                          <a:solidFill>
                            <a:schemeClr val="tx1"/>
                          </a:solidFill>
                          <a:effectLst/>
                          <a:latin typeface="Arial" charset="0"/>
                          <a:ea typeface="宋体" pitchFamily="2" charset="-122"/>
                        </a:rPr>
                        <a:t>size</a:t>
                      </a: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个字符写入到文件中</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74629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2000" b="1" i="0" u="none" strike="noStrike" cap="none" normalizeH="0" baseline="0" dirty="0" smtClean="0">
                          <a:ln>
                            <a:noFill/>
                          </a:ln>
                          <a:solidFill>
                            <a:schemeClr val="tx1"/>
                          </a:solidFill>
                          <a:effectLst/>
                          <a:latin typeface="Arial" charset="0"/>
                          <a:ea typeface="宋体" pitchFamily="2" charset="-122"/>
                        </a:rPr>
                        <a:t>read(</a:t>
                      </a:r>
                      <a:r>
                        <a:rPr kumimoji="1" lang="en-US" altLang="zh-CN" sz="2000" b="1" i="0" u="none" strike="noStrike" cap="none" normalizeH="0" baseline="0" dirty="0" err="1" smtClean="0">
                          <a:ln>
                            <a:noFill/>
                          </a:ln>
                          <a:solidFill>
                            <a:schemeClr val="tx1"/>
                          </a:solidFill>
                          <a:effectLst/>
                          <a:latin typeface="Arial" charset="0"/>
                          <a:ea typeface="宋体" pitchFamily="2" charset="-122"/>
                        </a:rPr>
                        <a:t>str,size</a:t>
                      </a:r>
                      <a:r>
                        <a:rPr kumimoji="1" lang="en-US" altLang="zh-CN" sz="2000" b="1" i="0" u="none" strike="noStrike" cap="none" normalizeH="0" baseline="0" dirty="0" smtClean="0">
                          <a:ln>
                            <a:noFill/>
                          </a:ln>
                          <a:solidFill>
                            <a:schemeClr val="tx1"/>
                          </a:solidFill>
                          <a:effectLst/>
                          <a:latin typeface="Arial" charset="0"/>
                          <a:ea typeface="宋体" pitchFamily="2" charset="-122"/>
                        </a:rPr>
                        <a:t>)</a:t>
                      </a:r>
                      <a:endParaRPr kumimoji="1" lang="en-US" altLang="zh-CN" sz="2000" b="1"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从文件中读取数据至文件结尾，并设定给</a:t>
                      </a:r>
                      <a:r>
                        <a:rPr kumimoji="1" lang="en-US" altLang="zh-CN" sz="2000" b="1" i="0" u="none" strike="noStrike" cap="none" normalizeH="0" baseline="0" dirty="0" err="1" smtClean="0">
                          <a:ln>
                            <a:noFill/>
                          </a:ln>
                          <a:solidFill>
                            <a:schemeClr val="tx1"/>
                          </a:solidFill>
                          <a:effectLst/>
                          <a:latin typeface="Arial" charset="0"/>
                          <a:ea typeface="宋体" pitchFamily="2" charset="-122"/>
                        </a:rPr>
                        <a:t>str</a:t>
                      </a: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数组，但至多不超过</a:t>
                      </a:r>
                      <a:r>
                        <a:rPr kumimoji="1" lang="en-US" altLang="zh-CN" sz="2000" b="1" i="0" u="none" strike="noStrike" cap="none" normalizeH="0" baseline="0" dirty="0" smtClean="0">
                          <a:ln>
                            <a:noFill/>
                          </a:ln>
                          <a:solidFill>
                            <a:schemeClr val="tx1"/>
                          </a:solidFill>
                          <a:effectLst/>
                          <a:latin typeface="Arial" charset="0"/>
                          <a:ea typeface="宋体" pitchFamily="2" charset="-122"/>
                        </a:rPr>
                        <a:t>size</a:t>
                      </a:r>
                      <a:r>
                        <a:rPr kumimoji="1" lang="zh-CN" altLang="en-AU" sz="2000" b="1" i="0" u="none" strike="noStrike" cap="none" normalizeH="0" baseline="0" dirty="0" smtClean="0">
                          <a:ln>
                            <a:noFill/>
                          </a:ln>
                          <a:solidFill>
                            <a:schemeClr val="tx1"/>
                          </a:solidFill>
                          <a:effectLst/>
                          <a:latin typeface="宋体" pitchFamily="2" charset="-122"/>
                          <a:ea typeface="宋体" pitchFamily="2" charset="-122"/>
                        </a:rPr>
                        <a:t>个字符</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8" y="-26590"/>
            <a:ext cx="528777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29618" y="27385"/>
            <a:ext cx="36566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err="1">
                <a:solidFill>
                  <a:schemeClr val="bg1"/>
                </a:solidFill>
                <a:latin typeface="Rockwell" pitchFamily="18" charset="0"/>
                <a:ea typeface="微软雅黑" pitchFamily="34" charset="-122"/>
              </a:rPr>
              <a:t>fstream</a:t>
            </a:r>
            <a:r>
              <a:rPr lang="zh-CN" altLang="en-US" sz="3000" dirty="0">
                <a:solidFill>
                  <a:schemeClr val="bg1"/>
                </a:solidFill>
                <a:latin typeface="Rockwell" pitchFamily="18" charset="0"/>
                <a:ea typeface="微软雅黑" pitchFamily="34" charset="-122"/>
              </a:rPr>
              <a:t>类</a:t>
            </a:r>
          </a:p>
        </p:txBody>
      </p:sp>
      <p:grpSp>
        <p:nvGrpSpPr>
          <p:cNvPr id="15" name="组合 14"/>
          <p:cNvGrpSpPr>
            <a:grpSpLocks/>
          </p:cNvGrpSpPr>
          <p:nvPr/>
        </p:nvGrpSpPr>
        <p:grpSpPr bwMode="auto">
          <a:xfrm>
            <a:off x="9915599" y="-26590"/>
            <a:ext cx="2108200" cy="609600"/>
            <a:chOff x="755298" y="2917165"/>
            <a:chExt cx="1584454" cy="447077"/>
          </a:xfrm>
        </p:grpSpPr>
        <p:sp>
          <p:nvSpPr>
            <p:cNvPr id="16"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7" name="圆角矩形 16"/>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8"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4215893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22726" y="1524353"/>
            <a:ext cx="11801073"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65000"/>
              </a:lnSpc>
              <a:defRPr/>
            </a:pPr>
            <a:r>
              <a:rPr lang="en-US" altLang="zh-CN" sz="2200" b="0" kern="0" dirty="0"/>
              <a:t>C++</a:t>
            </a:r>
            <a:r>
              <a:rPr lang="zh-CN" altLang="en-US" sz="2200" b="0" kern="0" dirty="0"/>
              <a:t>的文件</a:t>
            </a:r>
            <a:r>
              <a:rPr lang="en-US" altLang="zh-CN" sz="2200" b="0" kern="0" dirty="0"/>
              <a:t>I/O</a:t>
            </a:r>
            <a:r>
              <a:rPr lang="zh-CN" altLang="en-US" sz="2200" b="0" kern="0" dirty="0"/>
              <a:t>模式分为两种，</a:t>
            </a:r>
            <a:r>
              <a:rPr lang="zh-CN" altLang="en-US" sz="2200" b="0" kern="0" dirty="0" smtClean="0"/>
              <a:t>一种为</a:t>
            </a:r>
            <a:r>
              <a:rPr lang="zh-CN" altLang="en-US" sz="2200" b="0" kern="0" dirty="0"/>
              <a:t>格式化</a:t>
            </a:r>
            <a:r>
              <a:rPr lang="zh-CN" altLang="en-US" sz="2200" b="0" kern="0" dirty="0">
                <a:solidFill>
                  <a:srgbClr val="FF0000"/>
                </a:solidFill>
              </a:rPr>
              <a:t>文字模式</a:t>
            </a:r>
            <a:r>
              <a:rPr lang="zh-CN" altLang="en-US" sz="2200" b="0" kern="0" dirty="0"/>
              <a:t>，另一种为</a:t>
            </a:r>
            <a:r>
              <a:rPr lang="zh-CN" altLang="en-US" sz="2200" b="0" kern="0" dirty="0">
                <a:solidFill>
                  <a:srgbClr val="FF0000"/>
                </a:solidFill>
              </a:rPr>
              <a:t>二进制模式</a:t>
            </a:r>
            <a:r>
              <a:rPr lang="zh-CN" altLang="en-US" sz="2200" b="0" kern="0" dirty="0"/>
              <a:t>，默认的文件</a:t>
            </a:r>
            <a:r>
              <a:rPr lang="en-US" altLang="zh-CN" sz="2200" b="0" kern="0" dirty="0"/>
              <a:t>I/O</a:t>
            </a:r>
            <a:r>
              <a:rPr lang="zh-CN" altLang="en-US" sz="2200" b="0" kern="0" dirty="0"/>
              <a:t>模式为</a:t>
            </a:r>
            <a:r>
              <a:rPr lang="zh-CN" altLang="en-US" sz="2200" b="0" kern="0" dirty="0">
                <a:solidFill>
                  <a:srgbClr val="FF0000"/>
                </a:solidFill>
              </a:rPr>
              <a:t>文字模式</a:t>
            </a:r>
            <a:r>
              <a:rPr lang="zh-CN" altLang="en-US" sz="2200" b="0" kern="0" dirty="0"/>
              <a:t>。</a:t>
            </a:r>
          </a:p>
          <a:p>
            <a:pPr>
              <a:lnSpc>
                <a:spcPct val="165000"/>
              </a:lnSpc>
              <a:defRPr/>
            </a:pPr>
            <a:r>
              <a:rPr lang="zh-CN" altLang="en-US" sz="2200" b="0" kern="0" dirty="0"/>
              <a:t>当使用格式化文字模式时，输出至文件的内容将被储存为</a:t>
            </a:r>
            <a:r>
              <a:rPr lang="zh-CN" altLang="en-US" sz="2200" b="0" kern="0" dirty="0">
                <a:solidFill>
                  <a:srgbClr val="FF0000"/>
                </a:solidFill>
              </a:rPr>
              <a:t>字符</a:t>
            </a:r>
            <a:r>
              <a:rPr lang="zh-CN" altLang="en-US" sz="2200" b="0" kern="0" dirty="0"/>
              <a:t>，因此，格式化文字模式适合储存</a:t>
            </a:r>
            <a:r>
              <a:rPr lang="zh-CN" altLang="en-US" sz="2200" b="0" kern="0" dirty="0">
                <a:solidFill>
                  <a:srgbClr val="FF0000"/>
                </a:solidFill>
              </a:rPr>
              <a:t>字符或字符串</a:t>
            </a:r>
            <a:r>
              <a:rPr lang="zh-CN" altLang="en-US" sz="2200" b="0" kern="0" dirty="0"/>
              <a:t>。</a:t>
            </a:r>
          </a:p>
          <a:p>
            <a:pPr>
              <a:lnSpc>
                <a:spcPct val="165000"/>
              </a:lnSpc>
              <a:defRPr/>
            </a:pPr>
            <a:r>
              <a:rPr lang="zh-CN" altLang="en-US" sz="2200" b="0" kern="0" dirty="0"/>
              <a:t>如果以二进制的方式处理数字，不论是储存的方式，还是占有文件空间的方式都与其储存在内存中的方式相同，因此，在储存数字时使用二进制模式是比较合适的。 </a:t>
            </a:r>
            <a:endParaRPr lang="en-US" altLang="zh-CN" sz="2200" b="0" kern="0" dirty="0"/>
          </a:p>
        </p:txBody>
      </p:sp>
      <p:pic>
        <p:nvPicPr>
          <p:cNvPr id="6"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8" y="-26590"/>
            <a:ext cx="528777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29618" y="27385"/>
            <a:ext cx="36566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en-US" altLang="zh-CN" sz="3000" dirty="0" err="1">
                <a:solidFill>
                  <a:schemeClr val="bg1"/>
                </a:solidFill>
                <a:latin typeface="Rockwell" pitchFamily="18" charset="0"/>
                <a:ea typeface="微软雅黑" pitchFamily="34" charset="-122"/>
              </a:rPr>
              <a:t>fstream</a:t>
            </a:r>
            <a:r>
              <a:rPr lang="zh-CN" altLang="en-US" sz="3000" dirty="0">
                <a:solidFill>
                  <a:schemeClr val="bg1"/>
                </a:solidFill>
                <a:latin typeface="Rockwell" pitchFamily="18" charset="0"/>
                <a:ea typeface="微软雅黑" pitchFamily="34" charset="-122"/>
              </a:rPr>
              <a:t>类</a:t>
            </a:r>
          </a:p>
        </p:txBody>
      </p:sp>
      <p:grpSp>
        <p:nvGrpSpPr>
          <p:cNvPr id="15" name="组合 14"/>
          <p:cNvGrpSpPr>
            <a:grpSpLocks/>
          </p:cNvGrpSpPr>
          <p:nvPr/>
        </p:nvGrpSpPr>
        <p:grpSpPr bwMode="auto">
          <a:xfrm>
            <a:off x="9915599" y="-26590"/>
            <a:ext cx="2108200" cy="609600"/>
            <a:chOff x="755298" y="2917165"/>
            <a:chExt cx="1584454" cy="447077"/>
          </a:xfrm>
        </p:grpSpPr>
        <p:sp>
          <p:nvSpPr>
            <p:cNvPr id="16"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7" name="圆角矩形 16"/>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8"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014745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710497" y="1341749"/>
            <a:ext cx="11077310" cy="4869989"/>
          </a:xfrm>
          <a:prstGeom prst="rect">
            <a:avLst/>
          </a:prstGeom>
        </p:spPr>
        <p:txBody>
          <a:bodyPr/>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20000"/>
              </a:lnSpc>
              <a:defRPr/>
            </a:pPr>
            <a:r>
              <a:rPr kumimoji="1" lang="en-US" altLang="zh-CN" sz="2601" b="0" kern="0" dirty="0">
                <a:solidFill>
                  <a:srgbClr val="0000FF"/>
                </a:solidFill>
              </a:rPr>
              <a:t>  </a:t>
            </a:r>
            <a:r>
              <a:rPr kumimoji="1" lang="en-US" altLang="zh-CN" sz="2901" b="0" kern="0" dirty="0" err="1">
                <a:solidFill>
                  <a:srgbClr val="0000FF"/>
                </a:solidFill>
              </a:rPr>
              <a:t>cin</a:t>
            </a:r>
            <a:endParaRPr kumimoji="1" lang="en-US" altLang="zh-CN" sz="2901" b="0" kern="0" dirty="0">
              <a:solidFill>
                <a:srgbClr val="0000FF"/>
              </a:solidFill>
            </a:endParaRPr>
          </a:p>
          <a:p>
            <a:pPr>
              <a:lnSpc>
                <a:spcPct val="130000"/>
              </a:lnSpc>
              <a:buFont typeface="Wingdings" pitchFamily="2" charset="2"/>
              <a:buChar char="ü"/>
              <a:defRPr/>
            </a:pPr>
            <a:r>
              <a:rPr lang="en-US" altLang="zh-CN" sz="2601" b="0" kern="0" dirty="0" err="1"/>
              <a:t>istream</a:t>
            </a:r>
            <a:r>
              <a:rPr lang="zh-CN" altLang="en-US" sz="2601" b="0" kern="0" dirty="0"/>
              <a:t>类的对象，它从</a:t>
            </a:r>
            <a:r>
              <a:rPr lang="zh-CN" altLang="en-US" sz="2601" b="0" kern="0" dirty="0">
                <a:solidFill>
                  <a:srgbClr val="0000FF"/>
                </a:solidFill>
              </a:rPr>
              <a:t>标准输入设备(键盘)</a:t>
            </a:r>
            <a:r>
              <a:rPr lang="zh-CN" altLang="en-US" sz="2601" b="0" kern="0" dirty="0"/>
              <a:t>获取数据</a:t>
            </a:r>
          </a:p>
          <a:p>
            <a:pPr>
              <a:lnSpc>
                <a:spcPct val="130000"/>
              </a:lnSpc>
              <a:buFont typeface="Wingdings" pitchFamily="2" charset="2"/>
              <a:buChar char="ü"/>
              <a:defRPr/>
            </a:pPr>
            <a:r>
              <a:rPr lang="zh-CN" altLang="en-US" sz="2601" b="0" kern="0" dirty="0"/>
              <a:t>程序中的变量通过流提取符“&gt;&gt;”从流中提取数据。</a:t>
            </a:r>
            <a:endParaRPr lang="en-US" altLang="zh-CN" sz="2601" b="0" kern="0" dirty="0"/>
          </a:p>
          <a:p>
            <a:pPr>
              <a:lnSpc>
                <a:spcPct val="130000"/>
              </a:lnSpc>
              <a:buFont typeface="Wingdings" pitchFamily="2" charset="2"/>
              <a:buChar char="ü"/>
              <a:defRPr/>
            </a:pPr>
            <a:r>
              <a:rPr lang="zh-CN" altLang="en-US" sz="2601" b="0" kern="0" dirty="0"/>
              <a:t>在</a:t>
            </a:r>
            <a:r>
              <a:rPr lang="en-US" altLang="zh-CN" sz="2601" b="0" kern="0" dirty="0" err="1"/>
              <a:t>istream</a:t>
            </a:r>
            <a:r>
              <a:rPr lang="zh-CN" altLang="en-US" sz="2601" b="0" kern="0" dirty="0"/>
              <a:t>流类</a:t>
            </a:r>
            <a:r>
              <a:rPr lang="zh-CN" altLang="en-US" sz="2601" b="0" kern="0" dirty="0">
                <a:solidFill>
                  <a:srgbClr val="0000FF"/>
                </a:solidFill>
              </a:rPr>
              <a:t>重载</a:t>
            </a:r>
            <a:r>
              <a:rPr lang="en-US" altLang="zh-CN" sz="2601" b="0" kern="0" dirty="0">
                <a:solidFill>
                  <a:srgbClr val="0000FF"/>
                </a:solidFill>
              </a:rPr>
              <a:t>&gt;&gt;</a:t>
            </a:r>
            <a:r>
              <a:rPr lang="zh-CN" altLang="en-US" sz="2601" b="0" kern="0" dirty="0"/>
              <a:t>的一组公用成员函数</a:t>
            </a:r>
          </a:p>
          <a:p>
            <a:pPr algn="just">
              <a:lnSpc>
                <a:spcPct val="130000"/>
              </a:lnSpc>
              <a:buFont typeface="Wingdings" pitchFamily="2" charset="2"/>
              <a:buNone/>
              <a:defRPr/>
            </a:pPr>
            <a:r>
              <a:rPr lang="zh-CN" altLang="en-US" sz="2601" b="0" kern="0" dirty="0"/>
              <a:t>         </a:t>
            </a:r>
            <a:r>
              <a:rPr lang="en-US" altLang="zh-CN" sz="2601" b="0" kern="0" dirty="0" err="1"/>
              <a:t>istream</a:t>
            </a:r>
            <a:r>
              <a:rPr lang="en-US" altLang="zh-CN" sz="2601" b="0" kern="0" dirty="0"/>
              <a:t>&amp; operator &gt;&gt;</a:t>
            </a:r>
            <a:r>
              <a:rPr lang="zh-CN" altLang="en-US" sz="2601" b="0" kern="0" dirty="0"/>
              <a:t>（基本类型标识符</a:t>
            </a:r>
            <a:r>
              <a:rPr lang="en-US" altLang="zh-CN" sz="2601" b="0" kern="0" dirty="0"/>
              <a:t>&amp;</a:t>
            </a:r>
            <a:r>
              <a:rPr lang="zh-CN" altLang="en-US" sz="2601" b="0" kern="0" dirty="0"/>
              <a:t>）；</a:t>
            </a:r>
          </a:p>
          <a:p>
            <a:pPr algn="just">
              <a:lnSpc>
                <a:spcPct val="130000"/>
              </a:lnSpc>
              <a:buFont typeface="Wingdings" pitchFamily="2" charset="2"/>
              <a:buNone/>
              <a:defRPr/>
            </a:pPr>
            <a:endParaRPr kumimoji="1" lang="zh-CN" altLang="en-US" sz="700" b="0" kern="0" dirty="0"/>
          </a:p>
          <a:p>
            <a:pPr>
              <a:lnSpc>
                <a:spcPct val="120000"/>
              </a:lnSpc>
              <a:buFont typeface="Wingdings" pitchFamily="2" charset="2"/>
              <a:buChar char="ü"/>
              <a:defRPr/>
            </a:pPr>
            <a:r>
              <a:rPr lang="zh-CN" altLang="en-US" sz="2601" b="0" kern="0" dirty="0">
                <a:solidFill>
                  <a:srgbClr val="FF0000"/>
                </a:solidFill>
              </a:rPr>
              <a:t>流提取符从流中提取数据时通常跳过输入流中的空格、</a:t>
            </a:r>
            <a:r>
              <a:rPr lang="en-US" altLang="zh-CN" sz="2601" b="0" kern="0" dirty="0">
                <a:solidFill>
                  <a:srgbClr val="FF0000"/>
                </a:solidFill>
              </a:rPr>
              <a:t>tab</a:t>
            </a:r>
            <a:r>
              <a:rPr lang="zh-CN" altLang="en-US" sz="2601" b="0" kern="0" dirty="0">
                <a:solidFill>
                  <a:srgbClr val="FF0000"/>
                </a:solidFill>
              </a:rPr>
              <a:t>键、换行符等空白字符</a:t>
            </a:r>
            <a:r>
              <a:rPr lang="zh-CN" altLang="en-US" sz="2601" b="0" kern="0" dirty="0"/>
              <a:t>。</a:t>
            </a:r>
            <a:endParaRPr lang="en-US" altLang="zh-CN" sz="2400" b="0" kern="0" dirty="0">
              <a:solidFill>
                <a:srgbClr val="CC3300"/>
              </a:solidFill>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a:t>
            </a:r>
            <a:r>
              <a:rPr lang="zh-CN" altLang="en-US" sz="3200" kern="0" dirty="0" smtClean="0">
                <a:solidFill>
                  <a:schemeClr val="bg1"/>
                </a:solidFill>
                <a:latin typeface="隶书" pitchFamily="49" charset="-122"/>
                <a:ea typeface="隶书" pitchFamily="49" charset="-122"/>
              </a:rPr>
              <a:t>标准输入流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4323593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13103" y="1197546"/>
            <a:ext cx="11633078" cy="4858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5000"/>
              </a:lnSpc>
              <a:defRPr/>
            </a:pPr>
            <a:r>
              <a:rPr lang="zh-CN" altLang="en-US" sz="2400" b="0" kern="0" dirty="0"/>
              <a:t>文件的最小单位为</a:t>
            </a:r>
            <a:r>
              <a:rPr lang="zh-CN" altLang="en-US" sz="2400" b="0" kern="0" dirty="0">
                <a:solidFill>
                  <a:srgbClr val="FF0000"/>
                </a:solidFill>
              </a:rPr>
              <a:t>字符</a:t>
            </a:r>
            <a:r>
              <a:rPr lang="zh-CN" altLang="en-US" sz="2400" b="0" kern="0" dirty="0"/>
              <a:t>，由字符组成一个</a:t>
            </a:r>
            <a:r>
              <a:rPr lang="zh-CN" altLang="en-US" sz="2400" b="0" kern="0" dirty="0">
                <a:solidFill>
                  <a:schemeClr val="bg2"/>
                </a:solidFill>
              </a:rPr>
              <a:t>字段</a:t>
            </a:r>
            <a:r>
              <a:rPr lang="zh-CN" altLang="en-US" sz="2400" b="0" kern="0" dirty="0"/>
              <a:t>，好几个字段组成一个</a:t>
            </a:r>
            <a:r>
              <a:rPr lang="zh-CN" altLang="en-US" sz="2400" b="0" kern="0" dirty="0">
                <a:solidFill>
                  <a:schemeClr val="bg2"/>
                </a:solidFill>
              </a:rPr>
              <a:t>记录</a:t>
            </a:r>
            <a:r>
              <a:rPr lang="zh-CN" altLang="en-US" sz="2400" b="0" kern="0" dirty="0"/>
              <a:t>，而一个文件则由好几笔记录组成。</a:t>
            </a:r>
          </a:p>
          <a:p>
            <a:pPr>
              <a:lnSpc>
                <a:spcPct val="155000"/>
              </a:lnSpc>
              <a:defRPr/>
            </a:pPr>
            <a:r>
              <a:rPr lang="zh-CN" altLang="en-US" sz="2400" b="0" kern="0" dirty="0"/>
              <a:t>将数据输入输出到文件中，除了可以使用</a:t>
            </a:r>
            <a:r>
              <a:rPr lang="en-US" altLang="zh-CN" sz="2400" b="0" kern="0" dirty="0">
                <a:solidFill>
                  <a:schemeClr val="bg2"/>
                </a:solidFill>
              </a:rPr>
              <a:t>write</a:t>
            </a:r>
            <a:r>
              <a:rPr lang="zh-CN" altLang="en-US" sz="2400" b="0" kern="0" dirty="0"/>
              <a:t>和</a:t>
            </a:r>
            <a:r>
              <a:rPr lang="en-US" altLang="zh-CN" sz="2400" b="0" kern="0" dirty="0">
                <a:solidFill>
                  <a:schemeClr val="bg2"/>
                </a:solidFill>
              </a:rPr>
              <a:t>read</a:t>
            </a:r>
            <a:r>
              <a:rPr lang="zh-CN" altLang="en-US" sz="2400" b="0" kern="0" dirty="0"/>
              <a:t>函数外，还可以使用“</a:t>
            </a:r>
            <a:r>
              <a:rPr lang="en-US" altLang="zh-CN" sz="2400" b="0" kern="0" dirty="0">
                <a:solidFill>
                  <a:schemeClr val="bg2"/>
                </a:solidFill>
              </a:rPr>
              <a:t>&lt;&lt;</a:t>
            </a:r>
            <a:r>
              <a:rPr lang="en-US" altLang="zh-CN" sz="2400" b="0" kern="0" dirty="0"/>
              <a:t>”</a:t>
            </a:r>
            <a:r>
              <a:rPr lang="zh-CN" altLang="en-US" sz="2400" b="0" kern="0" dirty="0"/>
              <a:t>和“</a:t>
            </a:r>
            <a:r>
              <a:rPr lang="en-US" altLang="zh-CN" sz="2400" b="0" kern="0" dirty="0">
                <a:solidFill>
                  <a:schemeClr val="bg2"/>
                </a:solidFill>
              </a:rPr>
              <a:t>&gt;&gt;”</a:t>
            </a:r>
            <a:r>
              <a:rPr lang="zh-CN" altLang="en-US" sz="2400" b="0" kern="0" dirty="0"/>
              <a:t>运算符，而所有前面提及的格式控制方法，均可以在文件</a:t>
            </a:r>
            <a:r>
              <a:rPr lang="en-US" altLang="zh-CN" sz="2400" b="0" kern="0" dirty="0"/>
              <a:t>I/O</a:t>
            </a:r>
            <a:r>
              <a:rPr lang="zh-CN" altLang="en-US" sz="2400" b="0" kern="0" dirty="0"/>
              <a:t>中使用</a:t>
            </a:r>
            <a:r>
              <a:rPr lang="zh-CN" altLang="en-US" sz="2400" b="0" kern="0" dirty="0" smtClean="0"/>
              <a:t>。</a:t>
            </a:r>
            <a:endParaRPr lang="en-US" altLang="zh-CN" sz="2400" b="0" kern="0" dirty="0" smtClean="0"/>
          </a:p>
          <a:p>
            <a:pPr>
              <a:lnSpc>
                <a:spcPct val="150000"/>
              </a:lnSpc>
              <a:defRPr/>
            </a:pPr>
            <a:r>
              <a:rPr lang="zh-CN" altLang="en-US" sz="2400" b="0" kern="0" dirty="0"/>
              <a:t>在二进制模式下，文件的</a:t>
            </a:r>
            <a:r>
              <a:rPr lang="en-US" altLang="zh-CN" sz="2400" b="0" kern="0" dirty="0"/>
              <a:t>I/O</a:t>
            </a:r>
            <a:r>
              <a:rPr lang="zh-CN" altLang="en-US" sz="2400" b="0" kern="0" dirty="0"/>
              <a:t>将利用</a:t>
            </a:r>
            <a:r>
              <a:rPr lang="en-US" altLang="zh-CN" sz="2400" b="0" kern="0" dirty="0"/>
              <a:t>write</a:t>
            </a:r>
            <a:r>
              <a:rPr lang="zh-CN" altLang="en-US" sz="2400" b="0" kern="0" dirty="0"/>
              <a:t>和</a:t>
            </a:r>
            <a:r>
              <a:rPr lang="en-US" altLang="zh-CN" sz="2400" b="0" kern="0" dirty="0"/>
              <a:t>read</a:t>
            </a:r>
            <a:r>
              <a:rPr lang="zh-CN" altLang="en-US" sz="2400" b="0" kern="0" dirty="0"/>
              <a:t>函数将所有数据以字节形式储存至文件里。</a:t>
            </a:r>
            <a:endParaRPr lang="en-US" altLang="zh-CN" sz="2400" b="0" kern="0" dirty="0"/>
          </a:p>
          <a:p>
            <a:pPr>
              <a:lnSpc>
                <a:spcPct val="150000"/>
              </a:lnSpc>
              <a:defRPr/>
            </a:pPr>
            <a:r>
              <a:rPr lang="zh-CN" altLang="en-US" sz="2400" b="0" kern="0" dirty="0"/>
              <a:t>对于原本就是字符的数据，并不需要转型，即可读取</a:t>
            </a:r>
            <a:r>
              <a:rPr lang="en-US" altLang="zh-CN" sz="2400" b="0" kern="0" dirty="0"/>
              <a:t>/</a:t>
            </a:r>
            <a:r>
              <a:rPr lang="zh-CN" altLang="en-US" sz="2400" b="0" kern="0" dirty="0"/>
              <a:t>写入到文件里；但对于数字型的数据，则必须转为字符指针，然后传入</a:t>
            </a:r>
            <a:r>
              <a:rPr lang="en-US" altLang="zh-CN" sz="2400" b="0" kern="0" dirty="0"/>
              <a:t>write</a:t>
            </a:r>
            <a:r>
              <a:rPr lang="zh-CN" altLang="en-US" sz="2400" b="0" kern="0" dirty="0"/>
              <a:t>和</a:t>
            </a:r>
            <a:r>
              <a:rPr lang="en-US" altLang="zh-CN" sz="2400" b="0" kern="0" dirty="0"/>
              <a:t>read</a:t>
            </a:r>
            <a:r>
              <a:rPr lang="zh-CN" altLang="en-US" sz="2400" b="0" kern="0" dirty="0"/>
              <a:t>函数</a:t>
            </a:r>
            <a:r>
              <a:rPr lang="zh-CN" altLang="en-US" sz="2400" b="0" kern="0" dirty="0" smtClean="0"/>
              <a:t>。</a:t>
            </a:r>
            <a:endParaRPr lang="en-US" altLang="zh-CN" sz="24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格式化文字模式的文件</a:t>
            </a:r>
            <a:r>
              <a:rPr lang="en-US" altLang="zh-CN" sz="3000" dirty="0">
                <a:solidFill>
                  <a:schemeClr val="bg1"/>
                </a:solidFill>
                <a:latin typeface="Rockwell" pitchFamily="18" charset="0"/>
                <a:ea typeface="微软雅黑" pitchFamily="34" charset="-122"/>
              </a:rPr>
              <a:t>I/O</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940382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22511" y="1524353"/>
            <a:ext cx="11901287" cy="35616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25000"/>
              </a:lnSpc>
              <a:defRPr/>
            </a:pPr>
            <a:r>
              <a:rPr lang="zh-CN" altLang="en-US" sz="2400" b="0" kern="0" dirty="0"/>
              <a:t>文件指针是文件读取</a:t>
            </a:r>
            <a:r>
              <a:rPr lang="en-US" altLang="zh-CN" sz="2400" b="0" kern="0" dirty="0"/>
              <a:t>/</a:t>
            </a:r>
            <a:r>
              <a:rPr lang="zh-CN" altLang="en-US" sz="2400" b="0" kern="0" dirty="0"/>
              <a:t>写入数据时插入或输出的位置。文件指针有两种，一个是写入指针，另一个是读取指针。当文件被打开时，这两个指针都将被设定指向文件的起始处。</a:t>
            </a:r>
          </a:p>
          <a:p>
            <a:pPr>
              <a:lnSpc>
                <a:spcPct val="125000"/>
              </a:lnSpc>
              <a:defRPr/>
            </a:pPr>
            <a:r>
              <a:rPr lang="zh-CN" altLang="en-US" sz="2400" b="0" kern="0" dirty="0"/>
              <a:t>在</a:t>
            </a:r>
            <a:r>
              <a:rPr lang="en-US" altLang="zh-CN" sz="2400" b="0" kern="0" dirty="0" err="1"/>
              <a:t>ios</a:t>
            </a:r>
            <a:r>
              <a:rPr lang="zh-CN" altLang="en-US" sz="2400" b="0" kern="0" dirty="0"/>
              <a:t>类里，定义了三个特定的文件指针。通过指针函数与特定的指针的配合使用，可供在处理文件</a:t>
            </a:r>
            <a:r>
              <a:rPr lang="en-US" altLang="zh-CN" sz="2400" b="0" kern="0" dirty="0"/>
              <a:t>I/O</a:t>
            </a:r>
            <a:r>
              <a:rPr lang="zh-CN" altLang="en-US" sz="2400" b="0" kern="0" dirty="0"/>
              <a:t>时移动文件指针之用。这三个位移指针分别是</a:t>
            </a:r>
            <a:r>
              <a:rPr lang="en-US" altLang="zh-CN" sz="2400" b="0" kern="0" dirty="0" err="1"/>
              <a:t>ios</a:t>
            </a:r>
            <a:r>
              <a:rPr lang="en-US" altLang="zh-CN" sz="2400" b="0" kern="0" dirty="0"/>
              <a:t>::beg</a:t>
            </a:r>
            <a:r>
              <a:rPr lang="zh-CN" altLang="en-US" sz="2400" b="0" kern="0" dirty="0"/>
              <a:t>（文件开头）、</a:t>
            </a:r>
            <a:r>
              <a:rPr lang="en-US" altLang="zh-CN" sz="2400" b="0" kern="0" dirty="0" err="1"/>
              <a:t>ios</a:t>
            </a:r>
            <a:r>
              <a:rPr lang="en-US" altLang="zh-CN" sz="2400" b="0" kern="0" dirty="0"/>
              <a:t>::end</a:t>
            </a:r>
            <a:r>
              <a:rPr lang="zh-CN" altLang="en-US" sz="2400" b="0" kern="0" dirty="0"/>
              <a:t>（文件结尾）、</a:t>
            </a:r>
            <a:r>
              <a:rPr lang="en-US" altLang="zh-CN" sz="2400" b="0" kern="0" dirty="0" err="1"/>
              <a:t>ios</a:t>
            </a:r>
            <a:r>
              <a:rPr lang="en-US" altLang="zh-CN" sz="2400" b="0" kern="0" dirty="0"/>
              <a:t>::cur</a:t>
            </a:r>
            <a:r>
              <a:rPr lang="zh-CN" altLang="en-US" sz="2400" b="0" kern="0" dirty="0"/>
              <a:t>（当前的指针位置）。 </a:t>
            </a:r>
            <a:endParaRPr lang="en-US" altLang="zh-CN" sz="24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3.</a:t>
            </a:r>
            <a:r>
              <a:rPr lang="zh-CN" altLang="en-US" sz="3000" dirty="0" smtClean="0">
                <a:solidFill>
                  <a:schemeClr val="bg1"/>
                </a:solidFill>
                <a:latin typeface="Rockwell" pitchFamily="18" charset="0"/>
                <a:ea typeface="微软雅黑" pitchFamily="34" charset="-122"/>
              </a:rPr>
              <a:t>文件指针的使用</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557324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5"/>
          <p:cNvSpPr>
            <a:spLocks noChangeArrowheads="1"/>
          </p:cNvSpPr>
          <p:nvPr/>
        </p:nvSpPr>
        <p:spPr bwMode="auto">
          <a:xfrm>
            <a:off x="3506188" y="1471954"/>
            <a:ext cx="2856573" cy="46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folHlink"/>
              </a:buClr>
              <a:buSzPct val="75000"/>
              <a:buFont typeface="Wingdings" panose="05000000000000000000" pitchFamily="2" charset="2"/>
              <a:buChar char="t"/>
            </a:pPr>
            <a:r>
              <a:rPr lang="zh-CN" altLang="en-AU">
                <a:latin typeface="Arial" panose="020B0604020202020204" pitchFamily="34" charset="0"/>
                <a:ea typeface="黑体" panose="02010609060101010101" pitchFamily="49" charset="-122"/>
              </a:rPr>
              <a:t>表</a:t>
            </a:r>
            <a:r>
              <a:rPr lang="en-US" altLang="zh-CN">
                <a:latin typeface="Arial" panose="020B0604020202020204" pitchFamily="34" charset="0"/>
              </a:rPr>
              <a:t>  </a:t>
            </a:r>
            <a:r>
              <a:rPr lang="zh-CN" altLang="en-AU">
                <a:latin typeface="Arial" panose="020B0604020202020204" pitchFamily="34" charset="0"/>
                <a:ea typeface="黑体" panose="02010609060101010101" pitchFamily="49" charset="-122"/>
              </a:rPr>
              <a:t>文件指针函数</a:t>
            </a:r>
            <a:endParaRPr kumimoji="1" lang="zh-CN" altLang="en-AU">
              <a:solidFill>
                <a:schemeClr val="folHlink"/>
              </a:solidFill>
              <a:latin typeface="宋体" panose="02010600030101010101" pitchFamily="2" charset="-122"/>
            </a:endParaRPr>
          </a:p>
        </p:txBody>
      </p:sp>
      <p:graphicFrame>
        <p:nvGraphicFramePr>
          <p:cNvPr id="4" name="Group 72"/>
          <p:cNvGraphicFramePr>
            <a:graphicFrameLocks noGrp="1"/>
          </p:cNvGraphicFramePr>
          <p:nvPr/>
        </p:nvGraphicFramePr>
        <p:xfrm>
          <a:off x="2642389" y="2061053"/>
          <a:ext cx="7489970" cy="3890276"/>
        </p:xfrm>
        <a:graphic>
          <a:graphicData uri="http://schemas.openxmlformats.org/drawingml/2006/table">
            <a:tbl>
              <a:tblPr/>
              <a:tblGrid>
                <a:gridCol w="2303995">
                  <a:extLst>
                    <a:ext uri="{9D8B030D-6E8A-4147-A177-3AD203B41FA5}">
                      <a16:colId xmlns:a16="http://schemas.microsoft.com/office/drawing/2014/main" val="20000"/>
                    </a:ext>
                  </a:extLst>
                </a:gridCol>
                <a:gridCol w="5185975">
                  <a:extLst>
                    <a:ext uri="{9D8B030D-6E8A-4147-A177-3AD203B41FA5}">
                      <a16:colId xmlns:a16="http://schemas.microsoft.com/office/drawing/2014/main" val="20001"/>
                    </a:ext>
                  </a:extLst>
                </a:gridCol>
              </a:tblGrid>
              <a:tr h="43348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文件指针函数</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US" sz="1800" b="0" i="0" u="none" strike="noStrike" cap="none" normalizeH="0" baseline="0" smtClean="0">
                          <a:ln>
                            <a:noFill/>
                          </a:ln>
                          <a:solidFill>
                            <a:schemeClr val="tx1"/>
                          </a:solidFill>
                          <a:effectLst/>
                          <a:latin typeface="Arial" charset="0"/>
                          <a:ea typeface="宋体" pitchFamily="2" charset="-122"/>
                        </a:rPr>
                        <a:t>                                      </a:t>
                      </a:r>
                      <a:r>
                        <a:rPr kumimoji="1" lang="zh-CN" altLang="en-AU" sz="1800" b="0" i="0" u="none" strike="noStrike" cap="none" normalizeH="0" baseline="0" smtClean="0">
                          <a:ln>
                            <a:noFill/>
                          </a:ln>
                          <a:solidFill>
                            <a:schemeClr val="tx1"/>
                          </a:solidFill>
                          <a:effectLst/>
                          <a:latin typeface="宋体" pitchFamily="2" charset="-122"/>
                          <a:ea typeface="宋体" pitchFamily="2" charset="-122"/>
                        </a:rPr>
                        <a:t>功</a:t>
                      </a:r>
                      <a:r>
                        <a:rPr kumimoji="1" lang="zh-CN" altLang="en-AU" sz="1800" b="0" i="0" u="none" strike="noStrike" cap="none" normalizeH="0" baseline="0" smtClean="0">
                          <a:ln>
                            <a:noFill/>
                          </a:ln>
                          <a:solidFill>
                            <a:schemeClr val="tx1"/>
                          </a:solidFill>
                          <a:effectLst/>
                          <a:latin typeface="Arial" charset="0"/>
                          <a:ea typeface="宋体" pitchFamily="2" charset="-122"/>
                        </a:rPr>
                        <a:t> </a:t>
                      </a:r>
                      <a:r>
                        <a:rPr kumimoji="1" lang="zh-CN" altLang="en-AU" sz="1800" b="0" i="0" u="none" strike="noStrike" cap="none" normalizeH="0" baseline="0" smtClean="0">
                          <a:ln>
                            <a:noFill/>
                          </a:ln>
                          <a:solidFill>
                            <a:schemeClr val="tx1"/>
                          </a:solidFill>
                          <a:effectLst/>
                          <a:latin typeface="宋体" pitchFamily="2" charset="-122"/>
                          <a:ea typeface="宋体" pitchFamily="2" charset="-122"/>
                        </a:rPr>
                        <a:t>能</a:t>
                      </a:r>
                      <a:r>
                        <a:rPr kumimoji="1" lang="zh-CN" altLang="en-AU" sz="1800" b="0" i="0" u="none" strike="noStrike" cap="none" normalizeH="0" baseline="0" smtClean="0">
                          <a:ln>
                            <a:noFill/>
                          </a:ln>
                          <a:solidFill>
                            <a:schemeClr val="tx1"/>
                          </a:solidFill>
                          <a:effectLst/>
                          <a:latin typeface="Arial" charset="0"/>
                          <a:ea typeface="宋体" pitchFamily="2" charset="-122"/>
                        </a:rPr>
                        <a:t> </a:t>
                      </a:r>
                      <a:r>
                        <a:rPr kumimoji="1" lang="zh-CN" altLang="en-AU" sz="1800" b="0" i="0" u="none" strike="noStrike" cap="none" normalizeH="0" baseline="0" smtClean="0">
                          <a:ln>
                            <a:noFill/>
                          </a:ln>
                          <a:solidFill>
                            <a:schemeClr val="tx1"/>
                          </a:solidFill>
                          <a:effectLst/>
                          <a:latin typeface="宋体" pitchFamily="2" charset="-122"/>
                          <a:ea typeface="宋体" pitchFamily="2" charset="-122"/>
                        </a:rPr>
                        <a:t>说</a:t>
                      </a:r>
                      <a:r>
                        <a:rPr kumimoji="1" lang="zh-CN" altLang="en-AU" sz="1800" b="0" i="0" u="none" strike="noStrike" cap="none" normalizeH="0" baseline="0" smtClean="0">
                          <a:ln>
                            <a:noFill/>
                          </a:ln>
                          <a:solidFill>
                            <a:schemeClr val="tx1"/>
                          </a:solidFill>
                          <a:effectLst/>
                          <a:latin typeface="Arial" charset="0"/>
                          <a:ea typeface="宋体" pitchFamily="2" charset="-122"/>
                        </a:rPr>
                        <a:t> </a:t>
                      </a:r>
                      <a:r>
                        <a:rPr kumimoji="1" lang="zh-CN" altLang="en-AU" sz="1800" b="0" i="0" u="none" strike="noStrike" cap="none" normalizeH="0" baseline="0" smtClean="0">
                          <a:ln>
                            <a:noFill/>
                          </a:ln>
                          <a:solidFill>
                            <a:schemeClr val="tx1"/>
                          </a:solidFill>
                          <a:effectLst/>
                          <a:latin typeface="宋体" pitchFamily="2" charset="-122"/>
                          <a:ea typeface="宋体" pitchFamily="2" charset="-122"/>
                        </a:rPr>
                        <a:t>明</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254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12957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dirty="0" err="1" smtClean="0">
                          <a:ln>
                            <a:noFill/>
                          </a:ln>
                          <a:solidFill>
                            <a:schemeClr val="tx1"/>
                          </a:solidFill>
                          <a:effectLst/>
                          <a:latin typeface="Arial" charset="0"/>
                          <a:ea typeface="宋体" pitchFamily="2" charset="-122"/>
                        </a:rPr>
                        <a:t>seekg</a:t>
                      </a:r>
                      <a:r>
                        <a:rPr kumimoji="1" lang="en-US" altLang="zh-CN" sz="1800" b="0" i="0" u="none" strike="noStrike" cap="none" normalizeH="0" baseline="0" dirty="0" smtClean="0">
                          <a:ln>
                            <a:noFill/>
                          </a:ln>
                          <a:solidFill>
                            <a:schemeClr val="tx1"/>
                          </a:solidFill>
                          <a:effectLst/>
                          <a:latin typeface="Arial" charset="0"/>
                          <a:ea typeface="宋体" pitchFamily="2" charset="-122"/>
                        </a:rPr>
                        <a:t>(</a:t>
                      </a:r>
                      <a:r>
                        <a:rPr kumimoji="1" lang="en-US" altLang="zh-CN" sz="1800" b="0" i="0" u="none" strike="noStrike" cap="none" normalizeH="0" baseline="0" dirty="0" err="1" smtClean="0">
                          <a:ln>
                            <a:noFill/>
                          </a:ln>
                          <a:solidFill>
                            <a:schemeClr val="tx1"/>
                          </a:solidFill>
                          <a:effectLst/>
                          <a:latin typeface="Arial" charset="0"/>
                          <a:ea typeface="宋体" pitchFamily="2" charset="-122"/>
                        </a:rPr>
                        <a:t>pos,seek_dir</a:t>
                      </a:r>
                      <a:r>
                        <a:rPr kumimoji="1" lang="en-US" altLang="zh-CN" sz="1800" b="0" i="0" u="none" strike="noStrike" cap="none" normalizeH="0" baseline="0" dirty="0" smtClean="0">
                          <a:ln>
                            <a:noFill/>
                          </a:ln>
                          <a:solidFill>
                            <a:schemeClr val="tx1"/>
                          </a:solidFill>
                          <a:effectLst/>
                          <a:latin typeface="Arial" charset="0"/>
                          <a:ea typeface="宋体" pitchFamily="2" charset="-122"/>
                        </a:rPr>
                        <a:t>)</a:t>
                      </a:r>
                      <a:endParaRPr kumimoji="1" lang="en-US" altLang="zh-CN" sz="1800" b="0" i="0" u="none" strike="noStrike" cap="none" normalizeH="0" baseline="0" dirty="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设定文件读取（输入）指针到距离文件某一特定指针</a:t>
                      </a:r>
                      <a:r>
                        <a:rPr kumimoji="1" lang="en-US" altLang="zh-CN" sz="1800" b="0" i="0" u="none" strike="noStrike" cap="none" normalizeH="0" baseline="0" dirty="0" err="1" smtClean="0">
                          <a:ln>
                            <a:noFill/>
                          </a:ln>
                          <a:solidFill>
                            <a:schemeClr val="tx1"/>
                          </a:solidFill>
                          <a:effectLst/>
                          <a:latin typeface="Arial" charset="0"/>
                          <a:ea typeface="宋体" pitchFamily="2" charset="-122"/>
                        </a:rPr>
                        <a:t>pos</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个字节的位置。特定指针由</a:t>
                      </a:r>
                      <a:r>
                        <a:rPr kumimoji="1" lang="en-US" altLang="zh-CN" sz="1800" b="0" i="0" u="none" strike="noStrike" cap="none" normalizeH="0" baseline="0" dirty="0" err="1" smtClean="0">
                          <a:ln>
                            <a:noFill/>
                          </a:ln>
                          <a:solidFill>
                            <a:schemeClr val="tx1"/>
                          </a:solidFill>
                          <a:effectLst/>
                          <a:latin typeface="Arial" charset="0"/>
                          <a:ea typeface="宋体" pitchFamily="2" charset="-122"/>
                        </a:rPr>
                        <a:t>seek_dir</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指定，有以下三种</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::beg</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（文件起始）、</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::cur</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（当前文件指针的位置）或</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::end</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（文件结尾）</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31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Arial" charset="0"/>
                          <a:ea typeface="宋体" pitchFamily="2" charset="-122"/>
                        </a:rPr>
                        <a:t>pos=tellg()</a:t>
                      </a:r>
                      <a:endParaRPr kumimoji="1" lang="en-US" altLang="zh-CN" sz="1800" b="0" i="0" u="none" strike="noStrike" cap="none" normalizeH="0" baseline="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返回当前文件读取指针的位置</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2957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Arial" charset="0"/>
                          <a:ea typeface="宋体" pitchFamily="2" charset="-122"/>
                        </a:rPr>
                        <a:t>seekp(pos,seek_dir)</a:t>
                      </a:r>
                      <a:endParaRPr kumimoji="1" lang="en-US" altLang="zh-CN" sz="1800" b="0" i="0" u="none" strike="noStrike" cap="none" normalizeH="0" baseline="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设定文件写入（输出）指针到距离文件某一特定指针</a:t>
                      </a:r>
                      <a:r>
                        <a:rPr kumimoji="1" lang="en-US" altLang="zh-CN" sz="1800" b="0" i="0" u="none" strike="noStrike" cap="none" normalizeH="0" baseline="0" dirty="0" err="1" smtClean="0">
                          <a:ln>
                            <a:noFill/>
                          </a:ln>
                          <a:solidFill>
                            <a:schemeClr val="tx1"/>
                          </a:solidFill>
                          <a:effectLst/>
                          <a:latin typeface="Arial" charset="0"/>
                          <a:ea typeface="宋体" pitchFamily="2" charset="-122"/>
                        </a:rPr>
                        <a:t>pos</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个字节的位置。特定指针由</a:t>
                      </a:r>
                      <a:r>
                        <a:rPr kumimoji="1" lang="en-US" altLang="zh-CN" sz="1800" b="0" i="0" u="none" strike="noStrike" cap="none" normalizeH="0" baseline="0" dirty="0" err="1" smtClean="0">
                          <a:ln>
                            <a:noFill/>
                          </a:ln>
                          <a:solidFill>
                            <a:schemeClr val="tx1"/>
                          </a:solidFill>
                          <a:effectLst/>
                          <a:latin typeface="Arial" charset="0"/>
                          <a:ea typeface="宋体" pitchFamily="2" charset="-122"/>
                        </a:rPr>
                        <a:t>seek_dir</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指定，有以下三种</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::beg</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（文件起始）、</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::cur</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（当前文件指针的位置）或</a:t>
                      </a:r>
                      <a:r>
                        <a:rPr kumimoji="1" lang="en-US" altLang="zh-CN" sz="1800" b="0" i="0" u="none" strike="noStrike" cap="none" normalizeH="0" baseline="0" dirty="0" err="1" smtClean="0">
                          <a:ln>
                            <a:noFill/>
                          </a:ln>
                          <a:solidFill>
                            <a:schemeClr val="tx1"/>
                          </a:solidFill>
                          <a:effectLst/>
                          <a:latin typeface="Arial" charset="0"/>
                          <a:ea typeface="宋体" pitchFamily="2" charset="-122"/>
                        </a:rPr>
                        <a:t>ios</a:t>
                      </a:r>
                      <a:r>
                        <a:rPr kumimoji="1" lang="en-US" altLang="zh-CN" sz="1800" b="0" i="0" u="none" strike="noStrike" cap="none" normalizeH="0" baseline="0" dirty="0" smtClean="0">
                          <a:ln>
                            <a:noFill/>
                          </a:ln>
                          <a:solidFill>
                            <a:schemeClr val="tx1"/>
                          </a:solidFill>
                          <a:effectLst/>
                          <a:latin typeface="Arial" charset="0"/>
                          <a:ea typeface="宋体" pitchFamily="2" charset="-122"/>
                        </a:rPr>
                        <a:t>::end</a:t>
                      </a: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（文件结尾）</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33488">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en-US" altLang="zh-CN" sz="1800" b="0" i="0" u="none" strike="noStrike" cap="none" normalizeH="0" baseline="0" smtClean="0">
                          <a:ln>
                            <a:noFill/>
                          </a:ln>
                          <a:solidFill>
                            <a:schemeClr val="tx1"/>
                          </a:solidFill>
                          <a:effectLst/>
                          <a:latin typeface="Arial" charset="0"/>
                          <a:ea typeface="宋体" pitchFamily="2" charset="-122"/>
                        </a:rPr>
                        <a:t>pos=tellp()</a:t>
                      </a:r>
                      <a:endParaRPr kumimoji="1" lang="en-US" altLang="zh-CN" sz="1800" b="0" i="0" u="none" strike="noStrike" cap="none" normalizeH="0" baseline="0" smtClean="0">
                        <a:ln>
                          <a:noFill/>
                        </a:ln>
                        <a:solidFill>
                          <a:schemeClr val="tx1"/>
                        </a:solidFill>
                        <a:effectLst/>
                        <a:latin typeface="宋体" pitchFamily="2" charset="-122"/>
                        <a:ea typeface="宋体" pitchFamily="2" charset="-122"/>
                      </a:endParaRP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itchFamily="2" charset="2"/>
                        <a:buNone/>
                        <a:tabLst/>
                      </a:pPr>
                      <a:r>
                        <a:rPr kumimoji="1" lang="zh-CN" altLang="en-AU" sz="1800" b="0" i="0" u="none" strike="noStrike" cap="none" normalizeH="0" baseline="0" dirty="0" smtClean="0">
                          <a:ln>
                            <a:noFill/>
                          </a:ln>
                          <a:solidFill>
                            <a:schemeClr val="tx1"/>
                          </a:solidFill>
                          <a:effectLst/>
                          <a:latin typeface="宋体" pitchFamily="2" charset="-122"/>
                          <a:ea typeface="宋体" pitchFamily="2" charset="-122"/>
                        </a:rPr>
                        <a:t>返回当前文件写入指针的位置</a:t>
                      </a:r>
                    </a:p>
                  </a:txBody>
                  <a:tcPr marL="91461" marR="91461" marT="45731" marB="45731"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254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3.</a:t>
            </a:r>
            <a:r>
              <a:rPr lang="zh-CN" altLang="en-US" sz="3000" dirty="0" smtClean="0">
                <a:solidFill>
                  <a:schemeClr val="bg1"/>
                </a:solidFill>
                <a:latin typeface="Rockwell" pitchFamily="18" charset="0"/>
                <a:ea typeface="微软雅黑" pitchFamily="34" charset="-122"/>
              </a:rPr>
              <a:t>文件指针的使用</a:t>
            </a:r>
            <a:endParaRPr lang="zh-CN" altLang="en-US" sz="3000" dirty="0">
              <a:solidFill>
                <a:schemeClr val="bg1"/>
              </a:solidFill>
              <a:latin typeface="Rockwell" pitchFamily="18" charset="0"/>
              <a:ea typeface="微软雅黑" pitchFamily="34" charset="-122"/>
            </a:endParaRPr>
          </a:p>
        </p:txBody>
      </p:sp>
      <p:grpSp>
        <p:nvGrpSpPr>
          <p:cNvPr id="14" name="组合 13"/>
          <p:cNvGrpSpPr>
            <a:grpSpLocks/>
          </p:cNvGrpSpPr>
          <p:nvPr/>
        </p:nvGrpSpPr>
        <p:grpSpPr bwMode="auto">
          <a:xfrm>
            <a:off x="9915599" y="-265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0370329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418655" y="1773610"/>
            <a:ext cx="8688811" cy="20515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最重要的三个输出流是</a:t>
            </a:r>
          </a:p>
          <a:p>
            <a:pPr lvl="1">
              <a:defRPr/>
            </a:pPr>
            <a:r>
              <a:rPr lang="en-US" altLang="zh-CN" sz="2801" b="0" kern="0" dirty="0" err="1"/>
              <a:t>ostream</a:t>
            </a:r>
            <a:endParaRPr lang="en-US" altLang="zh-CN" sz="2801" b="0" kern="0" dirty="0"/>
          </a:p>
          <a:p>
            <a:pPr lvl="1">
              <a:defRPr/>
            </a:pPr>
            <a:r>
              <a:rPr lang="en-US" altLang="zh-CN" sz="2801" b="0" kern="0" dirty="0" err="1"/>
              <a:t>ofstream</a:t>
            </a:r>
            <a:endParaRPr lang="en-US" altLang="zh-CN" sz="2801" b="0" kern="0" dirty="0"/>
          </a:p>
          <a:p>
            <a:pPr lvl="1">
              <a:defRPr/>
            </a:pPr>
            <a:r>
              <a:rPr lang="en-US" altLang="zh-CN" sz="2801" b="0" kern="0" dirty="0" err="1"/>
              <a:t>ostringstream</a:t>
            </a:r>
            <a:endParaRPr lang="en-US" altLang="zh-CN" sz="2801"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smtClean="0">
                <a:solidFill>
                  <a:schemeClr val="bg1"/>
                </a:solidFill>
                <a:latin typeface="Rockwell" pitchFamily="18" charset="0"/>
                <a:ea typeface="微软雅黑" pitchFamily="34" charset="-122"/>
              </a:rPr>
              <a:t>输出流</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064684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7" y="879639"/>
            <a:ext cx="11665296" cy="5112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10000"/>
              </a:lnSpc>
              <a:defRPr/>
            </a:pPr>
            <a:r>
              <a:rPr lang="en-US" altLang="zh-CN" sz="2400" b="0" kern="0" dirty="0" err="1">
                <a:latin typeface="+mn-ea"/>
              </a:rPr>
              <a:t>ofstream</a:t>
            </a:r>
            <a:r>
              <a:rPr lang="zh-CN" altLang="en-US" sz="2400" b="0" kern="0" dirty="0">
                <a:latin typeface="+mn-ea"/>
              </a:rPr>
              <a:t>类支持磁盘文件输出</a:t>
            </a:r>
          </a:p>
          <a:p>
            <a:pPr>
              <a:lnSpc>
                <a:spcPct val="110000"/>
              </a:lnSpc>
              <a:defRPr/>
            </a:pPr>
            <a:r>
              <a:rPr lang="zh-CN" altLang="en-US" sz="2400" b="0" kern="0" dirty="0">
                <a:latin typeface="+mn-ea"/>
              </a:rPr>
              <a:t>如果在构造函数中指定一个文件名，当构造这个文件时该文件是自动打开的</a:t>
            </a:r>
          </a:p>
          <a:p>
            <a:pPr lvl="1">
              <a:lnSpc>
                <a:spcPct val="90000"/>
              </a:lnSpc>
              <a:defRPr/>
            </a:pPr>
            <a:r>
              <a:rPr lang="en-US" altLang="zh-CN" sz="2400" b="0" kern="0" dirty="0" err="1">
                <a:latin typeface="+mn-ea"/>
              </a:rPr>
              <a:t>ofstream</a:t>
            </a:r>
            <a:r>
              <a:rPr lang="en-US" altLang="zh-CN" sz="2400" b="0" kern="0" dirty="0">
                <a:latin typeface="+mn-ea"/>
              </a:rPr>
              <a:t> </a:t>
            </a:r>
            <a:r>
              <a:rPr lang="en-US" altLang="zh-CN" sz="2400" b="0" kern="0" dirty="0" err="1">
                <a:latin typeface="+mn-ea"/>
              </a:rPr>
              <a:t>myFile</a:t>
            </a:r>
            <a:r>
              <a:rPr lang="en-US" altLang="zh-CN" sz="2400" b="0" kern="0" dirty="0">
                <a:latin typeface="+mn-ea"/>
              </a:rPr>
              <a:t>("filename",</a:t>
            </a:r>
            <a:r>
              <a:rPr lang="en-US" altLang="zh-CN" sz="2400" b="0" kern="0" dirty="0" err="1">
                <a:latin typeface="+mn-ea"/>
              </a:rPr>
              <a:t>iosmode</a:t>
            </a:r>
            <a:r>
              <a:rPr lang="en-US" altLang="zh-CN" sz="2400" b="0" kern="0" dirty="0">
                <a:latin typeface="+mn-ea"/>
              </a:rPr>
              <a:t>);</a:t>
            </a:r>
          </a:p>
          <a:p>
            <a:pPr>
              <a:lnSpc>
                <a:spcPct val="110000"/>
              </a:lnSpc>
              <a:defRPr/>
            </a:pPr>
            <a:r>
              <a:rPr lang="zh-CN" altLang="en-US" sz="2400" b="0" kern="0" dirty="0">
                <a:latin typeface="+mn-ea"/>
              </a:rPr>
              <a:t>可以在调用默认构造函数之后使用</a:t>
            </a:r>
            <a:r>
              <a:rPr lang="en-US" altLang="zh-CN" sz="2400" b="0" kern="0" dirty="0">
                <a:latin typeface="+mn-ea"/>
              </a:rPr>
              <a:t>open</a:t>
            </a:r>
            <a:r>
              <a:rPr lang="zh-CN" altLang="en-US" sz="2400" b="0" kern="0" dirty="0">
                <a:latin typeface="+mn-ea"/>
              </a:rPr>
              <a:t>成员函数打开文件</a:t>
            </a:r>
          </a:p>
          <a:p>
            <a:pPr lvl="1">
              <a:lnSpc>
                <a:spcPct val="90000"/>
              </a:lnSpc>
              <a:defRPr/>
            </a:pPr>
            <a:r>
              <a:rPr lang="en-US" altLang="zh-CN" sz="2400" b="0" kern="0" dirty="0" err="1">
                <a:latin typeface="+mn-ea"/>
              </a:rPr>
              <a:t>ofstream</a:t>
            </a:r>
            <a:r>
              <a:rPr lang="en-US" altLang="zh-CN" sz="2400" b="0" kern="0" dirty="0">
                <a:latin typeface="+mn-ea"/>
              </a:rPr>
              <a:t> </a:t>
            </a:r>
            <a:r>
              <a:rPr lang="en-US" altLang="zh-CN" sz="2400" b="0" kern="0" dirty="0" err="1">
                <a:latin typeface="+mn-ea"/>
              </a:rPr>
              <a:t>myFile</a:t>
            </a:r>
            <a:r>
              <a:rPr lang="en-US" altLang="zh-CN" sz="2400" b="0" kern="0" dirty="0">
                <a:latin typeface="+mn-ea"/>
              </a:rPr>
              <a:t>; //</a:t>
            </a:r>
            <a:r>
              <a:rPr lang="zh-CN" altLang="en-US" sz="2400" b="0" kern="0" dirty="0">
                <a:latin typeface="+mn-ea"/>
              </a:rPr>
              <a:t>声明一个静态输出文件流对象</a:t>
            </a:r>
          </a:p>
          <a:p>
            <a:pPr lvl="1">
              <a:lnSpc>
                <a:spcPct val="90000"/>
              </a:lnSpc>
              <a:defRPr/>
            </a:pPr>
            <a:r>
              <a:rPr lang="en-US" altLang="zh-CN" sz="2400" b="0" kern="0" dirty="0" err="1">
                <a:latin typeface="+mn-ea"/>
              </a:rPr>
              <a:t>myFile.open</a:t>
            </a:r>
            <a:r>
              <a:rPr lang="en-US" altLang="zh-CN" sz="2400" b="0" kern="0" dirty="0">
                <a:latin typeface="+mn-ea"/>
              </a:rPr>
              <a:t>("filename",</a:t>
            </a:r>
            <a:r>
              <a:rPr lang="en-US" altLang="zh-CN" sz="2400" b="0" kern="0" dirty="0" err="1">
                <a:latin typeface="+mn-ea"/>
              </a:rPr>
              <a:t>iosmode</a:t>
            </a:r>
            <a:r>
              <a:rPr lang="en-US" altLang="zh-CN" sz="2400" b="0" kern="0" dirty="0">
                <a:latin typeface="+mn-ea"/>
              </a:rPr>
              <a:t>);    </a:t>
            </a:r>
            <a:br>
              <a:rPr lang="en-US" altLang="zh-CN" sz="2400" b="0" kern="0" dirty="0">
                <a:latin typeface="+mn-ea"/>
              </a:rPr>
            </a:br>
            <a:r>
              <a:rPr lang="en-US" altLang="zh-CN" sz="2400" b="0" kern="0" dirty="0">
                <a:latin typeface="+mn-ea"/>
              </a:rPr>
              <a:t> //</a:t>
            </a:r>
            <a:r>
              <a:rPr lang="zh-CN" altLang="en-US" sz="2400" b="0" kern="0" dirty="0">
                <a:latin typeface="+mn-ea"/>
              </a:rPr>
              <a:t>打开文件，使流对象与文件建立联系</a:t>
            </a:r>
          </a:p>
          <a:p>
            <a:pPr lvl="1">
              <a:lnSpc>
                <a:spcPct val="90000"/>
              </a:lnSpc>
              <a:defRPr/>
            </a:pPr>
            <a:r>
              <a:rPr lang="en-US" altLang="zh-CN" sz="2400" b="0" kern="0" dirty="0" err="1">
                <a:latin typeface="+mn-ea"/>
              </a:rPr>
              <a:t>ofstream</a:t>
            </a:r>
            <a:r>
              <a:rPr lang="en-US" altLang="zh-CN" sz="2400" b="0" kern="0" dirty="0">
                <a:latin typeface="+mn-ea"/>
              </a:rPr>
              <a:t>* </a:t>
            </a:r>
            <a:r>
              <a:rPr lang="en-US" altLang="zh-CN" sz="2400" b="0" kern="0" dirty="0" err="1">
                <a:latin typeface="+mn-ea"/>
              </a:rPr>
              <a:t>pmyFile</a:t>
            </a:r>
            <a:r>
              <a:rPr lang="en-US" altLang="zh-CN" sz="2400" b="0" kern="0" dirty="0">
                <a:latin typeface="+mn-ea"/>
              </a:rPr>
              <a:t> = new </a:t>
            </a:r>
            <a:r>
              <a:rPr lang="en-US" altLang="zh-CN" sz="2400" b="0" kern="0" dirty="0" err="1">
                <a:latin typeface="+mn-ea"/>
              </a:rPr>
              <a:t>ofstream</a:t>
            </a:r>
            <a:r>
              <a:rPr lang="en-US" altLang="zh-CN" sz="2400" b="0" kern="0" dirty="0">
                <a:latin typeface="+mn-ea"/>
              </a:rPr>
              <a:t>;     </a:t>
            </a:r>
            <a:br>
              <a:rPr lang="en-US" altLang="zh-CN" sz="2400" b="0" kern="0" dirty="0">
                <a:latin typeface="+mn-ea"/>
              </a:rPr>
            </a:br>
            <a:r>
              <a:rPr lang="en-US" altLang="zh-CN" sz="2400" b="0" kern="0" dirty="0">
                <a:latin typeface="+mn-ea"/>
              </a:rPr>
              <a:t>//</a:t>
            </a:r>
            <a:r>
              <a:rPr lang="zh-CN" altLang="en-US" sz="2400" b="0" kern="0" dirty="0">
                <a:latin typeface="+mn-ea"/>
              </a:rPr>
              <a:t>建立一个动态的输出文件流对象</a:t>
            </a:r>
          </a:p>
          <a:p>
            <a:pPr lvl="1" algn="just">
              <a:lnSpc>
                <a:spcPct val="90000"/>
              </a:lnSpc>
              <a:defRPr/>
            </a:pPr>
            <a:r>
              <a:rPr lang="en-US" altLang="zh-CN" sz="2400" b="0" kern="0" dirty="0" err="1">
                <a:latin typeface="+mn-ea"/>
              </a:rPr>
              <a:t>pmyFile</a:t>
            </a:r>
            <a:r>
              <a:rPr lang="en-US" altLang="zh-CN" sz="2400" b="0" kern="0" dirty="0">
                <a:latin typeface="+mn-ea"/>
              </a:rPr>
              <a:t>-&gt;open("filename",</a:t>
            </a:r>
            <a:r>
              <a:rPr lang="en-US" altLang="zh-CN" sz="2400" b="0" kern="0" dirty="0" err="1">
                <a:latin typeface="+mn-ea"/>
              </a:rPr>
              <a:t>iosmode</a:t>
            </a:r>
            <a:r>
              <a:rPr lang="en-US" altLang="zh-CN" sz="2400" b="0" kern="0" dirty="0">
                <a:latin typeface="+mn-ea"/>
              </a:rPr>
              <a:t>);    </a:t>
            </a:r>
            <a:br>
              <a:rPr lang="en-US" altLang="zh-CN" sz="2400" b="0" kern="0" dirty="0">
                <a:latin typeface="+mn-ea"/>
              </a:rPr>
            </a:br>
            <a:r>
              <a:rPr lang="en-US" altLang="zh-CN" sz="2400" b="0" kern="0" dirty="0">
                <a:latin typeface="+mn-ea"/>
              </a:rPr>
              <a:t> //</a:t>
            </a:r>
            <a:r>
              <a:rPr lang="zh-CN" altLang="en-US" sz="2400" b="0" kern="0" dirty="0">
                <a:latin typeface="+mn-ea"/>
              </a:rPr>
              <a:t>打开文件，使流对象与文件建立联系</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smtClean="0">
                <a:solidFill>
                  <a:schemeClr val="bg1"/>
                </a:solidFill>
                <a:latin typeface="Rockwell" pitchFamily="18" charset="0"/>
                <a:ea typeface="微软雅黑" pitchFamily="34" charset="-122"/>
              </a:rPr>
              <a:t>输出流</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31963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202631" y="1053530"/>
            <a:ext cx="10369152" cy="24786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输出流成员函数有三种类型：</a:t>
            </a:r>
          </a:p>
          <a:p>
            <a:pPr lvl="1">
              <a:defRPr/>
            </a:pPr>
            <a:r>
              <a:rPr lang="zh-CN" altLang="en-US" sz="2801" b="0" kern="0" dirty="0"/>
              <a:t>与操纵符等价的成员函数。</a:t>
            </a:r>
          </a:p>
          <a:p>
            <a:pPr lvl="1">
              <a:defRPr/>
            </a:pPr>
            <a:r>
              <a:rPr lang="zh-CN" altLang="en-US" sz="2801" b="0" kern="0" dirty="0"/>
              <a:t>执行非格式化写操作的成员函数。</a:t>
            </a:r>
          </a:p>
          <a:p>
            <a:pPr lvl="1">
              <a:defRPr/>
            </a:pPr>
            <a:r>
              <a:rPr lang="zh-CN" altLang="en-US" sz="2801" b="0" kern="0" dirty="0"/>
              <a:t>其它修改流状态且不同于操纵符或插入运算符的成员函数。</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smtClean="0">
                <a:solidFill>
                  <a:schemeClr val="bg1"/>
                </a:solidFill>
                <a:latin typeface="Rockwell" pitchFamily="18" charset="0"/>
                <a:ea typeface="微软雅黑" pitchFamily="34" charset="-122"/>
              </a:rPr>
              <a:t>输出流：成员函数</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2991670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634679" y="909514"/>
            <a:ext cx="8306134" cy="470643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70000"/>
              </a:lnSpc>
              <a:defRPr/>
            </a:pPr>
            <a:r>
              <a:rPr lang="en-US" altLang="zh-CN" sz="2400" b="0" kern="0" dirty="0"/>
              <a:t>open</a:t>
            </a:r>
            <a:r>
              <a:rPr lang="zh-CN" altLang="en-US" sz="2400" b="0" kern="0" dirty="0"/>
              <a:t>函数</a:t>
            </a:r>
          </a:p>
          <a:p>
            <a:pPr lvl="1">
              <a:lnSpc>
                <a:spcPct val="70000"/>
              </a:lnSpc>
              <a:defRPr/>
            </a:pPr>
            <a:r>
              <a:rPr lang="zh-CN" altLang="en-US" sz="2400" b="0" kern="0" dirty="0"/>
              <a:t>把流与一个特定的磁盘文件关联起来。</a:t>
            </a:r>
          </a:p>
          <a:p>
            <a:pPr lvl="1">
              <a:lnSpc>
                <a:spcPct val="70000"/>
              </a:lnSpc>
              <a:defRPr/>
            </a:pPr>
            <a:r>
              <a:rPr lang="zh-CN" altLang="en-US" sz="2400" b="0" kern="0" dirty="0"/>
              <a:t>需要指定打开模式。</a:t>
            </a:r>
          </a:p>
          <a:p>
            <a:pPr>
              <a:lnSpc>
                <a:spcPct val="70000"/>
              </a:lnSpc>
              <a:defRPr/>
            </a:pPr>
            <a:r>
              <a:rPr lang="en-US" altLang="zh-CN" sz="2400" b="0" kern="0" dirty="0"/>
              <a:t>put</a:t>
            </a:r>
            <a:r>
              <a:rPr lang="zh-CN" altLang="en-US" sz="2400" b="0" kern="0" dirty="0"/>
              <a:t>函数</a:t>
            </a:r>
          </a:p>
          <a:p>
            <a:pPr lvl="1">
              <a:lnSpc>
                <a:spcPct val="70000"/>
              </a:lnSpc>
              <a:defRPr/>
            </a:pPr>
            <a:r>
              <a:rPr lang="zh-CN" altLang="en-US" sz="2400" b="0" kern="0" dirty="0"/>
              <a:t>把一个字符写到输出流中。</a:t>
            </a:r>
          </a:p>
          <a:p>
            <a:pPr>
              <a:lnSpc>
                <a:spcPct val="70000"/>
              </a:lnSpc>
              <a:defRPr/>
            </a:pPr>
            <a:r>
              <a:rPr lang="en-US" altLang="zh-CN" sz="2400" b="0" kern="0" dirty="0"/>
              <a:t>write</a:t>
            </a:r>
            <a:r>
              <a:rPr lang="zh-CN" altLang="en-US" sz="2400" b="0" kern="0" dirty="0"/>
              <a:t>函数</a:t>
            </a:r>
          </a:p>
          <a:p>
            <a:pPr lvl="1">
              <a:lnSpc>
                <a:spcPct val="70000"/>
              </a:lnSpc>
              <a:defRPr/>
            </a:pPr>
            <a:r>
              <a:rPr lang="zh-CN" altLang="en-US" sz="2400" b="0" kern="0" dirty="0"/>
              <a:t>把内存中的一块内容写到一个输出文件流中</a:t>
            </a:r>
          </a:p>
          <a:p>
            <a:pPr>
              <a:lnSpc>
                <a:spcPct val="70000"/>
              </a:lnSpc>
              <a:defRPr/>
            </a:pPr>
            <a:r>
              <a:rPr lang="en-US" altLang="zh-CN" sz="2400" b="0" kern="0" dirty="0" err="1"/>
              <a:t>seekp</a:t>
            </a:r>
            <a:r>
              <a:rPr lang="zh-CN" altLang="en-US" sz="2400" b="0" kern="0" dirty="0"/>
              <a:t>和</a:t>
            </a:r>
            <a:r>
              <a:rPr lang="en-US" altLang="zh-CN" sz="2400" b="0" kern="0" dirty="0" err="1"/>
              <a:t>tellp</a:t>
            </a:r>
            <a:r>
              <a:rPr lang="zh-CN" altLang="en-US" sz="2400" b="0" kern="0" dirty="0"/>
              <a:t>函数</a:t>
            </a:r>
          </a:p>
          <a:p>
            <a:pPr lvl="1">
              <a:lnSpc>
                <a:spcPct val="70000"/>
              </a:lnSpc>
              <a:defRPr/>
            </a:pPr>
            <a:r>
              <a:rPr lang="zh-CN" altLang="en-US" sz="2400" b="0" kern="0" dirty="0"/>
              <a:t>操作文件流的内部指针</a:t>
            </a:r>
          </a:p>
          <a:p>
            <a:pPr>
              <a:lnSpc>
                <a:spcPct val="70000"/>
              </a:lnSpc>
              <a:defRPr/>
            </a:pPr>
            <a:r>
              <a:rPr lang="en-US" altLang="zh-CN" sz="2400" b="0" kern="0" dirty="0"/>
              <a:t>close</a:t>
            </a:r>
            <a:r>
              <a:rPr lang="zh-CN" altLang="en-US" sz="2400" b="0" kern="0" dirty="0"/>
              <a:t>函数</a:t>
            </a:r>
          </a:p>
          <a:p>
            <a:pPr lvl="1">
              <a:lnSpc>
                <a:spcPct val="70000"/>
              </a:lnSpc>
              <a:defRPr/>
            </a:pPr>
            <a:r>
              <a:rPr lang="zh-CN" altLang="en-US" sz="2400" b="0" kern="0" dirty="0"/>
              <a:t>关闭与一个输出文件流关联的磁盘文件</a:t>
            </a:r>
          </a:p>
          <a:p>
            <a:pPr>
              <a:lnSpc>
                <a:spcPct val="70000"/>
              </a:lnSpc>
              <a:defRPr/>
            </a:pPr>
            <a:r>
              <a:rPr lang="zh-CN" altLang="en-US" sz="2400" b="0" kern="0" dirty="0"/>
              <a:t>错误处理函数</a:t>
            </a:r>
          </a:p>
          <a:p>
            <a:pPr lvl="1">
              <a:lnSpc>
                <a:spcPct val="70000"/>
              </a:lnSpc>
              <a:defRPr/>
            </a:pPr>
            <a:r>
              <a:rPr lang="zh-CN" altLang="en-US" sz="2400" b="0" kern="0" dirty="0"/>
              <a:t>在写到一个流时进行错误处理</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smtClean="0">
                <a:solidFill>
                  <a:schemeClr val="bg1"/>
                </a:solidFill>
                <a:latin typeface="Rockwell" pitchFamily="18" charset="0"/>
                <a:ea typeface="微软雅黑" pitchFamily="34" charset="-122"/>
              </a:rPr>
              <a:t>输出流：成员函数</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6213273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37446" y="1268707"/>
            <a:ext cx="7925046" cy="49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None/>
              <a:defRPr/>
            </a:pPr>
            <a:r>
              <a:rPr lang="en-US" altLang="zh-CN" sz="2400" b="0" kern="0" dirty="0">
                <a:latin typeface="宋体" pitchFamily="2" charset="-122"/>
              </a:rPr>
              <a:t>#include &lt;</a:t>
            </a:r>
            <a:r>
              <a:rPr lang="en-US" altLang="zh-CN" sz="2400" b="0" kern="0" dirty="0" err="1">
                <a:latin typeface="宋体" pitchFamily="2" charset="-122"/>
              </a:rPr>
              <a:t>fstream</a:t>
            </a:r>
            <a:r>
              <a:rPr lang="en-US" altLang="zh-CN" sz="2400" b="0" kern="0" dirty="0">
                <a:latin typeface="宋体" pitchFamily="2" charset="-122"/>
              </a:rPr>
              <a:t>&gt;</a:t>
            </a:r>
          </a:p>
          <a:p>
            <a:pPr marL="0" indent="0">
              <a:lnSpc>
                <a:spcPct val="90000"/>
              </a:lnSpc>
              <a:buNone/>
              <a:defRPr/>
            </a:pPr>
            <a:r>
              <a:rPr lang="en-US" altLang="zh-CN" sz="2400" b="0" kern="0" dirty="0">
                <a:latin typeface="宋体" pitchFamily="2" charset="-122"/>
              </a:rPr>
              <a:t>using namespace </a:t>
            </a:r>
            <a:r>
              <a:rPr lang="en-US" altLang="zh-CN" sz="2400" b="0" kern="0" dirty="0" err="1">
                <a:latin typeface="宋体" pitchFamily="2" charset="-122"/>
              </a:rPr>
              <a:t>std</a:t>
            </a:r>
            <a:r>
              <a:rPr lang="en-US" altLang="zh-CN" sz="2400" b="0" kern="0" dirty="0">
                <a:latin typeface="宋体" pitchFamily="2" charset="-122"/>
              </a:rPr>
              <a:t>;</a:t>
            </a:r>
          </a:p>
          <a:p>
            <a:pPr marL="0" indent="0">
              <a:lnSpc>
                <a:spcPct val="90000"/>
              </a:lnSpc>
              <a:buNone/>
              <a:defRPr/>
            </a:pPr>
            <a:r>
              <a:rPr lang="en-US" altLang="zh-CN" sz="2400" b="0" kern="0" dirty="0" err="1">
                <a:latin typeface="宋体" pitchFamily="2" charset="-122"/>
              </a:rPr>
              <a:t>struct</a:t>
            </a:r>
            <a:r>
              <a:rPr lang="en-US" altLang="zh-CN" sz="2400" b="0" kern="0" dirty="0">
                <a:latin typeface="宋体" pitchFamily="2" charset="-122"/>
              </a:rPr>
              <a:t> Date</a:t>
            </a:r>
          </a:p>
          <a:p>
            <a:pPr marL="0" indent="0">
              <a:lnSpc>
                <a:spcPct val="90000"/>
              </a:lnSpc>
              <a:buNone/>
              <a:defRPr/>
            </a:pPr>
            <a:r>
              <a:rPr lang="en-US" altLang="zh-CN" sz="2400" b="0" kern="0" dirty="0">
                <a:latin typeface="宋体" pitchFamily="2" charset="-122"/>
              </a:rPr>
              <a:t>{     </a:t>
            </a:r>
            <a:r>
              <a:rPr lang="en-US" altLang="zh-CN" sz="2400" b="0" kern="0" dirty="0" err="1">
                <a:latin typeface="宋体" pitchFamily="2" charset="-122"/>
              </a:rPr>
              <a:t>int</a:t>
            </a:r>
            <a:r>
              <a:rPr lang="en-US" altLang="zh-CN" sz="2400" b="0" kern="0" dirty="0">
                <a:latin typeface="宋体" pitchFamily="2" charset="-122"/>
              </a:rPr>
              <a:t> </a:t>
            </a:r>
            <a:r>
              <a:rPr lang="en-US" altLang="zh-CN" sz="2400" b="0" kern="0" dirty="0" err="1">
                <a:latin typeface="宋体" pitchFamily="2" charset="-122"/>
              </a:rPr>
              <a:t>mo,da,yr</a:t>
            </a:r>
            <a:r>
              <a:rPr lang="en-US" altLang="zh-CN" sz="2400" b="0" kern="0" dirty="0">
                <a:latin typeface="宋体" pitchFamily="2" charset="-122"/>
              </a:rPr>
              <a:t>;  };</a:t>
            </a:r>
          </a:p>
          <a:p>
            <a:pPr marL="0" indent="0">
              <a:lnSpc>
                <a:spcPct val="90000"/>
              </a:lnSpc>
              <a:buNone/>
              <a:defRPr/>
            </a:pPr>
            <a:endParaRPr lang="en-US" altLang="zh-CN" sz="2400" b="0" kern="0" dirty="0" smtClean="0">
              <a:latin typeface="宋体" pitchFamily="2" charset="-122"/>
            </a:endParaRPr>
          </a:p>
          <a:p>
            <a:pPr marL="0" indent="0">
              <a:lnSpc>
                <a:spcPct val="90000"/>
              </a:lnSpc>
              <a:buNone/>
              <a:defRPr/>
            </a:pPr>
            <a:r>
              <a:rPr lang="en-US" altLang="zh-CN" sz="2400" b="0" kern="0" dirty="0" smtClean="0">
                <a:latin typeface="宋体" pitchFamily="2" charset="-122"/>
              </a:rPr>
              <a:t>void </a:t>
            </a:r>
            <a:r>
              <a:rPr lang="en-US" altLang="zh-CN" sz="2400" b="0" kern="0" dirty="0">
                <a:latin typeface="宋体" pitchFamily="2" charset="-122"/>
              </a:rPr>
              <a:t>main()  </a:t>
            </a:r>
          </a:p>
          <a:p>
            <a:pPr marL="0" indent="0">
              <a:lnSpc>
                <a:spcPct val="90000"/>
              </a:lnSpc>
              <a:buNone/>
              <a:defRPr/>
            </a:pPr>
            <a:r>
              <a:rPr lang="en-US" altLang="zh-CN" sz="2400" b="0" kern="0" dirty="0">
                <a:latin typeface="宋体" pitchFamily="2" charset="-122"/>
              </a:rPr>
              <a:t>{</a:t>
            </a:r>
          </a:p>
          <a:p>
            <a:pPr marL="0" indent="0">
              <a:lnSpc>
                <a:spcPct val="90000"/>
              </a:lnSpc>
              <a:buNone/>
              <a:defRPr/>
            </a:pPr>
            <a:r>
              <a:rPr lang="en-US" altLang="zh-CN" sz="2400" b="0" kern="0" dirty="0">
                <a:latin typeface="宋体" pitchFamily="2" charset="-122"/>
              </a:rPr>
              <a:t>    Date </a:t>
            </a:r>
            <a:r>
              <a:rPr lang="en-US" altLang="zh-CN" sz="2400" b="0" kern="0" dirty="0" err="1">
                <a:latin typeface="宋体" pitchFamily="2" charset="-122"/>
              </a:rPr>
              <a:t>dt</a:t>
            </a:r>
            <a:r>
              <a:rPr lang="en-US" altLang="zh-CN" sz="2400" b="0" kern="0" dirty="0">
                <a:latin typeface="宋体" pitchFamily="2" charset="-122"/>
              </a:rPr>
              <a:t> = {6,10,92};</a:t>
            </a:r>
          </a:p>
          <a:p>
            <a:pPr marL="0" indent="0">
              <a:lnSpc>
                <a:spcPct val="90000"/>
              </a:lnSpc>
              <a:buNone/>
              <a:defRPr/>
            </a:pPr>
            <a:r>
              <a:rPr lang="en-US" altLang="zh-CN" sz="2400" b="0" kern="0" dirty="0">
                <a:latin typeface="宋体" pitchFamily="2" charset="-122"/>
              </a:rPr>
              <a:t>    </a:t>
            </a:r>
            <a:r>
              <a:rPr lang="en-US" altLang="zh-CN" sz="2400" b="0" kern="0" dirty="0" err="1">
                <a:latin typeface="宋体" pitchFamily="2" charset="-122"/>
              </a:rPr>
              <a:t>ofstream</a:t>
            </a:r>
            <a:r>
              <a:rPr lang="en-US" altLang="zh-CN" sz="2400" b="0" kern="0" dirty="0">
                <a:latin typeface="宋体" pitchFamily="2" charset="-122"/>
              </a:rPr>
              <a:t> </a:t>
            </a:r>
            <a:r>
              <a:rPr lang="en-US" altLang="zh-CN" sz="2400" b="0" kern="0" dirty="0" err="1">
                <a:latin typeface="宋体" pitchFamily="2" charset="-122"/>
              </a:rPr>
              <a:t>tfile</a:t>
            </a:r>
            <a:r>
              <a:rPr lang="en-US" altLang="zh-CN" sz="2400" b="0" kern="0" dirty="0">
                <a:latin typeface="宋体" pitchFamily="2" charset="-122"/>
              </a:rPr>
              <a:t>("date.</a:t>
            </a:r>
            <a:r>
              <a:rPr lang="en-US" altLang="zh-CN" sz="2400" b="0" kern="0" dirty="0" err="1">
                <a:latin typeface="宋体" pitchFamily="2" charset="-122"/>
              </a:rPr>
              <a:t>dat</a:t>
            </a:r>
            <a:r>
              <a:rPr lang="en-US" altLang="zh-CN" sz="2400" b="0" kern="0" dirty="0">
                <a:latin typeface="宋体" pitchFamily="2" charset="-122"/>
              </a:rPr>
              <a:t>",</a:t>
            </a:r>
            <a:r>
              <a:rPr lang="en-US" altLang="zh-CN" sz="2400" b="0" kern="0" dirty="0" err="1">
                <a:latin typeface="宋体" pitchFamily="2" charset="-122"/>
              </a:rPr>
              <a:t>ios</a:t>
            </a:r>
            <a:r>
              <a:rPr lang="en-US" altLang="zh-CN" sz="2400" b="0" kern="0" dirty="0">
                <a:latin typeface="宋体" pitchFamily="2" charset="-122"/>
              </a:rPr>
              <a:t>::binary);</a:t>
            </a:r>
          </a:p>
          <a:p>
            <a:pPr marL="0" indent="0">
              <a:lnSpc>
                <a:spcPct val="90000"/>
              </a:lnSpc>
              <a:buNone/>
              <a:defRPr/>
            </a:pPr>
            <a:r>
              <a:rPr lang="en-US" altLang="zh-CN" sz="2400" b="0" kern="0" dirty="0">
                <a:latin typeface="宋体" pitchFamily="2" charset="-122"/>
              </a:rPr>
              <a:t>    </a:t>
            </a:r>
            <a:r>
              <a:rPr lang="en-US" altLang="zh-CN" sz="2400" b="0" kern="0" dirty="0" err="1">
                <a:latin typeface="宋体" pitchFamily="2" charset="-122"/>
              </a:rPr>
              <a:t>tfile.write</a:t>
            </a:r>
            <a:r>
              <a:rPr lang="en-US" altLang="zh-CN" sz="2400" b="0" kern="0" dirty="0">
                <a:latin typeface="宋体" pitchFamily="2" charset="-122"/>
              </a:rPr>
              <a:t>((char *) &amp;</a:t>
            </a:r>
            <a:r>
              <a:rPr lang="en-US" altLang="zh-CN" sz="2400" b="0" kern="0" dirty="0" err="1">
                <a:latin typeface="宋体" pitchFamily="2" charset="-122"/>
              </a:rPr>
              <a:t>dt,sizeof</a:t>
            </a:r>
            <a:r>
              <a:rPr lang="en-US" altLang="zh-CN" sz="2400" b="0" kern="0" dirty="0">
                <a:latin typeface="宋体" pitchFamily="2" charset="-122"/>
              </a:rPr>
              <a:t> </a:t>
            </a:r>
            <a:r>
              <a:rPr lang="en-US" altLang="zh-CN" sz="2400" b="0" kern="0" dirty="0" err="1">
                <a:latin typeface="宋体" pitchFamily="2" charset="-122"/>
              </a:rPr>
              <a:t>dt</a:t>
            </a:r>
            <a:r>
              <a:rPr lang="en-US" altLang="zh-CN" sz="2400" b="0" kern="0" dirty="0">
                <a:latin typeface="宋体" pitchFamily="2" charset="-122"/>
              </a:rPr>
              <a:t>);</a:t>
            </a:r>
          </a:p>
          <a:p>
            <a:pPr marL="0" indent="0">
              <a:lnSpc>
                <a:spcPct val="90000"/>
              </a:lnSpc>
              <a:buNone/>
              <a:defRPr/>
            </a:pPr>
            <a:r>
              <a:rPr lang="en-US" altLang="zh-CN" sz="2400" b="0" kern="0" dirty="0">
                <a:latin typeface="宋体" pitchFamily="2" charset="-122"/>
              </a:rPr>
              <a:t>    </a:t>
            </a:r>
            <a:r>
              <a:rPr lang="en-US" altLang="zh-CN" sz="2400" b="0" kern="0" dirty="0" err="1">
                <a:latin typeface="宋体" pitchFamily="2" charset="-122"/>
              </a:rPr>
              <a:t>tfile.close</a:t>
            </a:r>
            <a:r>
              <a:rPr lang="en-US" altLang="zh-CN" sz="2400" b="0" kern="0" dirty="0">
                <a:latin typeface="宋体" pitchFamily="2" charset="-122"/>
              </a:rPr>
              <a:t>();</a:t>
            </a:r>
          </a:p>
          <a:p>
            <a:pPr marL="0" indent="0">
              <a:lnSpc>
                <a:spcPct val="90000"/>
              </a:lnSpc>
              <a:buNone/>
              <a:defRPr/>
            </a:pPr>
            <a:r>
              <a:rPr lang="en-US" altLang="zh-CN" sz="2400" b="0" kern="0" dirty="0">
                <a:latin typeface="宋体"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12</a:t>
            </a:r>
            <a:r>
              <a:rPr lang="zh-CN" altLang="en-US" sz="3000" dirty="0" smtClean="0">
                <a:solidFill>
                  <a:schemeClr val="bg1"/>
                </a:solidFill>
                <a:latin typeface="Rockwell" pitchFamily="18" charset="0"/>
                <a:ea typeface="微软雅黑" pitchFamily="34" charset="-122"/>
              </a:rPr>
              <a:t>： 向文件输出的例子</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1644157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6" y="1125538"/>
            <a:ext cx="11650582" cy="30772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latin typeface="宋体" pitchFamily="2" charset="-122"/>
              </a:rPr>
              <a:t>以通常方式构造一个流，然后使用</a:t>
            </a:r>
            <a:r>
              <a:rPr lang="en-US" altLang="zh-CN" sz="2801" b="0" kern="0" dirty="0" err="1">
                <a:latin typeface="宋体" pitchFamily="2" charset="-122"/>
              </a:rPr>
              <a:t>setmode</a:t>
            </a:r>
            <a:r>
              <a:rPr lang="zh-CN" altLang="en-US" sz="2801" b="0" kern="0" dirty="0">
                <a:latin typeface="宋体" pitchFamily="2" charset="-122"/>
              </a:rPr>
              <a:t>成员函数，在文件打开后改变模式。</a:t>
            </a:r>
          </a:p>
          <a:p>
            <a:pPr>
              <a:defRPr/>
            </a:pPr>
            <a:r>
              <a:rPr lang="zh-CN" altLang="en-US" sz="2801" b="0" kern="0" dirty="0">
                <a:latin typeface="宋体" pitchFamily="2" charset="-122"/>
              </a:rPr>
              <a:t>使用</a:t>
            </a:r>
            <a:r>
              <a:rPr lang="en-US" altLang="zh-CN" sz="2801" b="0" kern="0" dirty="0" err="1">
                <a:latin typeface="宋体" pitchFamily="2" charset="-122"/>
              </a:rPr>
              <a:t>ofstream</a:t>
            </a:r>
            <a:r>
              <a:rPr lang="zh-CN" altLang="en-US" sz="2801" b="0" kern="0" dirty="0">
                <a:latin typeface="宋体" pitchFamily="2" charset="-122"/>
              </a:rPr>
              <a:t>构造函数中的模式参量指定二进制输出模式</a:t>
            </a:r>
          </a:p>
          <a:p>
            <a:pPr>
              <a:defRPr/>
            </a:pPr>
            <a:r>
              <a:rPr lang="zh-CN" altLang="en-US" sz="2801" b="0" kern="0" dirty="0">
                <a:latin typeface="宋体" pitchFamily="2" charset="-122"/>
              </a:rPr>
              <a:t>使用二进制操作符代替</a:t>
            </a:r>
            <a:r>
              <a:rPr lang="en-US" altLang="zh-CN" sz="2801" b="0" kern="0" dirty="0" err="1">
                <a:latin typeface="宋体" pitchFamily="2" charset="-122"/>
              </a:rPr>
              <a:t>setmode</a:t>
            </a:r>
            <a:r>
              <a:rPr lang="zh-CN" altLang="en-US" sz="2801" b="0" kern="0" dirty="0">
                <a:latin typeface="宋体" pitchFamily="2" charset="-122"/>
              </a:rPr>
              <a:t>成员函数：</a:t>
            </a:r>
            <a:r>
              <a:rPr lang="en-US" altLang="zh-CN" sz="2801" b="0" kern="0" dirty="0" err="1">
                <a:latin typeface="宋体" pitchFamily="2" charset="-122"/>
              </a:rPr>
              <a:t>ofs</a:t>
            </a:r>
            <a:r>
              <a:rPr lang="en-US" altLang="zh-CN" sz="2801" b="0" kern="0" dirty="0">
                <a:latin typeface="宋体" pitchFamily="2" charset="-122"/>
              </a:rPr>
              <a:t> &lt;&lt; binary;</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二进制输出</a:t>
            </a:r>
            <a:r>
              <a:rPr lang="zh-CN" altLang="en-US" sz="3000" dirty="0" smtClean="0">
                <a:solidFill>
                  <a:schemeClr val="bg1"/>
                </a:solidFill>
                <a:latin typeface="Rockwell" pitchFamily="18" charset="0"/>
                <a:ea typeface="微软雅黑" pitchFamily="34" charset="-122"/>
              </a:rPr>
              <a:t>文件</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4586018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9617" y="1905441"/>
            <a:ext cx="9437746" cy="29915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重要的输入流类：</a:t>
            </a:r>
          </a:p>
          <a:p>
            <a:pPr lvl="1">
              <a:defRPr/>
            </a:pPr>
            <a:r>
              <a:rPr lang="en-US" altLang="zh-CN" sz="2801" b="0" kern="0" dirty="0" err="1"/>
              <a:t>istream</a:t>
            </a:r>
            <a:r>
              <a:rPr lang="zh-CN" altLang="en-US" sz="2801" b="0" kern="0" dirty="0"/>
              <a:t>类最适合用于顺序文本模式输入。</a:t>
            </a:r>
            <a:br>
              <a:rPr lang="zh-CN" altLang="en-US" sz="2801" b="0" kern="0" dirty="0"/>
            </a:br>
            <a:r>
              <a:rPr lang="en-US" altLang="zh-CN" sz="2801" b="0" kern="0" dirty="0" err="1"/>
              <a:t>cin</a:t>
            </a:r>
            <a:r>
              <a:rPr lang="zh-CN" altLang="en-US" sz="2801" b="0" kern="0" dirty="0"/>
              <a:t>是其派生类</a:t>
            </a:r>
            <a:r>
              <a:rPr lang="en-US" altLang="zh-CN" sz="2801" b="0" kern="0" dirty="0" err="1"/>
              <a:t>istream_withassign</a:t>
            </a:r>
            <a:r>
              <a:rPr lang="zh-CN" altLang="en-US" sz="2801" b="0" kern="0" dirty="0"/>
              <a:t>的对象。</a:t>
            </a:r>
          </a:p>
          <a:p>
            <a:pPr lvl="1">
              <a:defRPr/>
            </a:pPr>
            <a:r>
              <a:rPr lang="en-US" altLang="zh-CN" sz="2801" b="0" kern="0" dirty="0" err="1"/>
              <a:t>ifstream</a:t>
            </a:r>
            <a:r>
              <a:rPr lang="zh-CN" altLang="en-US" sz="2801" b="0" kern="0" dirty="0"/>
              <a:t>类支持磁盘文件输入。</a:t>
            </a:r>
          </a:p>
          <a:p>
            <a:pPr lvl="1">
              <a:defRPr/>
            </a:pPr>
            <a:r>
              <a:rPr lang="en-US" altLang="zh-CN" sz="2801" b="0" kern="0" dirty="0" err="1"/>
              <a:t>istringstream</a:t>
            </a:r>
            <a:endParaRPr lang="en-US" altLang="zh-CN" sz="2801" b="0" kern="0" dirty="0"/>
          </a:p>
          <a:p>
            <a:pPr lvl="1">
              <a:defRPr/>
            </a:pPr>
            <a:endParaRPr lang="en-US" altLang="zh-CN" sz="2801"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6. </a:t>
            </a:r>
            <a:r>
              <a:rPr lang="zh-CN" altLang="en-US" sz="3000" dirty="0" smtClean="0">
                <a:solidFill>
                  <a:schemeClr val="bg1"/>
                </a:solidFill>
                <a:latin typeface="Rockwell" pitchFamily="18" charset="0"/>
                <a:ea typeface="微软雅黑" pitchFamily="34" charset="-122"/>
              </a:rPr>
              <a:t>输入流</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876876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562671" y="1557586"/>
            <a:ext cx="8002852" cy="4365047"/>
          </a:xfrm>
          <a:prstGeom prst="rect">
            <a:avLst/>
          </a:prstGeom>
        </p:spPr>
        <p:txBody>
          <a:bodyPr/>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20000"/>
              </a:lnSpc>
              <a:defRPr/>
            </a:pPr>
            <a:r>
              <a:rPr kumimoji="1" lang="zh-CN" altLang="en-US" sz="3101" b="0" kern="0" dirty="0">
                <a:solidFill>
                  <a:srgbClr val="0000FF"/>
                </a:solidFill>
              </a:rPr>
              <a:t>  </a:t>
            </a:r>
            <a:r>
              <a:rPr kumimoji="1" lang="en-US" altLang="zh-CN" sz="3101" b="0" kern="0" dirty="0" err="1">
                <a:solidFill>
                  <a:srgbClr val="0000FF"/>
                </a:solidFill>
              </a:rPr>
              <a:t>cout</a:t>
            </a:r>
            <a:r>
              <a:rPr kumimoji="1" lang="en-US" altLang="zh-CN" sz="3101" b="0" kern="0" dirty="0">
                <a:solidFill>
                  <a:srgbClr val="0000FF"/>
                </a:solidFill>
              </a:rPr>
              <a:t>	</a:t>
            </a:r>
          </a:p>
          <a:p>
            <a:pPr>
              <a:lnSpc>
                <a:spcPct val="120000"/>
              </a:lnSpc>
              <a:buFont typeface="Wingdings" pitchFamily="2" charset="2"/>
              <a:buChar char="ü"/>
              <a:defRPr/>
            </a:pPr>
            <a:r>
              <a:rPr kumimoji="1" lang="en-US" altLang="zh-CN" sz="2701" b="0" kern="0" dirty="0"/>
              <a:t> </a:t>
            </a:r>
            <a:r>
              <a:rPr kumimoji="1" lang="en-US" altLang="zh-CN" sz="2701" b="0" kern="0" dirty="0" err="1"/>
              <a:t>ostream</a:t>
            </a:r>
            <a:r>
              <a:rPr kumimoji="1" lang="en-US" altLang="zh-CN" sz="2701" b="0" kern="0" dirty="0"/>
              <a:t> </a:t>
            </a:r>
            <a:r>
              <a:rPr kumimoji="1" lang="zh-CN" altLang="en-US" sz="2701" b="0" kern="0" dirty="0"/>
              <a:t>类的对象（</a:t>
            </a:r>
            <a:r>
              <a:rPr lang="en-US" altLang="zh-CN" sz="2801" b="0" kern="0" dirty="0"/>
              <a:t>console output</a:t>
            </a:r>
            <a:r>
              <a:rPr lang="zh-CN" altLang="en-US" sz="2801" b="0" kern="0" dirty="0"/>
              <a:t>）</a:t>
            </a:r>
            <a:r>
              <a:rPr kumimoji="1" lang="zh-CN" altLang="en-US" sz="2701" b="0" kern="0" dirty="0"/>
              <a:t> </a:t>
            </a:r>
          </a:p>
          <a:p>
            <a:pPr>
              <a:lnSpc>
                <a:spcPct val="120000"/>
              </a:lnSpc>
              <a:buFont typeface="Wingdings" pitchFamily="2" charset="2"/>
              <a:buNone/>
              <a:defRPr/>
            </a:pPr>
            <a:r>
              <a:rPr kumimoji="1" lang="zh-CN" altLang="en-US" sz="2701" b="0" kern="0" dirty="0"/>
              <a:t>       通常连向</a:t>
            </a:r>
            <a:r>
              <a:rPr kumimoji="1" lang="zh-CN" altLang="en-US" sz="2701" b="0" kern="0" dirty="0">
                <a:solidFill>
                  <a:srgbClr val="0000FF"/>
                </a:solidFill>
              </a:rPr>
              <a:t>显示器</a:t>
            </a:r>
            <a:r>
              <a:rPr kumimoji="1" lang="zh-CN" altLang="en-US" sz="2701" b="0" kern="0" dirty="0"/>
              <a:t>，可以重定向（关联至文件）</a:t>
            </a:r>
          </a:p>
          <a:p>
            <a:pPr>
              <a:lnSpc>
                <a:spcPct val="120000"/>
              </a:lnSpc>
              <a:buFont typeface="Wingdings" pitchFamily="2" charset="2"/>
              <a:buNone/>
              <a:defRPr/>
            </a:pPr>
            <a:endParaRPr kumimoji="1" lang="en-US" altLang="zh-CN" sz="900" b="0" kern="0" dirty="0"/>
          </a:p>
          <a:p>
            <a:pPr>
              <a:lnSpc>
                <a:spcPct val="120000"/>
              </a:lnSpc>
              <a:buFont typeface="Wingdings" pitchFamily="2" charset="2"/>
              <a:buChar char="ü"/>
              <a:defRPr/>
            </a:pPr>
            <a:r>
              <a:rPr lang="zh-CN" altLang="en-US" sz="2400" b="0" kern="0" dirty="0"/>
              <a:t>在输出流类中</a:t>
            </a:r>
            <a:r>
              <a:rPr lang="zh-CN" altLang="en-US" sz="2400" b="0" kern="0" dirty="0">
                <a:solidFill>
                  <a:srgbClr val="0000FF"/>
                </a:solidFill>
              </a:rPr>
              <a:t>重载</a:t>
            </a:r>
            <a:r>
              <a:rPr lang="en-US" altLang="zh-CN" sz="2400" b="0" kern="0" dirty="0">
                <a:solidFill>
                  <a:srgbClr val="0000FF"/>
                </a:solidFill>
              </a:rPr>
              <a:t>&lt;&lt;</a:t>
            </a:r>
            <a:r>
              <a:rPr lang="zh-CN" altLang="en-US" sz="2400" b="0" kern="0" dirty="0"/>
              <a:t>的一组公用成员函数</a:t>
            </a:r>
            <a:endParaRPr lang="en-US" altLang="zh-CN" sz="2400" b="0" kern="0" dirty="0"/>
          </a:p>
          <a:p>
            <a:pPr>
              <a:lnSpc>
                <a:spcPct val="120000"/>
              </a:lnSpc>
              <a:buFont typeface="Wingdings" pitchFamily="2" charset="2"/>
              <a:buNone/>
              <a:defRPr/>
            </a:pPr>
            <a:r>
              <a:rPr lang="zh-CN" altLang="en-US" sz="2601" b="0" kern="0" dirty="0"/>
              <a:t>         </a:t>
            </a:r>
            <a:r>
              <a:rPr lang="en-US" altLang="zh-CN" sz="2601" b="0" kern="0" dirty="0" err="1"/>
              <a:t>ostream</a:t>
            </a:r>
            <a:r>
              <a:rPr lang="en-US" altLang="zh-CN" sz="2601" b="0" kern="0" dirty="0"/>
              <a:t>&amp; operator  </a:t>
            </a:r>
            <a:r>
              <a:rPr lang="en-US" altLang="zh-CN" sz="3001" b="0" kern="0" dirty="0"/>
              <a:t>&lt;&lt;</a:t>
            </a:r>
            <a:r>
              <a:rPr lang="zh-CN" altLang="en-US" sz="2601" b="0" kern="0" dirty="0"/>
              <a:t>（类型标识符）；</a:t>
            </a:r>
          </a:p>
          <a:p>
            <a:pPr>
              <a:lnSpc>
                <a:spcPct val="120000"/>
              </a:lnSpc>
              <a:buFont typeface="Wingdings" pitchFamily="2" charset="2"/>
              <a:buNone/>
              <a:defRPr/>
            </a:pPr>
            <a:endParaRPr lang="en-US" altLang="zh-CN" sz="900" b="0" kern="0" dirty="0"/>
          </a:p>
          <a:p>
            <a:pPr>
              <a:lnSpc>
                <a:spcPct val="120000"/>
              </a:lnSpc>
              <a:buFont typeface="Wingdings" pitchFamily="2" charset="2"/>
              <a:buChar char="ü"/>
              <a:defRPr/>
            </a:pPr>
            <a:r>
              <a:rPr lang="en-US" altLang="zh-CN" sz="2601" b="0" kern="0" dirty="0" err="1">
                <a:cs typeface="Times New Roman" pitchFamily="18" charset="0"/>
              </a:rPr>
              <a:t>cout</a:t>
            </a:r>
            <a:r>
              <a:rPr lang="zh-CN" altLang="en-US" sz="2601" b="0" kern="0" dirty="0">
                <a:cs typeface="Times New Roman" pitchFamily="18" charset="0"/>
              </a:rPr>
              <a:t>流</a:t>
            </a:r>
            <a:r>
              <a:rPr lang="zh-CN" altLang="en-US" sz="2601" b="0" kern="0" dirty="0">
                <a:solidFill>
                  <a:srgbClr val="0000FF"/>
                </a:solidFill>
                <a:cs typeface="Times New Roman" pitchFamily="18" charset="0"/>
              </a:rPr>
              <a:t>在内存中</a:t>
            </a:r>
            <a:r>
              <a:rPr lang="zh-CN" altLang="en-US" sz="2601" b="0" kern="0" dirty="0">
                <a:cs typeface="Times New Roman" pitchFamily="18" charset="0"/>
              </a:rPr>
              <a:t>对应开辟了一个</a:t>
            </a:r>
            <a:r>
              <a:rPr lang="zh-CN" altLang="en-US" sz="2601" b="0" kern="0" dirty="0">
                <a:solidFill>
                  <a:srgbClr val="0000FF"/>
                </a:solidFill>
                <a:cs typeface="Times New Roman" pitchFamily="18" charset="0"/>
              </a:rPr>
              <a:t>缓冲</a:t>
            </a:r>
            <a:r>
              <a:rPr lang="zh-CN" altLang="en-US" sz="2601" b="0" kern="0" dirty="0">
                <a:cs typeface="Times New Roman" pitchFamily="18" charset="0"/>
              </a:rPr>
              <a:t>区。</a:t>
            </a:r>
            <a:endParaRPr lang="en-US" altLang="zh-CN" sz="2601" b="0" kern="0" dirty="0">
              <a:cs typeface="Times New Roman" pitchFamily="18" charset="0"/>
            </a:endParaRPr>
          </a:p>
        </p:txBody>
      </p:sp>
      <p:sp>
        <p:nvSpPr>
          <p:cNvPr id="6" name="AutoShape 5"/>
          <p:cNvSpPr>
            <a:spLocks noChangeArrowheads="1"/>
          </p:cNvSpPr>
          <p:nvPr/>
        </p:nvSpPr>
        <p:spPr bwMode="auto">
          <a:xfrm>
            <a:off x="6675604" y="2394391"/>
            <a:ext cx="1729188" cy="720892"/>
          </a:xfrm>
          <a:prstGeom prst="wedgeRectCallout">
            <a:avLst>
              <a:gd name="adj1" fmla="val -149083"/>
              <a:gd name="adj2" fmla="val 130176"/>
            </a:avLst>
          </a:prstGeom>
          <a:solidFill>
            <a:srgbClr val="ECE6C0">
              <a:alpha val="99001"/>
            </a:srgbClr>
          </a:solidFill>
          <a:ln w="9525">
            <a:solidFill>
              <a:schemeClr val="tx2"/>
            </a:solidFill>
            <a:miter lim="800000"/>
            <a:headEnd/>
            <a:tailEnd/>
          </a:ln>
          <a:effectLst>
            <a:prstShdw prst="shdw17" dist="17961" dir="2700000">
              <a:schemeClr val="tx2">
                <a:gamma/>
                <a:shade val="60000"/>
                <a:invGamma/>
              </a:schemeClr>
            </a:prstShdw>
          </a:effectLst>
        </p:spPr>
        <p:txBody>
          <a:bodyPr anchor="ctr"/>
          <a:lstStyle/>
          <a:p>
            <a:pPr algn="ctr">
              <a:defRPr/>
            </a:pPr>
            <a:r>
              <a:rPr lang="zh-CN" altLang="en-US" b="1" dirty="0">
                <a:latin typeface="Verdana" pitchFamily="34" charset="0"/>
              </a:rPr>
              <a:t>流插入运算符</a:t>
            </a:r>
          </a:p>
        </p:txBody>
      </p:sp>
      <p:pic>
        <p:nvPicPr>
          <p:cNvPr id="7"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1835"/>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5"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a:t>
            </a:r>
            <a:r>
              <a:rPr lang="zh-CN" altLang="en-US" sz="3200" kern="0" dirty="0" smtClean="0">
                <a:solidFill>
                  <a:schemeClr val="bg1"/>
                </a:solidFill>
                <a:latin typeface="隶书" pitchFamily="49" charset="-122"/>
                <a:ea typeface="隶书" pitchFamily="49" charset="-122"/>
              </a:rPr>
              <a:t>标准输出流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406699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blinds(horizontal)">
                                      <p:cBhvr>
                                        <p:cTn id="7" dur="500"/>
                                        <p:tgtEl>
                                          <p:spTgt spid="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blinds(horizontal)">
                                      <p:cBhvr>
                                        <p:cTn id="10" dur="500"/>
                                        <p:tgtEl>
                                          <p:spTgt spid="5">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blinds(horizontal)">
                                      <p:cBhvr>
                                        <p:cTn id="20" dur="500"/>
                                        <p:tgtEl>
                                          <p:spTgt spid="5">
                                            <p:txEl>
                                              <p:pRg st="7" end="7"/>
                                            </p:txEl>
                                          </p:spTgt>
                                        </p:tgtEl>
                                      </p:cBhvr>
                                    </p:animEffect>
                                  </p:childTnLst>
                                </p:cTn>
                              </p:par>
                            </p:childTnLst>
                          </p:cTn>
                        </p:par>
                        <p:par>
                          <p:cTn id="21" fill="hold">
                            <p:stCondLst>
                              <p:cond delay="500"/>
                            </p:stCondLst>
                            <p:childTnLst>
                              <p:par>
                                <p:cTn id="22" presetID="45" presetClass="entr" presetSubtype="0" fill="hold" grpId="0" nodeType="afterEffect">
                                  <p:stCondLst>
                                    <p:cond delay="0"/>
                                  </p:stCondLst>
                                  <p:iterate type="lt">
                                    <p:tmPct val="10000"/>
                                  </p:iterate>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ppt_w</p:attrName>
                                        </p:attrNameLst>
                                      </p:cBhvr>
                                      <p:tavLst>
                                        <p:tav tm="0" fmla="#ppt_w*sin(2.5*pi*$)">
                                          <p:val>
                                            <p:fltVal val="0"/>
                                          </p:val>
                                        </p:tav>
                                        <p:tav tm="100000">
                                          <p:val>
                                            <p:fltVal val="1"/>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childTnLst>
                                </p:cTn>
                              </p:par>
                            </p:childTnLst>
                          </p:cTn>
                        </p:par>
                        <p:par>
                          <p:cTn id="27" fill="hold">
                            <p:stCondLst>
                              <p:cond delay="2000"/>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15"/>
                                        </p:tgtEl>
                                      </p:cBhvr>
                                    </p:animEffect>
                                    <p:animScale>
                                      <p:cBhvr>
                                        <p:cTn id="3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46521" y="1053530"/>
            <a:ext cx="11725054" cy="333134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zh-CN" altLang="en-US" sz="2801" b="0" kern="0" dirty="0">
                <a:latin typeface="宋体" pitchFamily="2" charset="-122"/>
              </a:rPr>
              <a:t>如果在构造函数中指定一个文件名，在构造该对象时该文件便自动打开。</a:t>
            </a:r>
          </a:p>
          <a:p>
            <a:pPr lvl="1">
              <a:lnSpc>
                <a:spcPct val="90000"/>
              </a:lnSpc>
              <a:defRPr/>
            </a:pPr>
            <a:r>
              <a:rPr lang="en-US" altLang="zh-CN" sz="2801" b="0" kern="0" dirty="0" err="1">
                <a:solidFill>
                  <a:schemeClr val="bg2"/>
                </a:solidFill>
                <a:latin typeface="宋体" pitchFamily="2" charset="-122"/>
              </a:rPr>
              <a:t>ifstream</a:t>
            </a:r>
            <a:r>
              <a:rPr lang="en-US" altLang="zh-CN" sz="2801" b="0" kern="0" dirty="0">
                <a:solidFill>
                  <a:schemeClr val="bg2"/>
                </a:solidFill>
                <a:latin typeface="宋体" pitchFamily="2" charset="-122"/>
              </a:rPr>
              <a:t> </a:t>
            </a:r>
            <a:r>
              <a:rPr lang="en-US" altLang="zh-CN" sz="2801" b="0" kern="0" dirty="0" err="1">
                <a:solidFill>
                  <a:schemeClr val="bg2"/>
                </a:solidFill>
                <a:latin typeface="宋体" pitchFamily="2" charset="-122"/>
              </a:rPr>
              <a:t>myFile</a:t>
            </a:r>
            <a:r>
              <a:rPr lang="en-US" altLang="zh-CN" sz="2801" b="0" kern="0" dirty="0">
                <a:latin typeface="宋体" pitchFamily="2" charset="-122"/>
              </a:rPr>
              <a:t>("filename",</a:t>
            </a:r>
            <a:r>
              <a:rPr lang="en-US" altLang="zh-CN" sz="2801" b="0" kern="0" dirty="0" err="1">
                <a:latin typeface="宋体" pitchFamily="2" charset="-122"/>
              </a:rPr>
              <a:t>iosmode</a:t>
            </a:r>
            <a:r>
              <a:rPr lang="en-US" altLang="zh-CN" sz="2801" b="0" kern="0" dirty="0">
                <a:latin typeface="宋体" pitchFamily="2" charset="-122"/>
              </a:rPr>
              <a:t>);</a:t>
            </a:r>
          </a:p>
          <a:p>
            <a:pPr>
              <a:lnSpc>
                <a:spcPct val="90000"/>
              </a:lnSpc>
              <a:defRPr/>
            </a:pPr>
            <a:r>
              <a:rPr lang="zh-CN" altLang="en-US" sz="2801" b="0" kern="0" dirty="0">
                <a:latin typeface="宋体" pitchFamily="2" charset="-122"/>
              </a:rPr>
              <a:t>在调用缺省构造函数之后使用</a:t>
            </a:r>
            <a:r>
              <a:rPr lang="en-US" altLang="zh-CN" sz="2801" b="0" kern="0" dirty="0">
                <a:latin typeface="宋体" pitchFamily="2" charset="-122"/>
              </a:rPr>
              <a:t>open</a:t>
            </a:r>
            <a:r>
              <a:rPr lang="zh-CN" altLang="en-US" sz="2801" b="0" kern="0" dirty="0">
                <a:latin typeface="宋体" pitchFamily="2" charset="-122"/>
              </a:rPr>
              <a:t>函数来打开文件。</a:t>
            </a:r>
          </a:p>
          <a:p>
            <a:pPr lvl="1" algn="just">
              <a:lnSpc>
                <a:spcPct val="90000"/>
              </a:lnSpc>
              <a:defRPr/>
            </a:pPr>
            <a:r>
              <a:rPr lang="en-US" altLang="zh-CN" sz="2801" b="0" kern="0" dirty="0" err="1">
                <a:solidFill>
                  <a:schemeClr val="bg2"/>
                </a:solidFill>
                <a:latin typeface="宋体" pitchFamily="2" charset="-122"/>
              </a:rPr>
              <a:t>ifstream</a:t>
            </a:r>
            <a:r>
              <a:rPr lang="en-US" altLang="zh-CN" sz="2801" b="0" kern="0" dirty="0">
                <a:solidFill>
                  <a:schemeClr val="bg2"/>
                </a:solidFill>
                <a:latin typeface="宋体" pitchFamily="2" charset="-122"/>
              </a:rPr>
              <a:t> </a:t>
            </a:r>
            <a:r>
              <a:rPr lang="en-US" altLang="zh-CN" sz="2801" b="0" kern="0" dirty="0" err="1">
                <a:solidFill>
                  <a:schemeClr val="bg2"/>
                </a:solidFill>
                <a:latin typeface="宋体" pitchFamily="2" charset="-122"/>
              </a:rPr>
              <a:t>myFile</a:t>
            </a:r>
            <a:r>
              <a:rPr lang="en-US" altLang="zh-CN" sz="2801" b="0" kern="0" dirty="0">
                <a:latin typeface="宋体" pitchFamily="2" charset="-122"/>
              </a:rPr>
              <a:t>;//</a:t>
            </a:r>
            <a:r>
              <a:rPr lang="zh-CN" altLang="en-US" sz="2801" b="0" kern="0" dirty="0">
                <a:latin typeface="宋体" pitchFamily="2" charset="-122"/>
              </a:rPr>
              <a:t>建立一个文件流对象</a:t>
            </a:r>
          </a:p>
          <a:p>
            <a:pPr lvl="1" algn="just">
              <a:lnSpc>
                <a:spcPct val="90000"/>
              </a:lnSpc>
              <a:defRPr/>
            </a:pPr>
            <a:r>
              <a:rPr lang="en-US" altLang="zh-CN" sz="2801" b="0" kern="0" dirty="0" err="1">
                <a:latin typeface="宋体" pitchFamily="2" charset="-122"/>
              </a:rPr>
              <a:t>myFile.</a:t>
            </a:r>
            <a:r>
              <a:rPr lang="en-US" altLang="zh-CN" sz="2801" b="0" kern="0" dirty="0" err="1">
                <a:solidFill>
                  <a:schemeClr val="bg2"/>
                </a:solidFill>
                <a:latin typeface="宋体" pitchFamily="2" charset="-122"/>
              </a:rPr>
              <a:t>open</a:t>
            </a:r>
            <a:r>
              <a:rPr lang="en-US" altLang="zh-CN" sz="2801" b="0" kern="0" dirty="0">
                <a:latin typeface="宋体" pitchFamily="2" charset="-122"/>
              </a:rPr>
              <a:t>("filename",</a:t>
            </a:r>
            <a:r>
              <a:rPr lang="en-US" altLang="zh-CN" sz="2801" b="0" kern="0" dirty="0" err="1">
                <a:latin typeface="宋体" pitchFamily="2" charset="-122"/>
              </a:rPr>
              <a:t>iosmode</a:t>
            </a:r>
            <a:r>
              <a:rPr lang="en-US" altLang="zh-CN" sz="2801" b="0" kern="0" dirty="0">
                <a:latin typeface="宋体" pitchFamily="2" charset="-122"/>
              </a:rPr>
              <a:t>);     </a:t>
            </a:r>
            <a:br>
              <a:rPr lang="en-US" altLang="zh-CN" sz="2801" b="0" kern="0" dirty="0">
                <a:latin typeface="宋体" pitchFamily="2" charset="-122"/>
              </a:rPr>
            </a:br>
            <a:r>
              <a:rPr lang="en-US" altLang="zh-CN" sz="2801" b="0" kern="0" dirty="0">
                <a:latin typeface="宋体" pitchFamily="2" charset="-122"/>
              </a:rPr>
              <a:t>          //</a:t>
            </a:r>
            <a:r>
              <a:rPr lang="zh-CN" altLang="en-US" sz="2801" b="0" kern="0" dirty="0">
                <a:latin typeface="宋体" pitchFamily="2" charset="-122"/>
              </a:rPr>
              <a:t>打开文件</a:t>
            </a:r>
            <a:r>
              <a:rPr lang="en-US" altLang="zh-CN" sz="2801" b="0" kern="0" dirty="0">
                <a:latin typeface="宋体" pitchFamily="2" charset="-122"/>
              </a:rPr>
              <a:t>"filename"</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6. </a:t>
            </a:r>
            <a:r>
              <a:rPr lang="zh-CN" altLang="en-US" sz="3000" dirty="0" smtClean="0">
                <a:solidFill>
                  <a:schemeClr val="bg1"/>
                </a:solidFill>
                <a:latin typeface="Rockwell" pitchFamily="18" charset="0"/>
                <a:ea typeface="微软雅黑" pitchFamily="34" charset="-122"/>
              </a:rPr>
              <a:t>输入流</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30360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37845" y="865613"/>
            <a:ext cx="11650582" cy="46805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05000"/>
              </a:lnSpc>
              <a:spcBef>
                <a:spcPct val="10000"/>
              </a:spcBef>
              <a:defRPr/>
            </a:pPr>
            <a:r>
              <a:rPr lang="en-US" altLang="zh-CN" sz="2801" b="0" kern="0" dirty="0"/>
              <a:t>open</a:t>
            </a:r>
            <a:r>
              <a:rPr lang="zh-CN" altLang="en-US" sz="2801" b="0" kern="0" dirty="0"/>
              <a:t>函数把该流与一个特定磁盘文件相关联。</a:t>
            </a:r>
          </a:p>
          <a:p>
            <a:pPr>
              <a:lnSpc>
                <a:spcPct val="105000"/>
              </a:lnSpc>
              <a:spcBef>
                <a:spcPct val="10000"/>
              </a:spcBef>
              <a:defRPr/>
            </a:pPr>
            <a:r>
              <a:rPr lang="en-US" altLang="zh-CN" sz="2801" b="0" kern="0" dirty="0"/>
              <a:t>get</a:t>
            </a:r>
            <a:r>
              <a:rPr lang="zh-CN" altLang="en-US" sz="2801" b="0" kern="0" dirty="0"/>
              <a:t>函数的功能与提取运算符（</a:t>
            </a:r>
            <a:r>
              <a:rPr lang="en-US" altLang="zh-CN" sz="2801" b="0" kern="0" dirty="0"/>
              <a:t>&gt;&gt;</a:t>
            </a:r>
            <a:r>
              <a:rPr lang="zh-CN" altLang="en-US" sz="2801" b="0" kern="0" dirty="0"/>
              <a:t>）很相像，主要的不同点是</a:t>
            </a:r>
            <a:r>
              <a:rPr lang="en-US" altLang="zh-CN" sz="2801" b="0" kern="0" dirty="0"/>
              <a:t>get</a:t>
            </a:r>
            <a:r>
              <a:rPr lang="zh-CN" altLang="en-US" sz="2801" b="0" kern="0" dirty="0"/>
              <a:t>函数在读入数据时包括空白字符。</a:t>
            </a:r>
            <a:r>
              <a:rPr lang="en-US" altLang="zh-CN" sz="2801" b="0" kern="0" dirty="0"/>
              <a:t> </a:t>
            </a:r>
            <a:endParaRPr lang="zh-CN" altLang="en-US" sz="2801" b="0" kern="0" dirty="0"/>
          </a:p>
          <a:p>
            <a:pPr>
              <a:lnSpc>
                <a:spcPct val="105000"/>
              </a:lnSpc>
              <a:spcBef>
                <a:spcPct val="10000"/>
              </a:spcBef>
              <a:defRPr/>
            </a:pPr>
            <a:r>
              <a:rPr lang="en-US" altLang="zh-CN" sz="2801" b="0" kern="0" dirty="0" err="1"/>
              <a:t>getline</a:t>
            </a:r>
            <a:r>
              <a:rPr lang="zh-CN" altLang="en-US" sz="2801" b="0" kern="0" dirty="0"/>
              <a:t>的功能是从输入流中读取多个字符，并且允许指定输入终止字符，读取完成后，从读取的内容中删除终止字符。</a:t>
            </a:r>
            <a:r>
              <a:rPr lang="en-US" altLang="zh-CN" sz="2801" b="0" kern="0" dirty="0"/>
              <a:t> </a:t>
            </a:r>
            <a:endParaRPr lang="zh-CN" altLang="en-US" sz="2801" b="0" kern="0" dirty="0"/>
          </a:p>
          <a:p>
            <a:pPr>
              <a:lnSpc>
                <a:spcPct val="105000"/>
              </a:lnSpc>
              <a:spcBef>
                <a:spcPct val="10000"/>
              </a:spcBef>
              <a:defRPr/>
            </a:pPr>
            <a:r>
              <a:rPr lang="en-US" altLang="zh-CN" sz="2801" b="0" kern="0" dirty="0"/>
              <a:t>read</a:t>
            </a:r>
            <a:r>
              <a:rPr lang="zh-CN" altLang="en-US" sz="2801" b="0" kern="0" dirty="0"/>
              <a:t>成员函数从一个文件读字节到一个指定的内存区域，由长度参数确定要读的字节数。</a:t>
            </a:r>
            <a:br>
              <a:rPr lang="zh-CN" altLang="en-US" sz="2801" b="0" kern="0" dirty="0"/>
            </a:br>
            <a:r>
              <a:rPr lang="zh-CN" altLang="en-US" sz="2801" b="0" kern="0" dirty="0"/>
              <a:t>如果给出长度参数，当遇到文件结束或者在文本模式文件中遇到文件结束标记字符时结束读取。</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6. </a:t>
            </a:r>
            <a:r>
              <a:rPr lang="zh-CN" altLang="en-US" sz="3000" dirty="0" smtClean="0">
                <a:solidFill>
                  <a:schemeClr val="bg1"/>
                </a:solidFill>
                <a:latin typeface="Rockwell" pitchFamily="18" charset="0"/>
                <a:ea typeface="微软雅黑" pitchFamily="34" charset="-122"/>
              </a:rPr>
              <a:t>输入流：成员函数</a:t>
            </a:r>
            <a:endParaRPr lang="zh-CN" altLang="en-US" sz="3000" dirty="0">
              <a:solidFill>
                <a:schemeClr val="bg1"/>
              </a:solidFill>
              <a:latin typeface="Rockwell" pitchFamily="18" charset="0"/>
              <a:ea typeface="微软雅黑" pitchFamily="34" charset="-122"/>
            </a:endParaRPr>
          </a:p>
        </p:txBody>
      </p:sp>
      <p:grpSp>
        <p:nvGrpSpPr>
          <p:cNvPr id="14" name="组合 13"/>
          <p:cNvGrpSpPr>
            <a:grpSpLocks/>
          </p:cNvGrpSpPr>
          <p:nvPr/>
        </p:nvGrpSpPr>
        <p:grpSpPr bwMode="auto">
          <a:xfrm>
            <a:off x="9915599" y="-265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2866901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26567" y="1905442"/>
            <a:ext cx="9817013" cy="25644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801" b="0" kern="0" dirty="0" err="1"/>
              <a:t>seekg</a:t>
            </a:r>
            <a:r>
              <a:rPr lang="zh-CN" altLang="en-US" sz="2801" b="0" kern="0" dirty="0"/>
              <a:t>函数用来设置输入文件流中读取数据位置的指针。</a:t>
            </a:r>
          </a:p>
          <a:p>
            <a:pPr>
              <a:defRPr/>
            </a:pPr>
            <a:r>
              <a:rPr lang="en-US" altLang="zh-CN" sz="2801" b="0" kern="0" dirty="0" err="1"/>
              <a:t>tellg</a:t>
            </a:r>
            <a:r>
              <a:rPr lang="zh-CN" altLang="en-US" sz="2801" b="0" kern="0" dirty="0"/>
              <a:t>函数返回当前文件读指针的位置。</a:t>
            </a:r>
          </a:p>
          <a:p>
            <a:pPr>
              <a:defRPr/>
            </a:pPr>
            <a:r>
              <a:rPr lang="en-US" altLang="zh-CN" sz="2801" b="0" kern="0" dirty="0"/>
              <a:t>close</a:t>
            </a:r>
            <a:r>
              <a:rPr lang="zh-CN" altLang="en-US" sz="2801" b="0" kern="0" dirty="0"/>
              <a:t>函数关闭与一个输入文件流关联的磁盘文件。</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6. </a:t>
            </a:r>
            <a:r>
              <a:rPr lang="zh-CN" altLang="en-US" sz="3000" dirty="0" smtClean="0">
                <a:solidFill>
                  <a:schemeClr val="bg1"/>
                </a:solidFill>
                <a:latin typeface="Rockwell" pitchFamily="18" charset="0"/>
                <a:ea typeface="微软雅黑" pitchFamily="34" charset="-122"/>
              </a:rPr>
              <a:t>输入流：成员函数</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1837084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50703" y="700725"/>
            <a:ext cx="8496678" cy="58354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000" b="0" kern="0" dirty="0">
                <a:latin typeface="宋体" pitchFamily="2" charset="-122"/>
              </a:rPr>
              <a:t>#include &lt;</a:t>
            </a:r>
            <a:r>
              <a:rPr lang="en-US" altLang="zh-CN" sz="2000" b="0" kern="0" dirty="0" err="1">
                <a:latin typeface="宋体" pitchFamily="2" charset="-122"/>
              </a:rPr>
              <a:t>iostream</a:t>
            </a:r>
            <a:r>
              <a:rPr lang="en-US" altLang="zh-CN" sz="2000" b="0" kern="0" dirty="0">
                <a:latin typeface="宋体" pitchFamily="2" charset="-122"/>
              </a:rPr>
              <a:t>&gt;</a:t>
            </a:r>
          </a:p>
          <a:p>
            <a:pPr marL="0" indent="0">
              <a:buNone/>
              <a:defRPr/>
            </a:pPr>
            <a:r>
              <a:rPr lang="en-US" altLang="zh-CN" sz="2000" b="0" kern="0" dirty="0">
                <a:latin typeface="宋体" pitchFamily="2" charset="-122"/>
              </a:rPr>
              <a:t>#include &lt;</a:t>
            </a:r>
            <a:r>
              <a:rPr lang="en-US" altLang="zh-CN" sz="2000" b="0" kern="0" dirty="0" err="1">
                <a:latin typeface="宋体" pitchFamily="2" charset="-122"/>
              </a:rPr>
              <a:t>fstream</a:t>
            </a:r>
            <a:r>
              <a:rPr lang="en-US" altLang="zh-CN" sz="2000" b="0" kern="0" dirty="0">
                <a:latin typeface="宋体" pitchFamily="2" charset="-122"/>
              </a:rPr>
              <a:t>&gt;</a:t>
            </a:r>
          </a:p>
          <a:p>
            <a:pPr marL="0" indent="0">
              <a:buNone/>
              <a:defRPr/>
            </a:pPr>
            <a:r>
              <a:rPr lang="en-US" altLang="zh-CN" sz="2000" b="0" kern="0" dirty="0">
                <a:latin typeface="宋体" pitchFamily="2" charset="-122"/>
              </a:rPr>
              <a:t>using namespace </a:t>
            </a:r>
            <a:r>
              <a:rPr lang="en-US" altLang="zh-CN" sz="2000" b="0" kern="0" dirty="0" err="1">
                <a:latin typeface="宋体" pitchFamily="2" charset="-122"/>
              </a:rPr>
              <a:t>std</a:t>
            </a:r>
            <a:r>
              <a:rPr lang="en-US" altLang="zh-CN" sz="2000" b="0" kern="0" dirty="0">
                <a:latin typeface="宋体" pitchFamily="2" charset="-122"/>
              </a:rPr>
              <a:t>;</a:t>
            </a:r>
          </a:p>
          <a:p>
            <a:pPr marL="0" indent="0">
              <a:buNone/>
              <a:defRPr/>
            </a:pPr>
            <a:r>
              <a:rPr lang="en-US" altLang="zh-CN" sz="2000" b="0" kern="0" dirty="0">
                <a:latin typeface="宋体" pitchFamily="2" charset="-122"/>
              </a:rPr>
              <a:t>void main</a:t>
            </a:r>
            <a:r>
              <a:rPr lang="en-US" altLang="zh-CN" sz="2000" b="0" kern="0" dirty="0" smtClean="0">
                <a:latin typeface="宋体" pitchFamily="2" charset="-122"/>
              </a:rPr>
              <a:t>() { </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char </a:t>
            </a:r>
            <a:r>
              <a:rPr lang="en-US" altLang="zh-CN" sz="2000" b="0" kern="0" dirty="0" err="1">
                <a:latin typeface="宋体" pitchFamily="2" charset="-122"/>
              </a:rPr>
              <a:t>ch</a:t>
            </a:r>
            <a:r>
              <a:rPr lang="en-US" altLang="zh-CN" sz="2000" b="0" kern="0" dirty="0">
                <a:latin typeface="宋体" pitchFamily="2" charset="-122"/>
              </a:rPr>
              <a: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a:t>
            </a:r>
            <a:r>
              <a:rPr lang="en-US" altLang="zh-CN" sz="2000" b="0" kern="0" dirty="0" err="1" smtClean="0">
                <a:latin typeface="宋体" pitchFamily="2" charset="-122"/>
              </a:rPr>
              <a:t>ifstream</a:t>
            </a:r>
            <a:r>
              <a:rPr lang="en-US" altLang="zh-CN" sz="2000" b="0" kern="0" dirty="0" smtClean="0">
                <a:latin typeface="宋体" pitchFamily="2" charset="-122"/>
              </a:rPr>
              <a:t> </a:t>
            </a:r>
            <a:r>
              <a:rPr lang="en-US" altLang="zh-CN" sz="2000" b="0" kern="0" dirty="0" err="1">
                <a:latin typeface="宋体" pitchFamily="2" charset="-122"/>
              </a:rPr>
              <a:t>tfile</a:t>
            </a:r>
            <a:r>
              <a:rPr lang="en-US" altLang="zh-CN" sz="2000" b="0" kern="0" dirty="0">
                <a:latin typeface="宋体" pitchFamily="2" charset="-122"/>
              </a:rPr>
              <a:t>("payroll",</a:t>
            </a:r>
            <a:r>
              <a:rPr lang="en-US" altLang="zh-CN" sz="2000" b="0" kern="0" dirty="0" err="1">
                <a:latin typeface="宋体" pitchFamily="2" charset="-122"/>
              </a:rPr>
              <a:t>ios</a:t>
            </a:r>
            <a:r>
              <a:rPr lang="en-US" altLang="zh-CN" sz="2000" b="0" kern="0" dirty="0">
                <a:latin typeface="宋体" pitchFamily="2" charset="-122"/>
              </a:rPr>
              <a:t>::</a:t>
            </a:r>
            <a:r>
              <a:rPr lang="en-US" altLang="zh-CN" sz="2000" b="0" kern="0" dirty="0" err="1">
                <a:latin typeface="宋体" pitchFamily="2" charset="-122"/>
              </a:rPr>
              <a:t>binary|ios</a:t>
            </a:r>
            <a:r>
              <a:rPr lang="en-US" altLang="zh-CN" sz="2000" b="0" kern="0" dirty="0">
                <a:latin typeface="宋体" pitchFamily="2" charset="-122"/>
              </a:rPr>
              <a:t>::</a:t>
            </a:r>
            <a:r>
              <a:rPr lang="en-US" altLang="zh-CN" sz="2000" b="0" kern="0" dirty="0" err="1">
                <a:latin typeface="宋体" pitchFamily="2" charset="-122"/>
              </a:rPr>
              <a:t>nocreate</a:t>
            </a:r>
            <a:r>
              <a:rPr lang="en-US" altLang="zh-CN" sz="2000" b="0" kern="0" dirty="0">
                <a:latin typeface="宋体" pitchFamily="2" charset="-122"/>
              </a:rPr>
              <a: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if(</a:t>
            </a:r>
            <a:r>
              <a:rPr lang="en-US" altLang="zh-CN" sz="2000" b="0" kern="0" dirty="0" err="1" smtClean="0">
                <a:latin typeface="宋体" pitchFamily="2" charset="-122"/>
              </a:rPr>
              <a:t>tfile</a:t>
            </a:r>
            <a:r>
              <a:rPr lang="en-US" altLang="zh-CN" sz="2000" b="0" kern="0" dirty="0">
                <a:latin typeface="宋体" pitchFamily="2" charset="-122"/>
              </a:rPr>
              <a:t>)</a:t>
            </a:r>
          </a:p>
          <a:p>
            <a:pPr marL="0" indent="0">
              <a:buNone/>
              <a:defRPr/>
            </a:pPr>
            <a:r>
              <a:rPr lang="en-US" altLang="zh-CN" sz="2000" b="0" kern="0" dirty="0">
                <a:latin typeface="宋体" pitchFamily="2" charset="-122"/>
              </a:rPr>
              <a:t>  </a:t>
            </a:r>
            <a:r>
              <a:rPr lang="en-US" altLang="zh-CN" sz="2000" b="0" kern="0" dirty="0" smtClean="0">
                <a:latin typeface="宋体" pitchFamily="2" charset="-122"/>
              </a:rPr>
              <a:t> { </a:t>
            </a:r>
            <a:r>
              <a:rPr lang="en-US" altLang="zh-CN" sz="2000" b="0" kern="0" dirty="0" err="1">
                <a:latin typeface="宋体" pitchFamily="2" charset="-122"/>
              </a:rPr>
              <a:t>tfile.seekg</a:t>
            </a:r>
            <a:r>
              <a:rPr lang="en-US" altLang="zh-CN" sz="2000" b="0" kern="0" dirty="0">
                <a:latin typeface="宋体" pitchFamily="2" charset="-122"/>
              </a:rPr>
              <a:t>(8);</a:t>
            </a:r>
          </a:p>
          <a:p>
            <a:pPr marL="0" indent="0">
              <a:buNone/>
              <a:defRPr/>
            </a:pPr>
            <a:r>
              <a:rPr lang="en-US" altLang="zh-CN" sz="2000" b="0" kern="0" dirty="0">
                <a:latin typeface="宋体" pitchFamily="2" charset="-122"/>
              </a:rPr>
              <a:t>    while(</a:t>
            </a:r>
            <a:r>
              <a:rPr lang="en-US" altLang="zh-CN" sz="2000" b="0" kern="0" dirty="0" err="1">
                <a:latin typeface="宋体" pitchFamily="2" charset="-122"/>
              </a:rPr>
              <a:t>tfile.good</a:t>
            </a:r>
            <a:r>
              <a:rPr lang="en-US" altLang="zh-CN" sz="2000" b="0" kern="0" dirty="0">
                <a:latin typeface="宋体" pitchFamily="2" charset="-122"/>
              </a:rPr>
              <a:t>()) </a:t>
            </a:r>
          </a:p>
          <a:p>
            <a:pPr marL="0" indent="0">
              <a:buNone/>
              <a:defRPr/>
            </a:pPr>
            <a:r>
              <a:rPr lang="en-US" altLang="zh-CN" sz="2000" b="0" kern="0" dirty="0">
                <a:latin typeface="宋体" pitchFamily="2" charset="-122"/>
              </a:rPr>
              <a:t>    { </a:t>
            </a:r>
            <a:r>
              <a:rPr lang="en-US" altLang="zh-CN" sz="2000" b="0" kern="0" dirty="0" err="1">
                <a:latin typeface="宋体" pitchFamily="2" charset="-122"/>
              </a:rPr>
              <a:t>tfile.get</a:t>
            </a:r>
            <a:r>
              <a:rPr lang="en-US" altLang="zh-CN" sz="2000" b="0" kern="0" dirty="0">
                <a:latin typeface="宋体" pitchFamily="2" charset="-122"/>
              </a:rPr>
              <a:t>(</a:t>
            </a:r>
            <a:r>
              <a:rPr lang="en-US" altLang="zh-CN" sz="2000" b="0" kern="0" dirty="0" err="1">
                <a:latin typeface="宋体" pitchFamily="2" charset="-122"/>
              </a:rPr>
              <a:t>ch</a:t>
            </a:r>
            <a:r>
              <a:rPr lang="en-US" altLang="zh-CN" sz="2000" b="0" kern="0" dirty="0">
                <a:latin typeface="宋体" pitchFamily="2" charset="-122"/>
              </a:rPr>
              <a:t>);</a:t>
            </a:r>
          </a:p>
          <a:p>
            <a:pPr marL="0" indent="0">
              <a:buNone/>
              <a:defRPr/>
            </a:pPr>
            <a:r>
              <a:rPr lang="en-US" altLang="zh-CN" sz="2000" b="0" kern="0" dirty="0">
                <a:latin typeface="宋体" pitchFamily="2" charset="-122"/>
              </a:rPr>
              <a:t>      if (!</a:t>
            </a:r>
            <a:r>
              <a:rPr lang="en-US" altLang="zh-CN" sz="2000" b="0" kern="0" dirty="0" err="1">
                <a:latin typeface="宋体" pitchFamily="2" charset="-122"/>
              </a:rPr>
              <a:t>ch</a:t>
            </a:r>
            <a:r>
              <a:rPr lang="en-US" altLang="zh-CN" sz="2000" b="0" kern="0" dirty="0">
                <a:latin typeface="宋体" pitchFamily="2" charset="-122"/>
              </a:rPr>
              <a:t>) break; </a:t>
            </a:r>
            <a:r>
              <a:rPr lang="en-US" altLang="zh-CN" sz="2000" b="0" kern="0" dirty="0" err="1">
                <a:latin typeface="宋体" pitchFamily="2" charset="-122"/>
              </a:rPr>
              <a:t>cout</a:t>
            </a:r>
            <a:r>
              <a:rPr lang="en-US" altLang="zh-CN" sz="2000" b="0" kern="0" dirty="0">
                <a:latin typeface="宋体" pitchFamily="2" charset="-122"/>
              </a:rPr>
              <a:t>&lt;&lt;</a:t>
            </a:r>
            <a:r>
              <a:rPr lang="en-US" altLang="zh-CN" sz="2000" b="0" kern="0" dirty="0" err="1">
                <a:latin typeface="宋体" pitchFamily="2" charset="-122"/>
              </a:rPr>
              <a:t>ch</a:t>
            </a:r>
            <a:r>
              <a:rPr lang="en-US" altLang="zh-CN" sz="2000" b="0" kern="0" dirty="0">
                <a:latin typeface="宋体" pitchFamily="2" charset="-122"/>
              </a:rPr>
              <a:t>; }</a:t>
            </a:r>
          </a:p>
          <a:p>
            <a:pPr marL="0" indent="0">
              <a:buNone/>
              <a:defRPr/>
            </a:pPr>
            <a:r>
              <a:rPr lang="en-US" altLang="zh-CN" sz="2000" b="0" kern="0" dirty="0">
                <a:latin typeface="宋体" pitchFamily="2" charset="-122"/>
              </a:rPr>
              <a:t>  }</a:t>
            </a:r>
          </a:p>
          <a:p>
            <a:pPr marL="0" indent="0">
              <a:buNone/>
              <a:defRPr/>
            </a:pPr>
            <a:r>
              <a:rPr lang="en-US" altLang="zh-CN" sz="2000" b="0" kern="0" dirty="0">
                <a:latin typeface="宋体" pitchFamily="2" charset="-122"/>
              </a:rPr>
              <a:t>  else </a:t>
            </a:r>
          </a:p>
          <a:p>
            <a:pPr marL="0" indent="0">
              <a:buNone/>
              <a:defRPr/>
            </a:pPr>
            <a:r>
              <a:rPr lang="en-US" altLang="zh-CN" sz="2000" b="0" kern="0" dirty="0">
                <a:latin typeface="宋体" pitchFamily="2" charset="-122"/>
              </a:rPr>
              <a:t>  { </a:t>
            </a:r>
            <a:r>
              <a:rPr lang="en-US" altLang="zh-CN" sz="2000" b="0" kern="0" dirty="0" err="1">
                <a:latin typeface="宋体" pitchFamily="2" charset="-122"/>
              </a:rPr>
              <a:t>cout</a:t>
            </a:r>
            <a:r>
              <a:rPr lang="en-US" altLang="zh-CN" sz="2000" b="0" kern="0" dirty="0">
                <a:latin typeface="宋体" pitchFamily="2" charset="-122"/>
              </a:rPr>
              <a:t>&lt;&lt;"ERROR: Cannot open file 'payroll'."&lt;&lt;</a:t>
            </a:r>
            <a:r>
              <a:rPr lang="en-US" altLang="zh-CN" sz="2000" b="0" kern="0" dirty="0" err="1">
                <a:latin typeface="宋体" pitchFamily="2" charset="-122"/>
              </a:rPr>
              <a:t>endl</a:t>
            </a:r>
            <a:r>
              <a:rPr lang="en-US" altLang="zh-CN" sz="2000" b="0" kern="0" dirty="0">
                <a:latin typeface="宋体" pitchFamily="2" charset="-122"/>
              </a:rPr>
              <a:t>; }</a:t>
            </a:r>
          </a:p>
          <a:p>
            <a:pPr marL="0" indent="0">
              <a:buNone/>
              <a:defRPr/>
            </a:pPr>
            <a:r>
              <a:rPr lang="en-US" altLang="zh-CN" sz="2000" b="0" kern="0" dirty="0">
                <a:latin typeface="宋体" pitchFamily="2" charset="-122"/>
              </a:rPr>
              <a:t>  </a:t>
            </a:r>
            <a:r>
              <a:rPr lang="en-US" altLang="zh-CN" sz="2000" b="0" kern="0" dirty="0" err="1">
                <a:latin typeface="宋体" pitchFamily="2" charset="-122"/>
              </a:rPr>
              <a:t>tfile.close</a:t>
            </a:r>
            <a:r>
              <a:rPr lang="en-US" altLang="zh-CN" sz="2000" b="0" kern="0" dirty="0">
                <a:latin typeface="宋体" pitchFamily="2" charset="-122"/>
              </a:rPr>
              <a:t>();</a:t>
            </a:r>
          </a:p>
          <a:p>
            <a:pPr marL="0" indent="0">
              <a:buNone/>
              <a:defRPr/>
            </a:pPr>
            <a:r>
              <a:rPr lang="en-US" altLang="zh-CN" sz="2000" b="0" kern="0" dirty="0">
                <a:latin typeface="宋体"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 </a:t>
            </a:r>
            <a:r>
              <a:rPr lang="zh-CN" altLang="en-US" sz="3000" dirty="0" smtClean="0">
                <a:solidFill>
                  <a:schemeClr val="bg1"/>
                </a:solidFill>
                <a:latin typeface="Rockwell" pitchFamily="18" charset="0"/>
                <a:ea typeface="微软雅黑" pitchFamily="34" charset="-122"/>
              </a:rPr>
              <a:t>设置位置指针</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9412488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29618" y="624033"/>
            <a:ext cx="9507612" cy="61513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spcBef>
                <a:spcPts val="0"/>
              </a:spcBef>
              <a:buNone/>
              <a:defRPr/>
            </a:pPr>
            <a:r>
              <a:rPr lang="en-US" altLang="zh-CN" sz="2000" kern="0" dirty="0">
                <a:latin typeface="宋体" pitchFamily="2" charset="-122"/>
              </a:rPr>
              <a:t>#include &lt;</a:t>
            </a:r>
            <a:r>
              <a:rPr lang="en-US" altLang="zh-CN" sz="2000" kern="0" dirty="0" err="1">
                <a:latin typeface="宋体" pitchFamily="2" charset="-122"/>
              </a:rPr>
              <a:t>iostream</a:t>
            </a:r>
            <a:r>
              <a:rPr lang="en-US" altLang="zh-CN" sz="2000" kern="0" dirty="0">
                <a:latin typeface="宋体" pitchFamily="2" charset="-122"/>
              </a:rPr>
              <a:t>&gt;</a:t>
            </a:r>
          </a:p>
          <a:p>
            <a:pPr marL="0" indent="0">
              <a:spcBef>
                <a:spcPts val="0"/>
              </a:spcBef>
              <a:buNone/>
              <a:defRPr/>
            </a:pPr>
            <a:r>
              <a:rPr lang="en-US" altLang="zh-CN" sz="2000" kern="0" dirty="0">
                <a:latin typeface="宋体" pitchFamily="2" charset="-122"/>
              </a:rPr>
              <a:t>#include &lt;</a:t>
            </a:r>
            <a:r>
              <a:rPr lang="en-US" altLang="zh-CN" sz="2000" kern="0" dirty="0" err="1">
                <a:latin typeface="宋体" pitchFamily="2" charset="-122"/>
              </a:rPr>
              <a:t>fstream</a:t>
            </a:r>
            <a:r>
              <a:rPr lang="en-US" altLang="zh-CN" sz="2000" kern="0" dirty="0">
                <a:latin typeface="宋体" pitchFamily="2" charset="-122"/>
              </a:rPr>
              <a:t>&gt;</a:t>
            </a:r>
          </a:p>
          <a:p>
            <a:pPr marL="0" indent="0">
              <a:spcBef>
                <a:spcPts val="0"/>
              </a:spcBef>
              <a:buNone/>
              <a:defRPr/>
            </a:pPr>
            <a:r>
              <a:rPr lang="en-US" altLang="zh-CN" sz="2000" kern="0" dirty="0">
                <a:latin typeface="宋体" pitchFamily="2" charset="-122"/>
              </a:rPr>
              <a:t>#include &lt;</a:t>
            </a:r>
            <a:r>
              <a:rPr lang="en-US" altLang="zh-CN" sz="2000" kern="0" dirty="0" err="1">
                <a:latin typeface="宋体" pitchFamily="2" charset="-122"/>
              </a:rPr>
              <a:t>cstring</a:t>
            </a:r>
            <a:r>
              <a:rPr lang="en-US" altLang="zh-CN" sz="2000" kern="0" dirty="0">
                <a:latin typeface="宋体" pitchFamily="2" charset="-122"/>
              </a:rPr>
              <a:t>&gt;</a:t>
            </a:r>
          </a:p>
          <a:p>
            <a:pPr marL="0" indent="0">
              <a:spcBef>
                <a:spcPts val="0"/>
              </a:spcBef>
              <a:buNone/>
              <a:defRPr/>
            </a:pPr>
            <a:r>
              <a:rPr lang="en-US" altLang="zh-CN" sz="2000" kern="0" dirty="0">
                <a:latin typeface="宋体" pitchFamily="2" charset="-122"/>
              </a:rPr>
              <a:t>using namespace </a:t>
            </a:r>
            <a:r>
              <a:rPr lang="en-US" altLang="zh-CN" sz="2000" kern="0" dirty="0" err="1">
                <a:latin typeface="宋体" pitchFamily="2" charset="-122"/>
              </a:rPr>
              <a:t>std</a:t>
            </a:r>
            <a:r>
              <a:rPr lang="en-US" altLang="zh-CN" sz="2000" kern="0" dirty="0">
                <a:latin typeface="宋体" pitchFamily="2" charset="-122"/>
              </a:rPr>
              <a:t>;</a:t>
            </a:r>
          </a:p>
          <a:p>
            <a:pPr marL="0" indent="0">
              <a:spcBef>
                <a:spcPts val="0"/>
              </a:spcBef>
              <a:buNone/>
              <a:defRPr/>
            </a:pPr>
            <a:r>
              <a:rPr lang="en-US" altLang="zh-CN" sz="2000" kern="0" dirty="0">
                <a:latin typeface="宋体" pitchFamily="2" charset="-122"/>
              </a:rPr>
              <a:t>void main()</a:t>
            </a:r>
          </a:p>
          <a:p>
            <a:pPr marL="0" indent="0">
              <a:spcBef>
                <a:spcPts val="0"/>
              </a:spcBef>
              <a:buNone/>
              <a:defRPr/>
            </a:pPr>
            <a:r>
              <a:rPr lang="en-US" altLang="zh-CN" sz="2000" kern="0" dirty="0">
                <a:latin typeface="宋体" pitchFamily="2" charset="-122"/>
              </a:rPr>
              <a:t>{ </a:t>
            </a:r>
            <a:endParaRPr lang="en-US" altLang="zh-CN" sz="2000" kern="0" dirty="0" smtClean="0">
              <a:latin typeface="宋体" pitchFamily="2" charset="-122"/>
            </a:endParaRP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struct</a:t>
            </a:r>
            <a:endParaRPr lang="en-US" altLang="zh-CN" sz="2000" kern="0" dirty="0">
              <a:latin typeface="宋体" pitchFamily="2" charset="-122"/>
            </a:endParaRP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 </a:t>
            </a:r>
            <a:r>
              <a:rPr lang="en-US" altLang="zh-CN" sz="2000" kern="0" dirty="0">
                <a:latin typeface="宋体" pitchFamily="2" charset="-122"/>
              </a:rPr>
              <a:t>double salary;</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char </a:t>
            </a:r>
            <a:r>
              <a:rPr lang="en-US" altLang="zh-CN" sz="2000" kern="0" dirty="0">
                <a:latin typeface="宋体" pitchFamily="2" charset="-122"/>
              </a:rPr>
              <a:t>name[23];</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 </a:t>
            </a:r>
            <a:r>
              <a:rPr lang="en-US" altLang="zh-CN" sz="2000" kern="0" dirty="0">
                <a:latin typeface="宋体" pitchFamily="2" charset="-122"/>
              </a:rPr>
              <a:t>employee;</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solidFill>
                  <a:schemeClr val="bg2"/>
                </a:solidFill>
                <a:latin typeface="宋体" pitchFamily="2" charset="-122"/>
              </a:rPr>
              <a:t>ifstream</a:t>
            </a:r>
            <a:r>
              <a:rPr lang="en-US" altLang="zh-CN" sz="2000" kern="0" dirty="0" smtClean="0">
                <a:solidFill>
                  <a:schemeClr val="bg2"/>
                </a:solidFill>
                <a:latin typeface="宋体" pitchFamily="2" charset="-122"/>
              </a:rPr>
              <a:t> </a:t>
            </a:r>
            <a:r>
              <a:rPr lang="en-US" altLang="zh-CN" sz="2000" kern="0" dirty="0">
                <a:solidFill>
                  <a:schemeClr val="bg2"/>
                </a:solidFill>
                <a:latin typeface="宋体" pitchFamily="2" charset="-122"/>
              </a:rPr>
              <a:t>is</a:t>
            </a:r>
            <a:r>
              <a:rPr lang="en-US" altLang="zh-CN" sz="2000" kern="0" dirty="0">
                <a:latin typeface="宋体" pitchFamily="2" charset="-122"/>
              </a:rPr>
              <a:t>("payroll",</a:t>
            </a:r>
            <a:r>
              <a:rPr lang="en-US" altLang="zh-CN" sz="2000" kern="0" dirty="0" err="1">
                <a:latin typeface="宋体" pitchFamily="2" charset="-122"/>
              </a:rPr>
              <a:t>ios</a:t>
            </a:r>
            <a:r>
              <a:rPr lang="en-US" altLang="zh-CN" sz="2000" kern="0" dirty="0">
                <a:latin typeface="宋体" pitchFamily="2" charset="-122"/>
              </a:rPr>
              <a:t>::</a:t>
            </a:r>
            <a:r>
              <a:rPr lang="en-US" altLang="zh-CN" sz="2000" kern="0" dirty="0" err="1">
                <a:latin typeface="宋体" pitchFamily="2" charset="-122"/>
              </a:rPr>
              <a:t>binary|ios</a:t>
            </a:r>
            <a:r>
              <a:rPr lang="en-US" altLang="zh-CN" sz="2000" kern="0" dirty="0">
                <a:latin typeface="宋体" pitchFamily="2" charset="-122"/>
              </a:rPr>
              <a:t>::</a:t>
            </a:r>
            <a:r>
              <a:rPr lang="en-US" altLang="zh-CN" sz="2000" kern="0" dirty="0" err="1">
                <a:latin typeface="宋体" pitchFamily="2" charset="-122"/>
              </a:rPr>
              <a:t>nocreate</a:t>
            </a:r>
            <a:r>
              <a:rPr lang="en-US" altLang="zh-CN" sz="2000" kern="0" dirty="0">
                <a:latin typeface="宋体" pitchFamily="2" charset="-122"/>
              </a:rPr>
              <a:t>);</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if </a:t>
            </a:r>
            <a:r>
              <a:rPr lang="en-US" altLang="zh-CN" sz="2000" kern="0" dirty="0">
                <a:latin typeface="宋体" pitchFamily="2" charset="-122"/>
              </a:rPr>
              <a:t>(is)</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  </a:t>
            </a:r>
            <a:r>
              <a:rPr lang="en-US" altLang="zh-CN" sz="2000" kern="0" dirty="0" err="1" smtClean="0">
                <a:latin typeface="宋体" pitchFamily="2" charset="-122"/>
              </a:rPr>
              <a:t>is.</a:t>
            </a:r>
            <a:r>
              <a:rPr lang="en-US" altLang="zh-CN" sz="2000" kern="0" dirty="0" err="1" smtClean="0">
                <a:solidFill>
                  <a:schemeClr val="bg2"/>
                </a:solidFill>
                <a:latin typeface="宋体" pitchFamily="2" charset="-122"/>
              </a:rPr>
              <a:t>read</a:t>
            </a:r>
            <a:r>
              <a:rPr lang="en-US" altLang="zh-CN" sz="2000" kern="0" dirty="0">
                <a:latin typeface="宋体" pitchFamily="2" charset="-122"/>
              </a:rPr>
              <a:t>((char *) &amp;</a:t>
            </a:r>
            <a:r>
              <a:rPr lang="en-US" altLang="zh-CN" sz="2000" kern="0" dirty="0" err="1">
                <a:latin typeface="宋体" pitchFamily="2" charset="-122"/>
              </a:rPr>
              <a:t>employee,sizeof</a:t>
            </a:r>
            <a:r>
              <a:rPr lang="en-US" altLang="zh-CN" sz="2000" kern="0" dirty="0">
                <a:latin typeface="宋体" pitchFamily="2" charset="-122"/>
              </a:rPr>
              <a:t>(employee));</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cout</a:t>
            </a:r>
            <a:r>
              <a:rPr lang="en-US" altLang="zh-CN" sz="2000" kern="0" dirty="0">
                <a:latin typeface="宋体" pitchFamily="2" charset="-122"/>
              </a:rPr>
              <a:t>&lt;&lt;employee.name&lt;&lt;' '&lt;&lt;</a:t>
            </a:r>
            <a:r>
              <a:rPr lang="en-US" altLang="zh-CN" sz="2000" kern="0" dirty="0" err="1">
                <a:latin typeface="宋体" pitchFamily="2" charset="-122"/>
              </a:rPr>
              <a:t>employee.salary</a:t>
            </a:r>
            <a:r>
              <a:rPr lang="en-US" altLang="zh-CN" sz="2000" kern="0" dirty="0">
                <a:latin typeface="宋体" pitchFamily="2" charset="-122"/>
              </a:rPr>
              <a:t>&lt;&lt;</a:t>
            </a:r>
            <a:r>
              <a:rPr lang="en-US" altLang="zh-CN" sz="2000" kern="0" dirty="0" err="1">
                <a:latin typeface="宋体" pitchFamily="2" charset="-122"/>
              </a:rPr>
              <a:t>endl</a:t>
            </a:r>
            <a:r>
              <a:rPr lang="en-US" altLang="zh-CN" sz="2000" kern="0" dirty="0">
                <a:latin typeface="宋体" pitchFamily="2" charset="-122"/>
              </a:rPr>
              <a:t>;</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a:t>
            </a:r>
            <a:endParaRPr lang="en-US" altLang="zh-CN" sz="2000" kern="0" dirty="0">
              <a:latin typeface="宋体" pitchFamily="2" charset="-122"/>
            </a:endParaRP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else </a:t>
            </a:r>
            <a:endParaRPr lang="en-US" altLang="zh-CN" sz="2000" kern="0" dirty="0">
              <a:latin typeface="宋体" pitchFamily="2" charset="-122"/>
            </a:endParaRP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 </a:t>
            </a:r>
            <a:r>
              <a:rPr lang="en-US" altLang="zh-CN" sz="2000" kern="0" dirty="0" err="1">
                <a:latin typeface="宋体" pitchFamily="2" charset="-122"/>
              </a:rPr>
              <a:t>cout</a:t>
            </a:r>
            <a:r>
              <a:rPr lang="en-US" altLang="zh-CN" sz="2000" kern="0" dirty="0">
                <a:latin typeface="宋体" pitchFamily="2" charset="-122"/>
              </a:rPr>
              <a:t>&lt;&lt;"ERROR: Cannot open file 'payroll'."&lt;&lt;</a:t>
            </a:r>
            <a:r>
              <a:rPr lang="en-US" altLang="zh-CN" sz="2000" kern="0" dirty="0" err="1">
                <a:latin typeface="宋体" pitchFamily="2" charset="-122"/>
              </a:rPr>
              <a:t>endl</a:t>
            </a:r>
            <a:r>
              <a:rPr lang="en-US" altLang="zh-CN" sz="2000" kern="0" dirty="0">
                <a:latin typeface="宋体" pitchFamily="2" charset="-122"/>
              </a:rPr>
              <a:t>;}</a:t>
            </a:r>
          </a:p>
          <a:p>
            <a:pPr marL="0" indent="0">
              <a:spcBef>
                <a:spcPts val="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is.close</a:t>
            </a:r>
            <a:r>
              <a:rPr lang="en-US" altLang="zh-CN" sz="2000" kern="0" dirty="0">
                <a:latin typeface="宋体" pitchFamily="2" charset="-122"/>
              </a:rPr>
              <a:t>();</a:t>
            </a:r>
          </a:p>
          <a:p>
            <a:pPr marL="0" indent="0">
              <a:spcBef>
                <a:spcPts val="0"/>
              </a:spcBef>
              <a:buNone/>
              <a:defRPr/>
            </a:pPr>
            <a:r>
              <a:rPr lang="en-US" altLang="zh-CN" sz="2000" kern="0" dirty="0">
                <a:latin typeface="宋体"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4575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000" dirty="0">
                <a:solidFill>
                  <a:schemeClr val="bg1"/>
                </a:solidFill>
                <a:latin typeface="Rockwell" pitchFamily="18" charset="0"/>
                <a:ea typeface="微软雅黑" pitchFamily="34" charset="-122"/>
              </a:rPr>
              <a:t>文件读二进制记录</a:t>
            </a: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999887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8745" y="730120"/>
            <a:ext cx="9978110" cy="54924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spcBef>
                <a:spcPct val="5000"/>
              </a:spcBef>
              <a:buNone/>
              <a:defRPr/>
            </a:pPr>
            <a:r>
              <a:rPr lang="en-US" altLang="zh-CN" sz="2000" kern="0" dirty="0">
                <a:latin typeface="宋体" pitchFamily="2" charset="-122"/>
              </a:rPr>
              <a:t>#include &lt;</a:t>
            </a:r>
            <a:r>
              <a:rPr lang="en-US" altLang="zh-CN" sz="2000" kern="0" dirty="0" err="1">
                <a:latin typeface="宋体" pitchFamily="2" charset="-122"/>
              </a:rPr>
              <a:t>iostream</a:t>
            </a:r>
            <a:r>
              <a:rPr lang="en-US" altLang="zh-CN" sz="2000" kern="0" dirty="0">
                <a:latin typeface="宋体" pitchFamily="2" charset="-122"/>
              </a:rPr>
              <a:t>&gt;</a:t>
            </a:r>
          </a:p>
          <a:p>
            <a:pPr marL="0" indent="0">
              <a:spcBef>
                <a:spcPct val="5000"/>
              </a:spcBef>
              <a:buNone/>
              <a:defRPr/>
            </a:pPr>
            <a:r>
              <a:rPr lang="en-US" altLang="zh-CN" sz="2000" kern="0" dirty="0">
                <a:latin typeface="宋体" pitchFamily="2" charset="-122"/>
              </a:rPr>
              <a:t>#include &lt;</a:t>
            </a:r>
            <a:r>
              <a:rPr lang="en-US" altLang="zh-CN" sz="2000" kern="0" dirty="0" err="1">
                <a:latin typeface="宋体" pitchFamily="2" charset="-122"/>
              </a:rPr>
              <a:t>fstream</a:t>
            </a:r>
            <a:r>
              <a:rPr lang="en-US" altLang="zh-CN" sz="2000" kern="0" dirty="0">
                <a:latin typeface="宋体" pitchFamily="2" charset="-122"/>
              </a:rPr>
              <a:t>&gt;</a:t>
            </a:r>
          </a:p>
          <a:p>
            <a:pPr marL="0" indent="0">
              <a:spcBef>
                <a:spcPct val="5000"/>
              </a:spcBef>
              <a:buNone/>
              <a:defRPr/>
            </a:pPr>
            <a:r>
              <a:rPr lang="en-US" altLang="zh-CN" sz="2000" kern="0" dirty="0">
                <a:latin typeface="宋体" pitchFamily="2" charset="-122"/>
              </a:rPr>
              <a:t>using namespace </a:t>
            </a:r>
            <a:r>
              <a:rPr lang="en-US" altLang="zh-CN" sz="2000" kern="0" dirty="0" err="1">
                <a:latin typeface="宋体" pitchFamily="2" charset="-122"/>
              </a:rPr>
              <a:t>std</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void main()</a:t>
            </a:r>
          </a:p>
          <a:p>
            <a:pPr marL="0" indent="0">
              <a:spcBef>
                <a:spcPct val="5000"/>
              </a:spcBef>
              <a:buNone/>
              <a:defRPr/>
            </a:pPr>
            <a:r>
              <a:rPr lang="en-US" altLang="zh-CN" sz="2000" kern="0" dirty="0">
                <a:latin typeface="宋体" pitchFamily="2" charset="-122"/>
              </a:rPr>
              <a:t>{ </a:t>
            </a:r>
            <a:endParaRPr lang="en-US" altLang="zh-CN" sz="2000" kern="0" dirty="0" smtClean="0">
              <a:latin typeface="宋体" pitchFamily="2" charset="-122"/>
            </a:endParaRP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char </a:t>
            </a:r>
            <a:r>
              <a:rPr lang="en-US" altLang="zh-CN" sz="2000" kern="0" dirty="0" err="1">
                <a:latin typeface="宋体" pitchFamily="2" charset="-122"/>
              </a:rPr>
              <a:t>ch</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ifstream</a:t>
            </a:r>
            <a:r>
              <a:rPr lang="en-US" altLang="zh-CN" sz="2000" kern="0" dirty="0" smtClean="0">
                <a:latin typeface="宋体" pitchFamily="2" charset="-122"/>
              </a:rPr>
              <a:t> </a:t>
            </a:r>
            <a:r>
              <a:rPr lang="en-US" altLang="zh-CN" sz="2000" kern="0" dirty="0" err="1">
                <a:latin typeface="宋体" pitchFamily="2" charset="-122"/>
              </a:rPr>
              <a:t>tfile</a:t>
            </a:r>
            <a:r>
              <a:rPr lang="en-US" altLang="zh-CN" sz="2000" kern="0" dirty="0">
                <a:latin typeface="宋体" pitchFamily="2" charset="-122"/>
              </a:rPr>
              <a:t>("payroll",</a:t>
            </a:r>
            <a:r>
              <a:rPr lang="en-US" altLang="zh-CN" sz="2000" kern="0" dirty="0" err="1">
                <a:latin typeface="宋体" pitchFamily="2" charset="-122"/>
              </a:rPr>
              <a:t>ios</a:t>
            </a:r>
            <a:r>
              <a:rPr lang="en-US" altLang="zh-CN" sz="2000" kern="0" dirty="0">
                <a:latin typeface="宋体" pitchFamily="2" charset="-122"/>
              </a:rPr>
              <a:t>::</a:t>
            </a:r>
            <a:r>
              <a:rPr lang="en-US" altLang="zh-CN" sz="2000" kern="0" dirty="0" err="1">
                <a:latin typeface="宋体" pitchFamily="2" charset="-122"/>
              </a:rPr>
              <a:t>binary|ios</a:t>
            </a:r>
            <a:r>
              <a:rPr lang="en-US" altLang="zh-CN" sz="2000" kern="0" dirty="0">
                <a:latin typeface="宋体" pitchFamily="2" charset="-122"/>
              </a:rPr>
              <a:t>::</a:t>
            </a:r>
            <a:r>
              <a:rPr lang="en-US" altLang="zh-CN" sz="2000" kern="0" dirty="0" err="1">
                <a:latin typeface="宋体" pitchFamily="2" charset="-122"/>
              </a:rPr>
              <a:t>nocreate</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if(</a:t>
            </a:r>
            <a:r>
              <a:rPr lang="en-US" altLang="zh-CN" sz="2000" kern="0" dirty="0" err="1" smtClean="0">
                <a:latin typeface="宋体" pitchFamily="2" charset="-122"/>
              </a:rPr>
              <a:t>tfile</a:t>
            </a:r>
            <a:r>
              <a:rPr lang="en-US" altLang="zh-CN" sz="2000" kern="0" dirty="0">
                <a:latin typeface="宋体" pitchFamily="2" charset="-122"/>
              </a:rPr>
              <a:t>) </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while(</a:t>
            </a:r>
            <a:r>
              <a:rPr lang="en-US" altLang="zh-CN" sz="2000" kern="0" dirty="0" err="1" smtClean="0">
                <a:latin typeface="宋体" pitchFamily="2" charset="-122"/>
              </a:rPr>
              <a:t>tfile.good</a:t>
            </a:r>
            <a:r>
              <a:rPr lang="en-US" altLang="zh-CN" sz="2000" kern="0" dirty="0">
                <a:latin typeface="宋体" pitchFamily="2" charset="-122"/>
              </a:rPr>
              <a:t>()) </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streampos</a:t>
            </a:r>
            <a:r>
              <a:rPr lang="en-US" altLang="zh-CN" sz="2000" kern="0" dirty="0" smtClean="0">
                <a:latin typeface="宋体" pitchFamily="2" charset="-122"/>
              </a:rPr>
              <a:t> </a:t>
            </a:r>
            <a:r>
              <a:rPr lang="en-US" altLang="zh-CN" sz="2000" kern="0" dirty="0">
                <a:latin typeface="宋体" pitchFamily="2" charset="-122"/>
              </a:rPr>
              <a:t>here = </a:t>
            </a:r>
            <a:r>
              <a:rPr lang="en-US" altLang="zh-CN" sz="2000" kern="0" dirty="0" err="1">
                <a:latin typeface="宋体" pitchFamily="2" charset="-122"/>
              </a:rPr>
              <a:t>tfile.tellg</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tfile.get</a:t>
            </a:r>
            <a:r>
              <a:rPr lang="en-US" altLang="zh-CN" sz="2000" kern="0" dirty="0" smtClean="0">
                <a:latin typeface="宋体" pitchFamily="2" charset="-122"/>
              </a:rPr>
              <a:t>(</a:t>
            </a:r>
            <a:r>
              <a:rPr lang="en-US" altLang="zh-CN" sz="2000" kern="0" dirty="0" err="1" smtClean="0">
                <a:latin typeface="宋体" pitchFamily="2" charset="-122"/>
              </a:rPr>
              <a:t>ch</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if(</a:t>
            </a:r>
            <a:r>
              <a:rPr lang="en-US" altLang="zh-CN" sz="2000" kern="0" dirty="0" err="1" smtClean="0">
                <a:latin typeface="宋体" pitchFamily="2" charset="-122"/>
              </a:rPr>
              <a:t>ch</a:t>
            </a:r>
            <a:r>
              <a:rPr lang="en-US" altLang="zh-CN" sz="2000" kern="0" dirty="0">
                <a:latin typeface="宋体" pitchFamily="2" charset="-122"/>
              </a:rPr>
              <a:t>==' ') </a:t>
            </a:r>
            <a:r>
              <a:rPr lang="en-US" altLang="zh-CN" sz="2000" kern="0" dirty="0" err="1">
                <a:latin typeface="宋体" pitchFamily="2" charset="-122"/>
              </a:rPr>
              <a:t>cout</a:t>
            </a:r>
            <a:r>
              <a:rPr lang="en-US" altLang="zh-CN" sz="2000" kern="0" dirty="0">
                <a:latin typeface="宋体" pitchFamily="2" charset="-122"/>
              </a:rPr>
              <a:t>&lt;&lt;"\</a:t>
            </a:r>
            <a:r>
              <a:rPr lang="en-US" altLang="zh-CN" sz="2000" kern="0" dirty="0" err="1">
                <a:latin typeface="宋体" pitchFamily="2" charset="-122"/>
              </a:rPr>
              <a:t>nPosition</a:t>
            </a:r>
            <a:r>
              <a:rPr lang="en-US" altLang="zh-CN" sz="2000" kern="0" dirty="0">
                <a:latin typeface="宋体" pitchFamily="2" charset="-122"/>
              </a:rPr>
              <a:t> "&lt;&lt; here&lt;&lt;" is a space</a:t>
            </a:r>
            <a:r>
              <a:rPr lang="en-US" altLang="zh-CN" sz="2000" kern="0" dirty="0" smtClean="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endParaRPr lang="en-US" altLang="zh-CN" sz="2000" kern="0" dirty="0">
              <a:latin typeface="宋体" pitchFamily="2" charset="-122"/>
            </a:endParaRP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endParaRPr lang="en-US" altLang="zh-CN" sz="2000" kern="0" dirty="0">
              <a:latin typeface="宋体" pitchFamily="2" charset="-122"/>
            </a:endParaRP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else</a:t>
            </a:r>
            <a:r>
              <a:rPr lang="en-US" altLang="zh-CN" sz="2000" kern="0" dirty="0">
                <a:latin typeface="宋体" pitchFamily="2" charset="-122"/>
              </a:rPr>
              <a:t>{ </a:t>
            </a:r>
            <a:r>
              <a:rPr lang="en-US" altLang="zh-CN" sz="2000" kern="0" dirty="0" err="1">
                <a:latin typeface="宋体" pitchFamily="2" charset="-122"/>
              </a:rPr>
              <a:t>cout</a:t>
            </a:r>
            <a:r>
              <a:rPr lang="en-US" altLang="zh-CN" sz="2000" kern="0" dirty="0">
                <a:latin typeface="宋体" pitchFamily="2" charset="-122"/>
              </a:rPr>
              <a:t>&lt;&lt;"ERROR: Cannot open file 'payroll'."&lt;&lt;</a:t>
            </a:r>
            <a:r>
              <a:rPr lang="en-US" altLang="zh-CN" sz="2000" kern="0" dirty="0" err="1">
                <a:latin typeface="宋体" pitchFamily="2" charset="-122"/>
              </a:rPr>
              <a:t>endl</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  </a:t>
            </a:r>
            <a:r>
              <a:rPr lang="en-US" altLang="zh-CN" sz="2000" kern="0" dirty="0" smtClean="0">
                <a:latin typeface="宋体" pitchFamily="2" charset="-122"/>
              </a:rPr>
              <a:t> </a:t>
            </a:r>
            <a:r>
              <a:rPr lang="en-US" altLang="zh-CN" sz="2000" kern="0" dirty="0" err="1" smtClean="0">
                <a:latin typeface="宋体" pitchFamily="2" charset="-122"/>
              </a:rPr>
              <a:t>tfile.close</a:t>
            </a:r>
            <a:r>
              <a:rPr lang="en-US" altLang="zh-CN" sz="2000" kern="0" dirty="0">
                <a:latin typeface="宋体" pitchFamily="2" charset="-122"/>
              </a:rPr>
              <a:t>();</a:t>
            </a:r>
          </a:p>
          <a:p>
            <a:pPr marL="0" indent="0">
              <a:spcBef>
                <a:spcPct val="5000"/>
              </a:spcBef>
              <a:buNone/>
              <a:defRPr/>
            </a:pPr>
            <a:r>
              <a:rPr lang="en-US" altLang="zh-CN" sz="2000" kern="0" dirty="0">
                <a:latin typeface="宋体"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653771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15.</a:t>
            </a:r>
            <a:r>
              <a:rPr lang="zh-CN" altLang="en-US" sz="3000" dirty="0">
                <a:solidFill>
                  <a:schemeClr val="bg1"/>
                </a:solidFill>
                <a:latin typeface="Rockwell" pitchFamily="18" charset="0"/>
                <a:ea typeface="微软雅黑" pitchFamily="34" charset="-122"/>
              </a:rPr>
              <a:t>读文件并显示其中空格的位置</a:t>
            </a: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5755938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90750" y="712014"/>
            <a:ext cx="7993325" cy="55178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kumimoji="1" lang="en-US" altLang="zh-CN" sz="2400" kern="0" dirty="0">
                <a:latin typeface="方正姚体" pitchFamily="2" charset="-122"/>
              </a:rPr>
              <a:t>#include &lt;</a:t>
            </a:r>
            <a:r>
              <a:rPr kumimoji="1" lang="en-US" altLang="zh-CN" sz="2400" kern="0" dirty="0" err="1">
                <a:latin typeface="方正姚体" pitchFamily="2" charset="-122"/>
              </a:rPr>
              <a:t>iostream.h</a:t>
            </a:r>
            <a:r>
              <a:rPr kumimoji="1" lang="en-US" altLang="zh-CN" sz="2400" kern="0" dirty="0">
                <a:latin typeface="方正姚体" pitchFamily="2" charset="-122"/>
              </a:rPr>
              <a:t>&gt;      </a:t>
            </a:r>
            <a:r>
              <a:rPr kumimoji="1" lang="zh-CN" altLang="en-US" sz="2400" kern="0" dirty="0">
                <a:latin typeface="方正姚体" pitchFamily="2" charset="-122"/>
              </a:rPr>
              <a:t>复制文件</a:t>
            </a:r>
            <a:r>
              <a:rPr kumimoji="1" lang="zh-CN" altLang="en-US" sz="2400" kern="0" dirty="0" smtClean="0">
                <a:latin typeface="方正姚体" pitchFamily="2" charset="-122"/>
              </a:rPr>
              <a:t>程序</a:t>
            </a:r>
          </a:p>
          <a:p>
            <a:pPr marL="0" indent="0">
              <a:lnSpc>
                <a:spcPct val="80000"/>
              </a:lnSpc>
              <a:buClr>
                <a:schemeClr val="tx1"/>
              </a:buClr>
              <a:buNone/>
              <a:defRPr/>
            </a:pPr>
            <a:r>
              <a:rPr kumimoji="1" lang="en-US" altLang="zh-CN" sz="2400" kern="0" dirty="0" smtClean="0">
                <a:latin typeface="方正姚体" pitchFamily="2" charset="-122"/>
              </a:rPr>
              <a:t>#include &lt;</a:t>
            </a:r>
            <a:r>
              <a:rPr kumimoji="1" lang="en-US" altLang="zh-CN" sz="2400" kern="0" dirty="0" err="1" smtClean="0">
                <a:latin typeface="方正姚体" pitchFamily="2" charset="-122"/>
              </a:rPr>
              <a:t>fstream.h</a:t>
            </a:r>
            <a:r>
              <a:rPr kumimoji="1" lang="en-US" altLang="zh-CN" sz="2400" kern="0" dirty="0" smtClean="0">
                <a:latin typeface="方正姚体" pitchFamily="2" charset="-122"/>
              </a:rPr>
              <a:t>&gt;</a:t>
            </a:r>
          </a:p>
          <a:p>
            <a:pPr marL="0" indent="0">
              <a:lnSpc>
                <a:spcPct val="80000"/>
              </a:lnSpc>
              <a:buClr>
                <a:schemeClr val="tx1"/>
              </a:buClr>
              <a:buNone/>
              <a:defRPr/>
            </a:pPr>
            <a:r>
              <a:rPr kumimoji="1" lang="en-US" altLang="zh-CN" sz="2400" kern="0" dirty="0" err="1" smtClean="0">
                <a:latin typeface="方正姚体" pitchFamily="2" charset="-122"/>
              </a:rPr>
              <a:t>int</a:t>
            </a:r>
            <a:r>
              <a:rPr kumimoji="1" lang="en-US" altLang="zh-CN" sz="2400" kern="0" dirty="0" smtClean="0">
                <a:latin typeface="方正姚体" pitchFamily="2" charset="-122"/>
              </a:rPr>
              <a:t> main()</a:t>
            </a:r>
          </a:p>
          <a:p>
            <a:pPr marL="0" indent="0">
              <a:lnSpc>
                <a:spcPct val="80000"/>
              </a:lnSpc>
              <a:buClr>
                <a:schemeClr val="tx1"/>
              </a:buClr>
              <a:buNone/>
              <a:defRPr/>
            </a:pPr>
            <a:r>
              <a:rPr kumimoji="1" lang="en-US" altLang="zh-CN" sz="2400" kern="0" dirty="0" smtClean="0">
                <a:latin typeface="方正姚体" pitchFamily="2" charset="-122"/>
              </a:rPr>
              <a:t>{</a:t>
            </a:r>
            <a:r>
              <a:rPr kumimoji="1" lang="en-US" altLang="zh-CN" sz="2400" kern="0" dirty="0">
                <a:latin typeface="方正姚体" pitchFamily="2" charset="-122"/>
              </a:rPr>
              <a:t>	</a:t>
            </a:r>
            <a:endParaRPr kumimoji="1" lang="en-US" altLang="zh-CN" sz="2400" kern="0" dirty="0" smtClean="0">
              <a:latin typeface="方正姚体" pitchFamily="2" charset="-122"/>
            </a:endParaRP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smtClean="0">
                <a:latin typeface="方正姚体" pitchFamily="2" charset="-122"/>
              </a:rPr>
              <a:t>ifstream</a:t>
            </a:r>
            <a:r>
              <a:rPr kumimoji="1" lang="en-US" altLang="zh-CN" sz="2400" kern="0" dirty="0" smtClean="0">
                <a:latin typeface="方正姚体" pitchFamily="2" charset="-122"/>
              </a:rPr>
              <a:t> </a:t>
            </a:r>
            <a:r>
              <a:rPr kumimoji="1" lang="en-US" altLang="zh-CN" sz="2400" kern="0" dirty="0">
                <a:latin typeface="方正姚体" pitchFamily="2" charset="-122"/>
              </a:rPr>
              <a:t>in;     //</a:t>
            </a:r>
            <a:r>
              <a:rPr kumimoji="1" lang="zh-CN" altLang="en-US" sz="2400" kern="0" dirty="0">
                <a:latin typeface="方正姚体" pitchFamily="2" charset="-122"/>
              </a:rPr>
              <a:t>定义输入流对象</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err="1">
                <a:latin typeface="方正姚体" pitchFamily="2" charset="-122"/>
              </a:rPr>
              <a:t>ofstream</a:t>
            </a:r>
            <a:r>
              <a:rPr kumimoji="1" lang="en-US" altLang="zh-CN" sz="2400" kern="0" dirty="0">
                <a:latin typeface="方正姚体" pitchFamily="2" charset="-122"/>
              </a:rPr>
              <a:t> out;    //</a:t>
            </a:r>
            <a:r>
              <a:rPr kumimoji="1" lang="zh-CN" altLang="en-US" sz="2400" kern="0" dirty="0">
                <a:latin typeface="方正姚体" pitchFamily="2" charset="-122"/>
              </a:rPr>
              <a:t>定义输出流对象</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char </a:t>
            </a:r>
            <a:r>
              <a:rPr kumimoji="1" lang="en-US" altLang="zh-CN" sz="2400" kern="0" dirty="0" err="1">
                <a:latin typeface="方正姚体" pitchFamily="2" charset="-122"/>
              </a:rPr>
              <a:t>ch,source</a:t>
            </a:r>
            <a:r>
              <a:rPr kumimoji="1" lang="en-US" altLang="zh-CN" sz="2400" kern="0" dirty="0">
                <a:latin typeface="方正姚体" pitchFamily="2" charset="-122"/>
              </a:rPr>
              <a:t>[80],target[80];</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&lt;&lt;"input source file name:";</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cin</a:t>
            </a:r>
            <a:r>
              <a:rPr kumimoji="1" lang="en-US" altLang="zh-CN" sz="2400" kern="0" dirty="0">
                <a:latin typeface="方正姚体" pitchFamily="2" charset="-122"/>
              </a:rPr>
              <a:t>&gt;&gt;source;</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&lt;&lt;"input target file name:";</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cin</a:t>
            </a:r>
            <a:r>
              <a:rPr kumimoji="1" lang="en-US" altLang="zh-CN" sz="2400" kern="0" dirty="0">
                <a:latin typeface="方正姚体" pitchFamily="2" charset="-122"/>
              </a:rPr>
              <a:t>&gt;&gt;target;</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in.open</a:t>
            </a:r>
            <a:r>
              <a:rPr kumimoji="1" lang="en-US" altLang="zh-CN" sz="2400" kern="0" dirty="0">
                <a:latin typeface="方正姚体" pitchFamily="2" charset="-122"/>
              </a:rPr>
              <a:t>(</a:t>
            </a:r>
            <a:r>
              <a:rPr kumimoji="1" lang="en-US" altLang="zh-CN" sz="2400" kern="0" dirty="0" err="1">
                <a:latin typeface="方正姚体" pitchFamily="2" charset="-122"/>
              </a:rPr>
              <a:t>source,ios</a:t>
            </a:r>
            <a:r>
              <a:rPr kumimoji="1" lang="en-US" altLang="zh-CN" sz="2400" kern="0" dirty="0">
                <a:latin typeface="方正姚体" pitchFamily="2" charset="-122"/>
              </a:rPr>
              <a:t>::binary);   //</a:t>
            </a:r>
            <a:r>
              <a:rPr kumimoji="1" lang="zh-CN" altLang="en-US" sz="2400" kern="0" dirty="0">
                <a:latin typeface="方正姚体" pitchFamily="2" charset="-122"/>
              </a:rPr>
              <a:t>以二进制形式打开文件</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if(!in)     //</a:t>
            </a:r>
            <a:r>
              <a:rPr kumimoji="1" lang="zh-CN" altLang="en-US" sz="2400" kern="0" dirty="0">
                <a:latin typeface="方正姚体" pitchFamily="2" charset="-122"/>
              </a:rPr>
              <a:t>如果打不开文件的话</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 &lt;&lt; "Cannot open grade file.\n";</a:t>
            </a:r>
          </a:p>
          <a:p>
            <a:pPr marL="0" indent="0">
              <a:lnSpc>
                <a:spcPct val="80000"/>
              </a:lnSpc>
              <a:buClr>
                <a:schemeClr val="tx1"/>
              </a:buClr>
              <a:buNone/>
              <a:defRPr/>
            </a:pPr>
            <a:r>
              <a:rPr kumimoji="1" lang="en-US" altLang="zh-CN" sz="2400" kern="0" dirty="0">
                <a:latin typeface="方正姚体" pitchFamily="2" charset="-122"/>
              </a:rPr>
              <a:t>		return 1;</a:t>
            </a:r>
          </a:p>
          <a:p>
            <a:pPr marL="0" indent="0">
              <a:lnSpc>
                <a:spcPct val="80000"/>
              </a:lnSpc>
              <a:buClr>
                <a:schemeClr val="tx1"/>
              </a:buClr>
              <a:buNone/>
              <a:defRPr/>
            </a:pPr>
            <a:r>
              <a:rPr kumimoji="1" lang="en-US" altLang="zh-CN" sz="2400" kern="0" dirty="0">
                <a:latin typeface="方正姚体" pitchFamily="2" charset="-122"/>
              </a:rPr>
              <a:t>	}</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1" y="71835"/>
            <a:ext cx="363912"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29617" y="27385"/>
            <a:ext cx="509755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en-US" altLang="zh-CN" sz="3000" dirty="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文件操作举例</a:t>
            </a:r>
            <a:endParaRPr lang="zh-CN" altLang="en-US" sz="3000" dirty="0">
              <a:solidFill>
                <a:schemeClr val="bg1"/>
              </a:solidFill>
              <a:latin typeface="Rockwell" pitchFamily="18" charset="0"/>
              <a:ea typeface="微软雅黑" pitchFamily="34" charset="-122"/>
            </a:endParaRPr>
          </a:p>
        </p:txBody>
      </p:sp>
      <p:grpSp>
        <p:nvGrpSpPr>
          <p:cNvPr id="14" name="组合 13"/>
          <p:cNvGrpSpPr>
            <a:grpSpLocks/>
          </p:cNvGrpSpPr>
          <p:nvPr/>
        </p:nvGrpSpPr>
        <p:grpSpPr bwMode="auto">
          <a:xfrm>
            <a:off x="9915599" y="-265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6497402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82552" y="1125799"/>
            <a:ext cx="9865758" cy="44206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kumimoji="1" lang="en-US" altLang="zh-CN" sz="2400" kern="0" dirty="0" smtClean="0">
                <a:latin typeface="方正姚体" pitchFamily="2" charset="-122"/>
              </a:rPr>
              <a:t>	</a:t>
            </a:r>
            <a:r>
              <a:rPr kumimoji="1" lang="en-US" altLang="zh-CN" sz="2400" kern="0" dirty="0" err="1" smtClean="0">
                <a:latin typeface="方正姚体" pitchFamily="2" charset="-122"/>
              </a:rPr>
              <a:t>out.open</a:t>
            </a:r>
            <a:r>
              <a:rPr kumimoji="1" lang="en-US" altLang="zh-CN" sz="2400" kern="0" dirty="0" smtClean="0">
                <a:latin typeface="方正姚体" pitchFamily="2" charset="-122"/>
              </a:rPr>
              <a:t>(</a:t>
            </a:r>
            <a:r>
              <a:rPr kumimoji="1" lang="en-US" altLang="zh-CN" sz="2400" kern="0" dirty="0" err="1" smtClean="0">
                <a:latin typeface="方正姚体" pitchFamily="2" charset="-122"/>
              </a:rPr>
              <a:t>target,ios</a:t>
            </a:r>
            <a:r>
              <a:rPr kumimoji="1" lang="en-US" altLang="zh-CN" sz="2400" kern="0" dirty="0">
                <a:latin typeface="方正姚体" pitchFamily="2" charset="-122"/>
              </a:rPr>
              <a:t>::binary);    //</a:t>
            </a:r>
            <a:r>
              <a:rPr kumimoji="1" lang="zh-CN" altLang="en-US" sz="2400" kern="0" dirty="0">
                <a:latin typeface="方正姚体" pitchFamily="2" charset="-122"/>
              </a:rPr>
              <a:t>以二进制打开文件</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while(in)</a:t>
            </a:r>
          </a:p>
          <a:p>
            <a:pPr marL="0" indent="0">
              <a:lnSpc>
                <a:spcPct val="80000"/>
              </a:lnSpc>
              <a:buClr>
                <a:schemeClr val="tx1"/>
              </a:buClr>
              <a:buNone/>
              <a:defRPr/>
            </a:pPr>
            <a:r>
              <a:rPr kumimoji="1" lang="en-US" altLang="zh-CN" sz="2400" kern="0" dirty="0">
                <a:latin typeface="方正姚体" pitchFamily="2" charset="-122"/>
              </a:rPr>
              <a:t>	{	</a:t>
            </a:r>
            <a:r>
              <a:rPr kumimoji="1" lang="en-US" altLang="zh-CN" sz="2400" kern="0" dirty="0" err="1">
                <a:latin typeface="方正姚体" pitchFamily="2" charset="-122"/>
              </a:rPr>
              <a:t>in.get</a:t>
            </a:r>
            <a:r>
              <a:rPr kumimoji="1" lang="en-US" altLang="zh-CN" sz="2400" kern="0" dirty="0">
                <a:latin typeface="方正姚体" pitchFamily="2" charset="-122"/>
              </a:rPr>
              <a:t>(</a:t>
            </a:r>
            <a:r>
              <a:rPr kumimoji="1" lang="en-US" altLang="zh-CN" sz="2400" kern="0" dirty="0" err="1">
                <a:latin typeface="方正姚体" pitchFamily="2" charset="-122"/>
              </a:rPr>
              <a:t>ch</a:t>
            </a:r>
            <a:r>
              <a:rPr kumimoji="1" lang="en-US" altLang="zh-CN" sz="2400" kern="0" dirty="0">
                <a:latin typeface="方正姚体" pitchFamily="2" charset="-122"/>
              </a:rPr>
              <a:t>);           //</a:t>
            </a:r>
            <a:r>
              <a:rPr kumimoji="1" lang="zh-CN" altLang="en-US" sz="2400" kern="0" dirty="0">
                <a:latin typeface="方正姚体" pitchFamily="2" charset="-122"/>
              </a:rPr>
              <a:t>从文件中读入字符</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if (in) out&lt;&lt;</a:t>
            </a:r>
            <a:r>
              <a:rPr kumimoji="1" lang="en-US" altLang="zh-CN" sz="2400" kern="0" dirty="0" err="1">
                <a:latin typeface="方正姚体" pitchFamily="2" charset="-122"/>
              </a:rPr>
              <a:t>ch</a:t>
            </a:r>
            <a:r>
              <a:rPr kumimoji="1" lang="en-US" altLang="zh-CN" sz="2400" kern="0" dirty="0">
                <a:latin typeface="方正姚体" pitchFamily="2" charset="-122"/>
              </a:rPr>
              <a:t>;    //</a:t>
            </a:r>
            <a:r>
              <a:rPr kumimoji="1" lang="zh-CN" altLang="en-US" sz="2400" kern="0" dirty="0">
                <a:latin typeface="方正姚体" pitchFamily="2" charset="-122"/>
              </a:rPr>
              <a:t>将读入的字符输出到文件中</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in.close</a:t>
            </a:r>
            <a:r>
              <a:rPr kumimoji="1" lang="en-US" altLang="zh-CN" sz="2400" kern="0" dirty="0">
                <a:latin typeface="方正姚体" pitchFamily="2" charset="-122"/>
              </a:rPr>
              <a:t>();                         //</a:t>
            </a:r>
            <a:r>
              <a:rPr kumimoji="1" lang="zh-CN" altLang="en-US" sz="2400" kern="0" dirty="0">
                <a:latin typeface="方正姚体" pitchFamily="2" charset="-122"/>
              </a:rPr>
              <a:t>关闭文件</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err="1">
                <a:latin typeface="方正姚体" pitchFamily="2" charset="-122"/>
              </a:rPr>
              <a:t>out.close</a:t>
            </a:r>
            <a:r>
              <a:rPr kumimoji="1" lang="en-US" altLang="zh-CN" sz="2400" kern="0" dirty="0">
                <a:latin typeface="方正姚体" pitchFamily="2" charset="-122"/>
              </a:rPr>
              <a:t>();                      //</a:t>
            </a:r>
            <a:r>
              <a:rPr kumimoji="1" lang="zh-CN" altLang="en-US" sz="2400" kern="0" dirty="0">
                <a:latin typeface="方正姚体" pitchFamily="2" charset="-122"/>
              </a:rPr>
              <a:t>关闭文件</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return 0;</a:t>
            </a:r>
          </a:p>
          <a:p>
            <a:pPr marL="0" indent="0">
              <a:lnSpc>
                <a:spcPct val="80000"/>
              </a:lnSpc>
              <a:buClr>
                <a:schemeClr val="tx1"/>
              </a:buClr>
              <a:buNone/>
              <a:defRPr/>
            </a:pPr>
            <a:r>
              <a:rPr kumimoji="1" lang="en-US" altLang="zh-CN" sz="2400" kern="0" dirty="0">
                <a:latin typeface="方正姚体" pitchFamily="2" charset="-122"/>
              </a:rPr>
              <a:t>}</a:t>
            </a:r>
          </a:p>
          <a:p>
            <a:pPr marL="457291" indent="-457291">
              <a:lnSpc>
                <a:spcPct val="80000"/>
              </a:lnSpc>
              <a:buNone/>
              <a:defRPr/>
            </a:pPr>
            <a:endParaRPr lang="en-US" altLang="zh-CN" sz="2400" kern="0" dirty="0">
              <a:latin typeface="方正姚体" pitchFamily="2" charset="-122"/>
            </a:endParaRP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1" y="71835"/>
            <a:ext cx="363912"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29617" y="27385"/>
            <a:ext cx="509755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en-US" altLang="zh-CN" sz="3000" dirty="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文件操作举例</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265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7029011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0484" y="981522"/>
            <a:ext cx="9769432" cy="483188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33507" indent="-533507">
              <a:lnSpc>
                <a:spcPct val="80000"/>
              </a:lnSpc>
              <a:buClr>
                <a:schemeClr val="tx1"/>
              </a:buClr>
              <a:buNone/>
              <a:defRPr/>
            </a:pPr>
            <a:r>
              <a:rPr kumimoji="1" lang="en-US" altLang="zh-CN" sz="2400" kern="0" dirty="0" smtClean="0">
                <a:latin typeface="方正姚体" pitchFamily="2" charset="-122"/>
              </a:rPr>
              <a:t>//</a:t>
            </a:r>
            <a:r>
              <a:rPr kumimoji="1" lang="zh-CN" altLang="en-US" sz="2400" kern="0" dirty="0" smtClean="0">
                <a:latin typeface="方正姚体" pitchFamily="2" charset="-122"/>
              </a:rPr>
              <a:t>将</a:t>
            </a:r>
            <a:r>
              <a:rPr kumimoji="1" lang="zh-CN" altLang="en-US" sz="2400" kern="0" dirty="0">
                <a:latin typeface="方正姚体" pitchFamily="2" charset="-122"/>
              </a:rPr>
              <a:t>创建的</a:t>
            </a:r>
            <a:r>
              <a:rPr kumimoji="1" lang="zh-CN" altLang="en-US" sz="2400" kern="0" dirty="0">
                <a:latin typeface="Haettenschweiler"/>
              </a:rPr>
              <a:t>“</a:t>
            </a:r>
            <a:r>
              <a:rPr kumimoji="1" lang="en-US" altLang="zh-CN" sz="2400" kern="0" dirty="0">
                <a:latin typeface="方正姚体" pitchFamily="2" charset="-122"/>
              </a:rPr>
              <a:t>grade</a:t>
            </a:r>
            <a:r>
              <a:rPr kumimoji="1" lang="en-US" altLang="zh-CN" sz="2400" kern="0" dirty="0">
                <a:latin typeface="Haettenschweiler"/>
              </a:rPr>
              <a:t>”</a:t>
            </a:r>
            <a:r>
              <a:rPr kumimoji="1" lang="zh-CN" altLang="en-US" sz="2400" kern="0" dirty="0">
                <a:latin typeface="方正姚体" pitchFamily="2" charset="-122"/>
              </a:rPr>
              <a:t>的文件内容显示在屏幕上</a:t>
            </a:r>
          </a:p>
          <a:p>
            <a:pPr marL="0" indent="0">
              <a:lnSpc>
                <a:spcPct val="80000"/>
              </a:lnSpc>
              <a:buClr>
                <a:schemeClr val="tx1"/>
              </a:buClr>
              <a:buNone/>
              <a:defRPr/>
            </a:pPr>
            <a:r>
              <a:rPr kumimoji="1" lang="en-US" altLang="zh-CN" sz="2400" kern="0" dirty="0">
                <a:latin typeface="方正姚体" pitchFamily="2" charset="-122"/>
              </a:rPr>
              <a:t>#include &lt;</a:t>
            </a:r>
            <a:r>
              <a:rPr kumimoji="1" lang="en-US" altLang="zh-CN" sz="2400" kern="0" dirty="0" err="1">
                <a:latin typeface="方正姚体" pitchFamily="2" charset="-122"/>
              </a:rPr>
              <a:t>iostream.h</a:t>
            </a:r>
            <a:r>
              <a:rPr kumimoji="1" lang="en-US" altLang="zh-CN" sz="2400" kern="0" dirty="0">
                <a:latin typeface="方正姚体" pitchFamily="2" charset="-122"/>
              </a:rPr>
              <a:t>&gt;</a:t>
            </a:r>
          </a:p>
          <a:p>
            <a:pPr marL="0" indent="0">
              <a:lnSpc>
                <a:spcPct val="80000"/>
              </a:lnSpc>
              <a:buClr>
                <a:schemeClr val="tx1"/>
              </a:buClr>
              <a:buNone/>
              <a:defRPr/>
            </a:pPr>
            <a:r>
              <a:rPr kumimoji="1" lang="en-US" altLang="zh-CN" sz="2400" kern="0" dirty="0">
                <a:latin typeface="方正姚体" pitchFamily="2" charset="-122"/>
              </a:rPr>
              <a:t>#include &lt;</a:t>
            </a:r>
            <a:r>
              <a:rPr kumimoji="1" lang="en-US" altLang="zh-CN" sz="2400" kern="0" dirty="0" err="1">
                <a:latin typeface="方正姚体" pitchFamily="2" charset="-122"/>
              </a:rPr>
              <a:t>fstream.h</a:t>
            </a:r>
            <a:r>
              <a:rPr kumimoji="1" lang="en-US" altLang="zh-CN" sz="2400" kern="0" dirty="0">
                <a:latin typeface="方正姚体" pitchFamily="2" charset="-122"/>
              </a:rPr>
              <a:t>&gt;</a:t>
            </a:r>
          </a:p>
          <a:p>
            <a:pPr marL="0" indent="0">
              <a:lnSpc>
                <a:spcPct val="80000"/>
              </a:lnSpc>
              <a:buClr>
                <a:schemeClr val="tx1"/>
              </a:buClr>
              <a:buNone/>
              <a:defRPr/>
            </a:pPr>
            <a:r>
              <a:rPr kumimoji="1" lang="en-US" altLang="zh-CN" sz="2400" kern="0" dirty="0" err="1">
                <a:latin typeface="方正姚体" pitchFamily="2" charset="-122"/>
              </a:rPr>
              <a:t>int</a:t>
            </a:r>
            <a:r>
              <a:rPr kumimoji="1" lang="en-US" altLang="zh-CN" sz="2400" kern="0" dirty="0">
                <a:latin typeface="方正姚体" pitchFamily="2" charset="-122"/>
              </a:rPr>
              <a:t> main()</a:t>
            </a:r>
          </a:p>
          <a:p>
            <a:pPr marL="0" indent="0">
              <a:lnSpc>
                <a:spcPct val="80000"/>
              </a:lnSpc>
              <a:buClr>
                <a:schemeClr val="tx1"/>
              </a:buClr>
              <a:buNone/>
              <a:defRPr/>
            </a:pPr>
            <a:r>
              <a:rPr kumimoji="1" lang="en-US" altLang="zh-CN" sz="2400" kern="0" dirty="0">
                <a:latin typeface="方正姚体" pitchFamily="2" charset="-122"/>
              </a:rPr>
              <a:t>{	</a:t>
            </a:r>
            <a:endParaRPr kumimoji="1" lang="en-US" altLang="zh-CN" sz="2400" kern="0" dirty="0" smtClean="0">
              <a:latin typeface="方正姚体" pitchFamily="2" charset="-122"/>
            </a:endParaRP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smtClean="0">
                <a:latin typeface="方正姚体" pitchFamily="2" charset="-122"/>
              </a:rPr>
              <a:t>ifstream</a:t>
            </a:r>
            <a:r>
              <a:rPr kumimoji="1" lang="en-US" altLang="zh-CN" sz="2400" kern="0" dirty="0" smtClean="0">
                <a:latin typeface="方正姚体" pitchFamily="2" charset="-122"/>
              </a:rPr>
              <a:t> </a:t>
            </a:r>
            <a:r>
              <a:rPr kumimoji="1" lang="en-US" altLang="zh-CN" sz="2400" kern="0" dirty="0">
                <a:latin typeface="方正姚体" pitchFamily="2" charset="-122"/>
              </a:rPr>
              <a:t>in(</a:t>
            </a:r>
            <a:r>
              <a:rPr kumimoji="1" lang="en-US" altLang="zh-CN" sz="2400" kern="0" dirty="0">
                <a:latin typeface="Haettenschweiler"/>
              </a:rPr>
              <a:t>“</a:t>
            </a:r>
            <a:r>
              <a:rPr kumimoji="1" lang="en-US" altLang="zh-CN" sz="2400" kern="0" dirty="0">
                <a:latin typeface="方正姚体" pitchFamily="2" charset="-122"/>
              </a:rPr>
              <a:t>grade</a:t>
            </a:r>
            <a:r>
              <a:rPr kumimoji="1" lang="en-US" altLang="zh-CN" sz="2400" kern="0" dirty="0">
                <a:latin typeface="Haettenschweiler"/>
              </a:rPr>
              <a:t>”</a:t>
            </a:r>
            <a:r>
              <a:rPr kumimoji="1" lang="en-US" altLang="zh-CN" sz="2400" kern="0" dirty="0">
                <a:latin typeface="方正姚体" pitchFamily="2" charset="-122"/>
              </a:rPr>
              <a:t>);     //</a:t>
            </a:r>
            <a:r>
              <a:rPr kumimoji="1" lang="zh-CN" altLang="en-US" sz="2400" kern="0" dirty="0">
                <a:latin typeface="方正姚体" pitchFamily="2" charset="-122"/>
              </a:rPr>
              <a:t>定义文件流对象</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if(!in)              //</a:t>
            </a:r>
            <a:r>
              <a:rPr kumimoji="1" lang="zh-CN" altLang="en-US" sz="2400" kern="0" dirty="0">
                <a:latin typeface="方正姚体" pitchFamily="2" charset="-122"/>
              </a:rPr>
              <a:t>如果没打开文件</a:t>
            </a:r>
          </a:p>
          <a:p>
            <a:pPr marL="0" indent="0">
              <a:lnSpc>
                <a:spcPct val="80000"/>
              </a:lnSpc>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a:t>
            </a:r>
          </a:p>
          <a:p>
            <a:pPr marL="0" indent="0">
              <a:lnSpc>
                <a:spcPct val="80000"/>
              </a:lnSpc>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 &lt;&lt; "Cannot open grade file.\n";</a:t>
            </a:r>
          </a:p>
          <a:p>
            <a:pPr marL="0" indent="0">
              <a:lnSpc>
                <a:spcPct val="80000"/>
              </a:lnSpc>
              <a:buClr>
                <a:schemeClr val="tx1"/>
              </a:buClr>
              <a:buNone/>
              <a:defRPr/>
            </a:pPr>
            <a:r>
              <a:rPr kumimoji="1" lang="en-US" altLang="zh-CN" sz="2400" kern="0" dirty="0">
                <a:latin typeface="方正姚体" pitchFamily="2" charset="-122"/>
              </a:rPr>
              <a:t>		return 1;</a:t>
            </a:r>
          </a:p>
          <a:p>
            <a:pPr marL="0" indent="0">
              <a:lnSpc>
                <a:spcPct val="80000"/>
              </a:lnSpc>
              <a:buClr>
                <a:schemeClr val="tx1"/>
              </a:buClr>
              <a:buNone/>
              <a:defRPr/>
            </a:pPr>
            <a:r>
              <a:rPr kumimoji="1" lang="en-US" altLang="zh-CN" sz="2400" kern="0" dirty="0">
                <a:latin typeface="方正姚体" pitchFamily="2" charset="-122"/>
              </a:rPr>
              <a:t>	}</a:t>
            </a:r>
          </a:p>
          <a:p>
            <a:pPr marL="0" indent="0">
              <a:lnSpc>
                <a:spcPct val="80000"/>
              </a:lnSpc>
              <a:buClr>
                <a:schemeClr val="tx1"/>
              </a:buClr>
              <a:buNone/>
              <a:defRPr/>
            </a:pPr>
            <a:r>
              <a:rPr kumimoji="1" lang="en-US" altLang="zh-CN" sz="2400" kern="0" dirty="0">
                <a:latin typeface="方正姚体" pitchFamily="2" charset="-122"/>
              </a:rPr>
              <a:t>	char course[20];</a:t>
            </a:r>
          </a:p>
          <a:p>
            <a:pPr marL="0" indent="0">
              <a:lnSpc>
                <a:spcPct val="80000"/>
              </a:lnSpc>
              <a:buClr>
                <a:schemeClr val="tx1"/>
              </a:buClr>
              <a:buNone/>
              <a:defRPr/>
            </a:pPr>
            <a:r>
              <a:rPr kumimoji="1" lang="en-US" altLang="zh-CN" sz="2400" kern="0" dirty="0">
                <a:latin typeface="方正姚体" pitchFamily="2" charset="-122"/>
              </a:rPr>
              <a:t>	float grade;</a:t>
            </a:r>
          </a:p>
          <a:p>
            <a:pPr marL="0" indent="0">
              <a:lnSpc>
                <a:spcPct val="80000"/>
              </a:lnSpc>
              <a:buClr>
                <a:schemeClr val="tx1"/>
              </a:buClr>
              <a:buNone/>
              <a:defRPr/>
            </a:pPr>
            <a:r>
              <a:rPr kumimoji="1" lang="en-US" altLang="zh-CN" sz="2400" kern="0" dirty="0">
                <a:latin typeface="方正姚体" pitchFamily="2" charset="-122"/>
              </a:rPr>
              <a:t>	in &gt;&gt; course &gt;&gt;  grade;    //</a:t>
            </a:r>
            <a:r>
              <a:rPr kumimoji="1" lang="zh-CN" altLang="en-US" sz="2400" kern="0" dirty="0">
                <a:latin typeface="方正姚体" pitchFamily="2" charset="-122"/>
              </a:rPr>
              <a:t>流对象读取数据</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80484" y="71835"/>
            <a:ext cx="488229" cy="566738"/>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29617" y="27385"/>
            <a:ext cx="509755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17. </a:t>
            </a:r>
            <a:r>
              <a:rPr lang="zh-CN" altLang="en-US" sz="3000" dirty="0" smtClean="0">
                <a:solidFill>
                  <a:schemeClr val="bg1"/>
                </a:solidFill>
                <a:latin typeface="Rockwell" pitchFamily="18" charset="0"/>
                <a:ea typeface="微软雅黑" pitchFamily="34" charset="-122"/>
              </a:rPr>
              <a:t>文件操作举例</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265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083598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70717" y="1268707"/>
            <a:ext cx="10397009" cy="44206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Clr>
                <a:schemeClr val="tx1"/>
              </a:buClr>
              <a:buNone/>
              <a:defRPr/>
            </a:pPr>
            <a:r>
              <a:rPr kumimoji="1" lang="en-US" altLang="zh-CN"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 &lt;&lt; course &lt;&lt; </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a:latin typeface="Haettenschweiler"/>
              </a:rPr>
              <a:t>”</a:t>
            </a:r>
            <a:r>
              <a:rPr kumimoji="1" lang="en-US" altLang="zh-CN" sz="2400" kern="0" dirty="0">
                <a:latin typeface="方正姚体" pitchFamily="2" charset="-122"/>
              </a:rPr>
              <a:t> &lt;&lt; grade &lt;&lt; </a:t>
            </a:r>
            <a:r>
              <a:rPr kumimoji="1" lang="en-US" altLang="zh-CN" sz="2400" kern="0" dirty="0">
                <a:latin typeface="Haettenschweiler"/>
              </a:rPr>
              <a:t>“</a:t>
            </a:r>
            <a:r>
              <a:rPr kumimoji="1" lang="en-US" altLang="zh-CN" sz="2400" kern="0" dirty="0">
                <a:latin typeface="方正姚体" pitchFamily="2" charset="-122"/>
              </a:rPr>
              <a:t>\n</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smtClean="0">
                <a:latin typeface="方正姚体" pitchFamily="2" charset="-122"/>
              </a:rPr>
              <a:t>	//</a:t>
            </a:r>
            <a:r>
              <a:rPr kumimoji="1" lang="zh-CN" altLang="en-US" sz="2400" kern="0" dirty="0">
                <a:latin typeface="方正姚体" pitchFamily="2" charset="-122"/>
              </a:rPr>
              <a:t>显示数据</a:t>
            </a:r>
          </a:p>
          <a:p>
            <a:pPr marL="0" indent="0">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in &gt;&gt; course &gt;&gt; grade;     </a:t>
            </a:r>
            <a:r>
              <a:rPr kumimoji="1" lang="en-US" altLang="zh-CN" sz="2400" kern="0" dirty="0" smtClean="0">
                <a:latin typeface="方正姚体" pitchFamily="2" charset="-122"/>
              </a:rPr>
              <a:t>				 </a:t>
            </a:r>
            <a:r>
              <a:rPr kumimoji="1" lang="en-US" altLang="zh-CN" sz="2400" kern="0" dirty="0">
                <a:latin typeface="方正姚体" pitchFamily="2" charset="-122"/>
              </a:rPr>
              <a:t>//</a:t>
            </a:r>
            <a:r>
              <a:rPr kumimoji="1" lang="zh-CN" altLang="en-US" sz="2400" kern="0" dirty="0">
                <a:latin typeface="方正姚体" pitchFamily="2" charset="-122"/>
              </a:rPr>
              <a:t>流对象读取数据</a:t>
            </a:r>
          </a:p>
          <a:p>
            <a:pPr marL="0" indent="0">
              <a:buClr>
                <a:schemeClr val="tx1"/>
              </a:buClr>
              <a:buNone/>
              <a:defRPr/>
            </a:pPr>
            <a:r>
              <a:rPr kumimoji="1" lang="zh-CN" altLang="en-US"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 &lt;&lt; course &lt;&lt; </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a:latin typeface="Haettenschweiler"/>
              </a:rPr>
              <a:t>”</a:t>
            </a:r>
            <a:r>
              <a:rPr kumimoji="1" lang="en-US" altLang="zh-CN" sz="2400" kern="0" dirty="0">
                <a:latin typeface="方正姚体" pitchFamily="2" charset="-122"/>
              </a:rPr>
              <a:t> &lt;&lt; grade &lt;&lt; </a:t>
            </a:r>
            <a:r>
              <a:rPr kumimoji="1" lang="en-US" altLang="zh-CN" sz="2400" kern="0" dirty="0">
                <a:latin typeface="Haettenschweiler"/>
              </a:rPr>
              <a:t>“</a:t>
            </a:r>
            <a:r>
              <a:rPr kumimoji="1" lang="en-US" altLang="zh-CN" sz="2400" kern="0" dirty="0">
                <a:latin typeface="方正姚体" pitchFamily="2" charset="-122"/>
              </a:rPr>
              <a:t>\n</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smtClean="0">
                <a:latin typeface="方正姚体" pitchFamily="2" charset="-122"/>
              </a:rPr>
              <a:t>	//</a:t>
            </a:r>
            <a:r>
              <a:rPr kumimoji="1" lang="zh-CN" altLang="en-US" sz="2400" kern="0" dirty="0">
                <a:latin typeface="方正姚体" pitchFamily="2" charset="-122"/>
              </a:rPr>
              <a:t>显示数据</a:t>
            </a:r>
          </a:p>
          <a:p>
            <a:pPr marL="0" indent="0">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in &gt;&gt; course &gt;&gt; grade;      </a:t>
            </a:r>
            <a:r>
              <a:rPr kumimoji="1" lang="en-US" altLang="zh-CN" sz="2400" kern="0" dirty="0" smtClean="0">
                <a:latin typeface="方正姚体" pitchFamily="2" charset="-122"/>
              </a:rPr>
              <a:t>				//</a:t>
            </a:r>
            <a:r>
              <a:rPr kumimoji="1" lang="zh-CN" altLang="en-US" sz="2400" kern="0" dirty="0">
                <a:latin typeface="方正姚体" pitchFamily="2" charset="-122"/>
              </a:rPr>
              <a:t>流对象读取数据</a:t>
            </a:r>
          </a:p>
          <a:p>
            <a:pPr marL="0" indent="0">
              <a:buClr>
                <a:schemeClr val="tx1"/>
              </a:buClr>
              <a:buNone/>
              <a:defRPr/>
            </a:pPr>
            <a:r>
              <a:rPr kumimoji="1" lang="zh-CN" altLang="en-US" sz="2400" kern="0" dirty="0">
                <a:latin typeface="方正姚体" pitchFamily="2" charset="-122"/>
              </a:rPr>
              <a:t>	</a:t>
            </a:r>
            <a:r>
              <a:rPr kumimoji="1" lang="en-US" altLang="zh-CN" sz="2400" kern="0" dirty="0" err="1">
                <a:latin typeface="方正姚体" pitchFamily="2" charset="-122"/>
              </a:rPr>
              <a:t>cout</a:t>
            </a:r>
            <a:r>
              <a:rPr kumimoji="1" lang="en-US" altLang="zh-CN" sz="2400" kern="0" dirty="0">
                <a:latin typeface="方正姚体" pitchFamily="2" charset="-122"/>
              </a:rPr>
              <a:t> &lt;&lt; course &lt;&lt; </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a:latin typeface="Haettenschweiler"/>
              </a:rPr>
              <a:t>”</a:t>
            </a:r>
            <a:r>
              <a:rPr kumimoji="1" lang="en-US" altLang="zh-CN" sz="2400" kern="0" dirty="0">
                <a:latin typeface="方正姚体" pitchFamily="2" charset="-122"/>
              </a:rPr>
              <a:t> &lt;&lt; grade &lt;&lt; </a:t>
            </a:r>
            <a:r>
              <a:rPr kumimoji="1" lang="en-US" altLang="zh-CN" sz="2400" kern="0" dirty="0">
                <a:latin typeface="Haettenschweiler"/>
              </a:rPr>
              <a:t>“</a:t>
            </a:r>
            <a:r>
              <a:rPr kumimoji="1" lang="en-US" altLang="zh-CN" sz="2400" kern="0" dirty="0">
                <a:latin typeface="方正姚体" pitchFamily="2" charset="-122"/>
              </a:rPr>
              <a:t>\n</a:t>
            </a:r>
            <a:r>
              <a:rPr kumimoji="1" lang="en-US" altLang="zh-CN" sz="2400" kern="0" dirty="0">
                <a:latin typeface="Haettenschweiler"/>
              </a:rPr>
              <a:t>”</a:t>
            </a:r>
            <a:r>
              <a:rPr kumimoji="1" lang="en-US" altLang="zh-CN" sz="2400" kern="0" dirty="0">
                <a:latin typeface="方正姚体" pitchFamily="2" charset="-122"/>
              </a:rPr>
              <a:t>;   </a:t>
            </a:r>
            <a:r>
              <a:rPr kumimoji="1" lang="en-US" altLang="zh-CN" sz="2400" kern="0" dirty="0" smtClean="0">
                <a:latin typeface="方正姚体" pitchFamily="2" charset="-122"/>
              </a:rPr>
              <a:t>	//</a:t>
            </a:r>
            <a:r>
              <a:rPr kumimoji="1" lang="zh-CN" altLang="en-US" sz="2400" kern="0" dirty="0">
                <a:latin typeface="方正姚体" pitchFamily="2" charset="-122"/>
              </a:rPr>
              <a:t>显示数据</a:t>
            </a:r>
          </a:p>
          <a:p>
            <a:pPr marL="0" indent="0">
              <a:buClr>
                <a:schemeClr val="tx1"/>
              </a:buClr>
              <a:buNone/>
              <a:defRPr/>
            </a:pPr>
            <a:r>
              <a:rPr kumimoji="1" lang="zh-CN" altLang="en-US" sz="2400" kern="0" dirty="0">
                <a:latin typeface="方正姚体" pitchFamily="2" charset="-122"/>
              </a:rPr>
              <a:t>	</a:t>
            </a:r>
            <a:r>
              <a:rPr kumimoji="1" lang="en-US" altLang="zh-CN" sz="2400" kern="0" dirty="0" err="1">
                <a:latin typeface="方正姚体" pitchFamily="2" charset="-122"/>
              </a:rPr>
              <a:t>in.close</a:t>
            </a:r>
            <a:r>
              <a:rPr kumimoji="1" lang="en-US" altLang="zh-CN" sz="2400" kern="0" dirty="0">
                <a:latin typeface="方正姚体" pitchFamily="2" charset="-122"/>
              </a:rPr>
              <a:t>();     </a:t>
            </a:r>
            <a:r>
              <a:rPr kumimoji="1" lang="en-US" altLang="zh-CN" sz="2400" kern="0" dirty="0" smtClean="0">
                <a:latin typeface="方正姚体" pitchFamily="2" charset="-122"/>
              </a:rPr>
              <a:t>						//</a:t>
            </a:r>
            <a:r>
              <a:rPr kumimoji="1" lang="zh-CN" altLang="en-US" sz="2400" kern="0" dirty="0">
                <a:latin typeface="方正姚体" pitchFamily="2" charset="-122"/>
              </a:rPr>
              <a:t>关闭对文件的操作</a:t>
            </a:r>
          </a:p>
          <a:p>
            <a:pPr marL="0" indent="0">
              <a:buClr>
                <a:schemeClr val="tx1"/>
              </a:buClr>
              <a:buNone/>
              <a:defRPr/>
            </a:pPr>
            <a:r>
              <a:rPr kumimoji="1" lang="zh-CN" altLang="en-US" sz="2400" kern="0" dirty="0">
                <a:latin typeface="方正姚体" pitchFamily="2" charset="-122"/>
              </a:rPr>
              <a:t>	</a:t>
            </a:r>
            <a:r>
              <a:rPr kumimoji="1" lang="en-US" altLang="zh-CN" sz="2400" kern="0" dirty="0">
                <a:latin typeface="方正姚体" pitchFamily="2" charset="-122"/>
              </a:rPr>
              <a:t>return 0;</a:t>
            </a:r>
          </a:p>
          <a:p>
            <a:pPr marL="0" indent="0">
              <a:buClr>
                <a:schemeClr val="tx1"/>
              </a:buClr>
              <a:buNone/>
              <a:defRPr/>
            </a:pPr>
            <a:r>
              <a:rPr kumimoji="1" lang="en-US" altLang="zh-CN" sz="2400" kern="0" dirty="0">
                <a:latin typeface="方正姚体" pitchFamily="2" charset="-122"/>
              </a:rPr>
              <a:t>}</a:t>
            </a:r>
            <a:endParaRPr lang="en-US" altLang="zh-CN" sz="2400" kern="0" dirty="0">
              <a:latin typeface="方正姚体" pitchFamily="2" charset="-122"/>
            </a:endParaRP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57" y="-26590"/>
            <a:ext cx="6931901"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80484" y="71835"/>
            <a:ext cx="488229" cy="566738"/>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29617" y="27385"/>
            <a:ext cx="509755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17. </a:t>
            </a:r>
            <a:r>
              <a:rPr lang="zh-CN" altLang="en-US" sz="3000" dirty="0" smtClean="0">
                <a:solidFill>
                  <a:schemeClr val="bg1"/>
                </a:solidFill>
                <a:latin typeface="Rockwell" pitchFamily="18" charset="0"/>
                <a:ea typeface="微软雅黑" pitchFamily="34" charset="-122"/>
              </a:rPr>
              <a:t>文件操作举例</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265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3158108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10496" y="1341749"/>
            <a:ext cx="9602879" cy="4654039"/>
          </a:xfrm>
          <a:prstGeom prst="rect">
            <a:avLst/>
          </a:prstGeom>
        </p:spPr>
        <p:txBody>
          <a:bodyPr/>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10000"/>
              </a:lnSpc>
              <a:defRPr/>
            </a:pPr>
            <a:r>
              <a:rPr kumimoji="1" lang="en-US" altLang="zh-CN" sz="2801" b="0" kern="0" dirty="0" err="1">
                <a:solidFill>
                  <a:srgbClr val="0000FF"/>
                </a:solidFill>
              </a:rPr>
              <a:t>cerr</a:t>
            </a:r>
            <a:r>
              <a:rPr kumimoji="1" lang="zh-CN" altLang="en-US" sz="2801" b="0" kern="0" dirty="0">
                <a:solidFill>
                  <a:srgbClr val="0000FF"/>
                </a:solidFill>
              </a:rPr>
              <a:t>（无缓冲标准错误输出流）	</a:t>
            </a:r>
          </a:p>
          <a:p>
            <a:pPr algn="just">
              <a:lnSpc>
                <a:spcPct val="110000"/>
              </a:lnSpc>
              <a:buFont typeface="Wingdings" pitchFamily="2" charset="2"/>
              <a:buNone/>
              <a:defRPr/>
            </a:pPr>
            <a:r>
              <a:rPr kumimoji="1" lang="zh-CN" altLang="en-US" sz="2601" b="0" kern="0" dirty="0"/>
              <a:t> </a:t>
            </a:r>
            <a:r>
              <a:rPr kumimoji="1" lang="en-US" altLang="zh-CN" sz="2601" b="0" kern="0" dirty="0" err="1"/>
              <a:t>cerr</a:t>
            </a:r>
            <a:r>
              <a:rPr kumimoji="1" lang="zh-CN" altLang="en-US" sz="2601" b="0" kern="0" dirty="0"/>
              <a:t>与</a:t>
            </a:r>
            <a:r>
              <a:rPr kumimoji="1" lang="en-US" altLang="zh-CN" sz="2601" b="0" kern="0" dirty="0" err="1"/>
              <a:t>cout</a:t>
            </a:r>
            <a:r>
              <a:rPr kumimoji="1" lang="zh-CN" altLang="en-US" sz="2601" b="0" kern="0" dirty="0"/>
              <a:t>的差别在于：</a:t>
            </a:r>
          </a:p>
          <a:p>
            <a:pPr algn="just">
              <a:lnSpc>
                <a:spcPct val="110000"/>
              </a:lnSpc>
              <a:buFont typeface="Wingdings" pitchFamily="2" charset="2"/>
              <a:buNone/>
              <a:defRPr/>
            </a:pPr>
            <a:r>
              <a:rPr kumimoji="1" lang="en-US" altLang="zh-CN" sz="2601" b="0" kern="0" dirty="0"/>
              <a:t>1</a:t>
            </a:r>
            <a:r>
              <a:rPr kumimoji="1" lang="zh-CN" altLang="en-US" sz="2601" b="0" kern="0" dirty="0"/>
              <a:t>）</a:t>
            </a:r>
            <a:r>
              <a:rPr kumimoji="1" lang="en-US" altLang="zh-CN" sz="2601" b="0" kern="0" dirty="0" err="1"/>
              <a:t>cerr</a:t>
            </a:r>
            <a:r>
              <a:rPr kumimoji="1" lang="zh-CN" altLang="en-US" sz="2601" b="0" kern="0" dirty="0"/>
              <a:t>不能重定向，只能输出到显示器；</a:t>
            </a:r>
          </a:p>
          <a:p>
            <a:pPr algn="just">
              <a:lnSpc>
                <a:spcPct val="110000"/>
              </a:lnSpc>
              <a:buFont typeface="Wingdings" pitchFamily="2" charset="2"/>
              <a:buNone/>
              <a:defRPr/>
            </a:pPr>
            <a:r>
              <a:rPr kumimoji="1" lang="en-US" altLang="zh-CN" sz="2601" b="0" kern="0" dirty="0"/>
              <a:t>2</a:t>
            </a:r>
            <a:r>
              <a:rPr kumimoji="1" lang="zh-CN" altLang="en-US" sz="2601" b="0" kern="0" dirty="0"/>
              <a:t>）</a:t>
            </a:r>
            <a:r>
              <a:rPr kumimoji="1" lang="en-US" altLang="zh-CN" sz="2601" b="0" kern="0" dirty="0" err="1"/>
              <a:t>cerr</a:t>
            </a:r>
            <a:r>
              <a:rPr kumimoji="1" lang="zh-CN" altLang="en-US" sz="2601" b="0" kern="0" dirty="0"/>
              <a:t>不能被缓冲，直接输出到显示器</a:t>
            </a:r>
          </a:p>
          <a:p>
            <a:pPr algn="just">
              <a:lnSpc>
                <a:spcPct val="110000"/>
              </a:lnSpc>
              <a:buFont typeface="Wingdings" pitchFamily="2" charset="2"/>
              <a:buNone/>
              <a:defRPr/>
            </a:pPr>
            <a:r>
              <a:rPr kumimoji="1" lang="zh-CN" altLang="en-US" sz="2601" b="0" kern="0" dirty="0"/>
              <a:t>     </a:t>
            </a:r>
            <a:r>
              <a:rPr kumimoji="1" lang="zh-CN" altLang="en-US" sz="2601" b="0" kern="0" dirty="0">
                <a:cs typeface="Courier New" pitchFamily="49" charset="0"/>
              </a:rPr>
              <a:t>		</a:t>
            </a:r>
            <a:r>
              <a:rPr kumimoji="1" lang="en-US" altLang="zh-CN" sz="2601" b="0" kern="0" dirty="0" err="1">
                <a:cs typeface="Courier New" pitchFamily="49" charset="0"/>
              </a:rPr>
              <a:t>cerr</a:t>
            </a:r>
            <a:r>
              <a:rPr kumimoji="1" lang="en-US" altLang="zh-CN" sz="2601" b="0" kern="0" dirty="0">
                <a:cs typeface="Courier New" pitchFamily="49" charset="0"/>
              </a:rPr>
              <a:t> &lt;&lt; “Error” &lt;&lt; “\n”;</a:t>
            </a:r>
            <a:endParaRPr kumimoji="1" lang="zh-CN" altLang="en-US" sz="2601" b="0" kern="0" dirty="0"/>
          </a:p>
          <a:p>
            <a:pPr>
              <a:lnSpc>
                <a:spcPct val="110000"/>
              </a:lnSpc>
              <a:defRPr/>
            </a:pPr>
            <a:r>
              <a:rPr kumimoji="1" lang="zh-CN" altLang="en-US" sz="2801" b="0" kern="0" dirty="0">
                <a:solidFill>
                  <a:srgbClr val="0000FF"/>
                </a:solidFill>
              </a:rPr>
              <a:t> </a:t>
            </a:r>
            <a:r>
              <a:rPr kumimoji="1" lang="en-US" altLang="zh-CN" sz="2801" b="0" kern="0" dirty="0">
                <a:solidFill>
                  <a:srgbClr val="0000FF"/>
                </a:solidFill>
              </a:rPr>
              <a:t>clog</a:t>
            </a:r>
            <a:r>
              <a:rPr kumimoji="1" lang="zh-CN" altLang="en-US" sz="2801" b="0" kern="0" dirty="0">
                <a:solidFill>
                  <a:srgbClr val="0000FF"/>
                </a:solidFill>
              </a:rPr>
              <a:t>（有缓冲标准错误输出流）	</a:t>
            </a:r>
          </a:p>
          <a:p>
            <a:pPr>
              <a:lnSpc>
                <a:spcPct val="110000"/>
              </a:lnSpc>
              <a:buFont typeface="Wingdings" pitchFamily="2" charset="2"/>
              <a:buNone/>
              <a:defRPr/>
            </a:pPr>
            <a:r>
              <a:rPr kumimoji="1" lang="en-US" altLang="zh-CN" sz="2801" b="0" kern="0" dirty="0"/>
              <a:t>clog </a:t>
            </a:r>
            <a:r>
              <a:rPr kumimoji="1" lang="zh-CN" altLang="en-US" sz="2801" b="0" kern="0" dirty="0"/>
              <a:t>与 </a:t>
            </a:r>
            <a:r>
              <a:rPr kumimoji="1" lang="en-US" altLang="zh-CN" sz="2801" b="0" kern="0" dirty="0" err="1"/>
              <a:t>cerr</a:t>
            </a:r>
            <a:r>
              <a:rPr kumimoji="1" lang="zh-CN" altLang="en-US" sz="2801" b="0" kern="0" dirty="0"/>
              <a:t>区别：</a:t>
            </a:r>
          </a:p>
          <a:p>
            <a:pPr>
              <a:lnSpc>
                <a:spcPct val="110000"/>
              </a:lnSpc>
              <a:buFont typeface="Wingdings" pitchFamily="2" charset="2"/>
              <a:buNone/>
              <a:defRPr/>
            </a:pPr>
            <a:r>
              <a:rPr kumimoji="1" lang="en-US" altLang="zh-CN" sz="2801" b="0" kern="0" dirty="0"/>
              <a:t>clog</a:t>
            </a:r>
            <a:r>
              <a:rPr kumimoji="1" lang="zh-CN" altLang="en-US" sz="2801" b="0" kern="0" dirty="0"/>
              <a:t>能被缓冲，缓冲区满时输出。</a:t>
            </a:r>
            <a:endParaRPr lang="en-US" altLang="zh-CN" sz="2601" b="0" kern="0" dirty="0">
              <a:solidFill>
                <a:srgbClr val="CC3300"/>
              </a:solidFill>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a:t>
            </a:r>
            <a:r>
              <a:rPr lang="zh-CN" altLang="en-US" sz="3200" kern="0" dirty="0" smtClean="0">
                <a:solidFill>
                  <a:schemeClr val="bg1"/>
                </a:solidFill>
                <a:latin typeface="隶书" pitchFamily="49" charset="-122"/>
                <a:ea typeface="隶书" pitchFamily="49" charset="-122"/>
              </a:rPr>
              <a:t>标准错误输出流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9525432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par>
                          <p:cTn id="13" fill="hold">
                            <p:stCondLst>
                              <p:cond delay="5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par>
                          <p:cTn id="19" fill="hold">
                            <p:stCondLst>
                              <p:cond delay="22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2"/>
                                        </p:tgtEl>
                                      </p:cBhvr>
                                    </p:animEffect>
                                    <p:animScale>
                                      <p:cBhvr>
                                        <p:cTn id="2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t>综合训练</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6739153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8" y="1341562"/>
            <a:ext cx="11486598" cy="35552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zh-CN" altLang="en-US" sz="2400" kern="0" dirty="0">
                <a:latin typeface="方正姚体" pitchFamily="2" charset="-122"/>
              </a:rPr>
              <a:t>程序功能：</a:t>
            </a:r>
          </a:p>
          <a:p>
            <a:pPr>
              <a:lnSpc>
                <a:spcPct val="90000"/>
              </a:lnSpc>
              <a:buFontTx/>
              <a:buNone/>
              <a:defRPr/>
            </a:pPr>
            <a:r>
              <a:rPr lang="zh-CN" altLang="en-US" sz="2400" kern="0" dirty="0">
                <a:latin typeface="方正姚体" pitchFamily="2" charset="-122"/>
              </a:rPr>
              <a:t>        程序中定义</a:t>
            </a:r>
            <a:r>
              <a:rPr lang="en-US" altLang="zh-CN" sz="2400" kern="0" dirty="0">
                <a:latin typeface="方正姚体" pitchFamily="2" charset="-122"/>
              </a:rPr>
              <a:t>Person</a:t>
            </a:r>
            <a:r>
              <a:rPr lang="zh-CN" altLang="en-US" sz="2400" kern="0" dirty="0">
                <a:latin typeface="方正姚体" pitchFamily="2" charset="-122"/>
              </a:rPr>
              <a:t>类，</a:t>
            </a:r>
            <a:r>
              <a:rPr lang="en-US" altLang="zh-CN" sz="2400" kern="0" dirty="0">
                <a:latin typeface="方正姚体" pitchFamily="2" charset="-122"/>
              </a:rPr>
              <a:t>Student</a:t>
            </a:r>
            <a:r>
              <a:rPr lang="zh-CN" altLang="en-US" sz="2400" kern="0" dirty="0">
                <a:latin typeface="方正姚体" pitchFamily="2" charset="-122"/>
              </a:rPr>
              <a:t>类和</a:t>
            </a:r>
            <a:r>
              <a:rPr lang="en-US" altLang="zh-CN" sz="2400" kern="0" dirty="0" err="1">
                <a:latin typeface="方正姚体" pitchFamily="2" charset="-122"/>
              </a:rPr>
              <a:t>MasterStudent</a:t>
            </a:r>
            <a:r>
              <a:rPr lang="zh-CN" altLang="en-US" sz="2400" kern="0" dirty="0">
                <a:latin typeface="方正姚体" pitchFamily="2" charset="-122"/>
              </a:rPr>
              <a:t>类，它们之间存在着继承关系；</a:t>
            </a:r>
          </a:p>
          <a:p>
            <a:pPr>
              <a:lnSpc>
                <a:spcPct val="90000"/>
              </a:lnSpc>
              <a:buFontTx/>
              <a:buNone/>
              <a:defRPr/>
            </a:pPr>
            <a:r>
              <a:rPr lang="zh-CN" altLang="en-US" sz="2400" kern="0" dirty="0">
                <a:latin typeface="方正姚体" pitchFamily="2" charset="-122"/>
              </a:rPr>
              <a:t>         自定义输出流（向文件中输出）。</a:t>
            </a:r>
          </a:p>
          <a:p>
            <a:pPr>
              <a:lnSpc>
                <a:spcPct val="90000"/>
              </a:lnSpc>
              <a:buFontTx/>
              <a:buNone/>
              <a:defRPr/>
            </a:pPr>
            <a:r>
              <a:rPr lang="zh-CN" altLang="en-US" sz="2400" kern="0" dirty="0">
                <a:latin typeface="方正姚体" pitchFamily="2" charset="-122"/>
              </a:rPr>
              <a:t>         使用自定义的输出流将学生的信息写到文件中。</a:t>
            </a:r>
          </a:p>
          <a:p>
            <a:pPr>
              <a:lnSpc>
                <a:spcPct val="90000"/>
              </a:lnSpc>
              <a:defRPr/>
            </a:pPr>
            <a:r>
              <a:rPr lang="zh-CN" altLang="en-US" sz="2400" kern="0" dirty="0">
                <a:latin typeface="方正姚体" pitchFamily="2" charset="-122"/>
              </a:rPr>
              <a:t>实现环境：</a:t>
            </a:r>
          </a:p>
          <a:p>
            <a:pPr>
              <a:lnSpc>
                <a:spcPct val="90000"/>
              </a:lnSpc>
              <a:buFontTx/>
              <a:buNone/>
              <a:defRPr/>
            </a:pPr>
            <a:r>
              <a:rPr lang="zh-CN" altLang="en-US" sz="2400" kern="0" dirty="0">
                <a:latin typeface="方正姚体" pitchFamily="2" charset="-122"/>
              </a:rPr>
              <a:t>         </a:t>
            </a:r>
            <a:r>
              <a:rPr lang="en-US" altLang="zh-CN" sz="2400" kern="0" dirty="0">
                <a:latin typeface="方正姚体" pitchFamily="2" charset="-122"/>
              </a:rPr>
              <a:t>Visual Studio </a:t>
            </a:r>
            <a:r>
              <a:rPr lang="zh-CN" altLang="en-US" sz="2400" kern="0" dirty="0">
                <a:latin typeface="方正姚体" pitchFamily="2" charset="-122"/>
              </a:rPr>
              <a:t>环境编译通过。</a:t>
            </a:r>
          </a:p>
          <a:p>
            <a:pPr>
              <a:lnSpc>
                <a:spcPct val="90000"/>
              </a:lnSpc>
              <a:buFontTx/>
              <a:buNone/>
              <a:defRPr/>
            </a:pPr>
            <a:r>
              <a:rPr lang="zh-CN" altLang="en-US" sz="2400" kern="0" dirty="0">
                <a:latin typeface="方正姚体" pitchFamily="2" charset="-122"/>
              </a:rPr>
              <a:t>        程序代码有两个文件</a:t>
            </a:r>
            <a:r>
              <a:rPr lang="en-US" altLang="zh-CN" sz="2400" kern="0" dirty="0" err="1">
                <a:latin typeface="方正姚体" pitchFamily="2" charset="-122"/>
              </a:rPr>
              <a:t>Student.h</a:t>
            </a:r>
            <a:r>
              <a:rPr lang="zh-CN" altLang="en-US" sz="2400" kern="0" dirty="0">
                <a:latin typeface="方正姚体" pitchFamily="2" charset="-122"/>
              </a:rPr>
              <a:t>和</a:t>
            </a:r>
            <a:r>
              <a:rPr lang="en-US" altLang="zh-CN" sz="2400" kern="0" dirty="0">
                <a:latin typeface="方正姚体" pitchFamily="2" charset="-122"/>
              </a:rPr>
              <a:t>Student.cpp</a:t>
            </a:r>
          </a:p>
        </p:txBody>
      </p:sp>
      <p:pic>
        <p:nvPicPr>
          <p:cNvPr id="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60559"/>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659251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73217" y="837506"/>
            <a:ext cx="7491559" cy="57337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Clr>
                <a:schemeClr val="tx1"/>
              </a:buClr>
              <a:buNone/>
              <a:defRPr/>
            </a:pPr>
            <a:r>
              <a:rPr lang="en-US" altLang="zh-CN" sz="1800" kern="0" dirty="0">
                <a:latin typeface="方正姚体" pitchFamily="2" charset="-122"/>
              </a:rPr>
              <a:t>#include&lt;</a:t>
            </a:r>
            <a:r>
              <a:rPr lang="en-US" altLang="zh-CN" sz="1800" kern="0" dirty="0" err="1">
                <a:latin typeface="方正姚体" pitchFamily="2" charset="-122"/>
              </a:rPr>
              <a:t>iostream.h</a:t>
            </a:r>
            <a:r>
              <a:rPr lang="en-US" altLang="zh-CN" sz="1800" kern="0" dirty="0">
                <a:latin typeface="方正姚体" pitchFamily="2" charset="-122"/>
              </a:rPr>
              <a:t>&gt;   //C++</a:t>
            </a:r>
            <a:r>
              <a:rPr lang="zh-CN" altLang="en-US" sz="1800" kern="0" dirty="0">
                <a:latin typeface="方正姚体" pitchFamily="2" charset="-122"/>
              </a:rPr>
              <a:t>流头文件</a:t>
            </a:r>
          </a:p>
          <a:p>
            <a:pPr marL="0" indent="0">
              <a:buClr>
                <a:schemeClr val="tx1"/>
              </a:buClr>
              <a:buNone/>
              <a:defRPr/>
            </a:pPr>
            <a:r>
              <a:rPr lang="en-US" altLang="zh-CN" sz="1800" kern="0" dirty="0">
                <a:latin typeface="方正姚体" pitchFamily="2" charset="-122"/>
              </a:rPr>
              <a:t>#include&lt;</a:t>
            </a:r>
            <a:r>
              <a:rPr lang="en-US" altLang="zh-CN" sz="1800" kern="0" dirty="0" err="1">
                <a:latin typeface="方正姚体" pitchFamily="2" charset="-122"/>
              </a:rPr>
              <a:t>string.h</a:t>
            </a:r>
            <a:r>
              <a:rPr lang="en-US" altLang="zh-CN" sz="1800" kern="0" dirty="0">
                <a:latin typeface="方正姚体" pitchFamily="2" charset="-122"/>
              </a:rPr>
              <a:t>&gt;       //</a:t>
            </a:r>
            <a:r>
              <a:rPr lang="zh-CN" altLang="en-US" sz="1800" kern="0" dirty="0">
                <a:latin typeface="方正姚体" pitchFamily="2" charset="-122"/>
              </a:rPr>
              <a:t>字符串操作头文件</a:t>
            </a:r>
          </a:p>
          <a:p>
            <a:pPr marL="0" indent="0">
              <a:buClr>
                <a:schemeClr val="tx1"/>
              </a:buClr>
              <a:buNone/>
              <a:defRPr/>
            </a:pPr>
            <a:r>
              <a:rPr lang="en-US" altLang="zh-CN" sz="1800" kern="0" dirty="0">
                <a:latin typeface="方正姚体" pitchFamily="2" charset="-122"/>
              </a:rPr>
              <a:t>class Person                 //</a:t>
            </a:r>
            <a:r>
              <a:rPr lang="zh-CN" altLang="en-US" sz="1800" kern="0" dirty="0">
                <a:latin typeface="方正姚体" pitchFamily="2" charset="-122"/>
              </a:rPr>
              <a:t>定义</a:t>
            </a:r>
            <a:r>
              <a:rPr lang="en-US" altLang="zh-CN" sz="1800" kern="0" dirty="0">
                <a:latin typeface="方正姚体" pitchFamily="2" charset="-122"/>
              </a:rPr>
              <a:t>Person</a:t>
            </a:r>
            <a:r>
              <a:rPr lang="zh-CN" altLang="en-US" sz="1800" kern="0" dirty="0">
                <a:latin typeface="方正姚体" pitchFamily="2" charset="-122"/>
              </a:rPr>
              <a:t>类</a:t>
            </a:r>
          </a:p>
          <a:p>
            <a:pPr marL="0" indent="0">
              <a:buClr>
                <a:schemeClr val="tx1"/>
              </a:buClr>
              <a:buNone/>
              <a:defRPr/>
            </a:pPr>
            <a:r>
              <a:rPr lang="en-US" altLang="zh-CN" sz="1800" kern="0" dirty="0">
                <a:latin typeface="方正姚体" pitchFamily="2" charset="-122"/>
              </a:rPr>
              <a:t>{</a:t>
            </a:r>
          </a:p>
          <a:p>
            <a:pPr marL="0" indent="0">
              <a:buClr>
                <a:schemeClr val="tx1"/>
              </a:buClr>
              <a:buNone/>
              <a:defRPr/>
            </a:pPr>
            <a:r>
              <a:rPr lang="en-US" altLang="zh-CN" sz="1800" kern="0" dirty="0">
                <a:latin typeface="方正姚体" pitchFamily="2" charset="-122"/>
              </a:rPr>
              <a:t>private:</a:t>
            </a:r>
          </a:p>
          <a:p>
            <a:pPr marL="0" indent="0">
              <a:buClr>
                <a:schemeClr val="tx1"/>
              </a:buClr>
              <a:buNone/>
              <a:defRPr/>
            </a:pPr>
            <a:r>
              <a:rPr lang="en-US" altLang="zh-CN" sz="1800" kern="0" dirty="0">
                <a:latin typeface="方正姚体" pitchFamily="2" charset="-122"/>
              </a:rPr>
              <a:t>	</a:t>
            </a:r>
            <a:r>
              <a:rPr lang="en-US" altLang="zh-CN" sz="1800" kern="0" dirty="0" err="1">
                <a:latin typeface="方正姚体" pitchFamily="2" charset="-122"/>
              </a:rPr>
              <a:t>int</a:t>
            </a:r>
            <a:r>
              <a:rPr lang="en-US" altLang="zh-CN" sz="1800" kern="0" dirty="0">
                <a:latin typeface="方正姚体" pitchFamily="2" charset="-122"/>
              </a:rPr>
              <a:t> age;   </a:t>
            </a:r>
          </a:p>
          <a:p>
            <a:pPr marL="0" indent="0">
              <a:buClr>
                <a:schemeClr val="tx1"/>
              </a:buClr>
              <a:buNone/>
              <a:defRPr/>
            </a:pPr>
            <a:r>
              <a:rPr lang="en-US" altLang="zh-CN" sz="1800" kern="0" dirty="0">
                <a:latin typeface="方正姚体" pitchFamily="2" charset="-122"/>
              </a:rPr>
              <a:t>public:</a:t>
            </a:r>
          </a:p>
          <a:p>
            <a:pPr marL="0" indent="0">
              <a:buClr>
                <a:schemeClr val="tx1"/>
              </a:buClr>
              <a:buNone/>
              <a:defRPr/>
            </a:pPr>
            <a:r>
              <a:rPr lang="en-US" altLang="zh-CN" sz="1800" kern="0" dirty="0">
                <a:latin typeface="方正姚体" pitchFamily="2" charset="-122"/>
              </a:rPr>
              <a:t>	//</a:t>
            </a:r>
            <a:r>
              <a:rPr lang="zh-CN" altLang="en-US" sz="1800" kern="0" dirty="0">
                <a:latin typeface="方正姚体" pitchFamily="2" charset="-122"/>
              </a:rPr>
              <a:t>带参数的构造函数</a:t>
            </a:r>
          </a:p>
          <a:p>
            <a:pPr marL="0" indent="0">
              <a:buClr>
                <a:schemeClr val="tx1"/>
              </a:buClr>
              <a:buNone/>
              <a:defRPr/>
            </a:pPr>
            <a:r>
              <a:rPr lang="zh-CN" altLang="en-US" sz="1800" kern="0" dirty="0">
                <a:latin typeface="方正姚体" pitchFamily="2" charset="-122"/>
              </a:rPr>
              <a:t>	</a:t>
            </a:r>
            <a:r>
              <a:rPr lang="en-US" altLang="zh-CN" sz="1800" kern="0" dirty="0">
                <a:latin typeface="方正姚体" pitchFamily="2" charset="-122"/>
              </a:rPr>
              <a:t>Person(</a:t>
            </a:r>
            <a:r>
              <a:rPr lang="en-US" altLang="zh-CN" sz="1800" kern="0" dirty="0" err="1">
                <a:latin typeface="方正姚体" pitchFamily="2" charset="-122"/>
              </a:rPr>
              <a:t>int</a:t>
            </a:r>
            <a:r>
              <a:rPr lang="en-US" altLang="zh-CN" sz="1800" kern="0" dirty="0">
                <a:latin typeface="方正姚体" pitchFamily="2" charset="-122"/>
              </a:rPr>
              <a:t> a)</a:t>
            </a:r>
          </a:p>
          <a:p>
            <a:pPr marL="0" indent="0">
              <a:buClr>
                <a:schemeClr val="tx1"/>
              </a:buClr>
              <a:buNone/>
              <a:defRPr/>
            </a:pPr>
            <a:r>
              <a:rPr lang="en-US" altLang="zh-CN" sz="1800" kern="0" dirty="0">
                <a:latin typeface="方正姚体" pitchFamily="2" charset="-122"/>
              </a:rPr>
              <a:t>	{      age=a;     }</a:t>
            </a:r>
          </a:p>
          <a:p>
            <a:pPr marL="0" indent="0">
              <a:buClr>
                <a:schemeClr val="tx1"/>
              </a:buClr>
              <a:buNone/>
              <a:defRPr/>
            </a:pPr>
            <a:r>
              <a:rPr lang="en-US" altLang="zh-CN" sz="1800" kern="0" dirty="0">
                <a:latin typeface="方正姚体" pitchFamily="2" charset="-122"/>
              </a:rPr>
              <a:t>	//</a:t>
            </a:r>
            <a:r>
              <a:rPr lang="zh-CN" altLang="en-US" sz="1800" kern="0" dirty="0">
                <a:latin typeface="方正姚体" pitchFamily="2" charset="-122"/>
              </a:rPr>
              <a:t>向流</a:t>
            </a:r>
            <a:r>
              <a:rPr lang="en-US" altLang="zh-CN" sz="1800" kern="0" dirty="0">
                <a:latin typeface="方正姚体" pitchFamily="2" charset="-122"/>
              </a:rPr>
              <a:t>out</a:t>
            </a:r>
            <a:r>
              <a:rPr lang="zh-CN" altLang="en-US" sz="1800" kern="0" dirty="0">
                <a:latin typeface="方正姚体" pitchFamily="2" charset="-122"/>
              </a:rPr>
              <a:t>输出</a:t>
            </a:r>
            <a:r>
              <a:rPr lang="en-US" altLang="zh-CN" sz="1800" kern="0" dirty="0">
                <a:latin typeface="方正姚体" pitchFamily="2" charset="-122"/>
              </a:rPr>
              <a:t>person</a:t>
            </a:r>
            <a:r>
              <a:rPr lang="zh-CN" altLang="en-US" sz="1800" kern="0" dirty="0">
                <a:latin typeface="方正姚体" pitchFamily="2" charset="-122"/>
              </a:rPr>
              <a:t>的信息定义为虚函数</a:t>
            </a:r>
          </a:p>
          <a:p>
            <a:pPr marL="0" indent="0">
              <a:buClr>
                <a:schemeClr val="tx1"/>
              </a:buClr>
              <a:buNone/>
              <a:defRPr/>
            </a:pPr>
            <a:r>
              <a:rPr lang="zh-CN" altLang="en-US" sz="1800" kern="0" dirty="0">
                <a:latin typeface="方正姚体" pitchFamily="2" charset="-122"/>
              </a:rPr>
              <a:t>	</a:t>
            </a:r>
            <a:r>
              <a:rPr lang="en-US" altLang="zh-CN" sz="1800" kern="0" dirty="0">
                <a:latin typeface="方正姚体" pitchFamily="2" charset="-122"/>
              </a:rPr>
              <a:t>virtual void display(</a:t>
            </a:r>
            <a:r>
              <a:rPr lang="en-US" altLang="zh-CN" sz="1800" kern="0" dirty="0" err="1">
                <a:latin typeface="方正姚体" pitchFamily="2" charset="-122"/>
              </a:rPr>
              <a:t>ostream</a:t>
            </a:r>
            <a:r>
              <a:rPr lang="en-US" altLang="zh-CN" sz="1800" kern="0" dirty="0">
                <a:latin typeface="方正姚体" pitchFamily="2" charset="-122"/>
              </a:rPr>
              <a:t>&amp; out) </a:t>
            </a:r>
          </a:p>
          <a:p>
            <a:pPr marL="0" indent="0">
              <a:buClr>
                <a:schemeClr val="tx1"/>
              </a:buClr>
              <a:buNone/>
              <a:defRPr/>
            </a:pPr>
            <a:r>
              <a:rPr lang="en-US" altLang="zh-CN" sz="1800" kern="0" dirty="0">
                <a:latin typeface="方正姚体" pitchFamily="2" charset="-122"/>
              </a:rPr>
              <a:t>	{</a:t>
            </a:r>
          </a:p>
          <a:p>
            <a:pPr marL="0" indent="0">
              <a:buClr>
                <a:schemeClr val="tx1"/>
              </a:buClr>
              <a:buNone/>
              <a:defRPr/>
            </a:pPr>
            <a:r>
              <a:rPr lang="en-US" altLang="zh-CN" sz="1800" kern="0" dirty="0">
                <a:latin typeface="方正姚体" pitchFamily="2" charset="-122"/>
              </a:rPr>
              <a:t>		//</a:t>
            </a:r>
            <a:r>
              <a:rPr lang="zh-CN" altLang="en-US" sz="1800" kern="0" dirty="0">
                <a:latin typeface="方正姚体" pitchFamily="2" charset="-122"/>
              </a:rPr>
              <a:t>设定输出格式</a:t>
            </a:r>
            <a:r>
              <a:rPr lang="en-US" altLang="zh-CN" sz="1800" kern="0" dirty="0">
                <a:latin typeface="方正姚体" pitchFamily="2" charset="-122"/>
              </a:rPr>
              <a:t>:</a:t>
            </a:r>
            <a:r>
              <a:rPr lang="zh-CN" altLang="en-US" sz="1800" kern="0" dirty="0">
                <a:latin typeface="方正姚体" pitchFamily="2" charset="-122"/>
              </a:rPr>
              <a:t>左对齐</a:t>
            </a:r>
            <a:r>
              <a:rPr lang="en-US" altLang="zh-CN" sz="1800" kern="0" dirty="0">
                <a:latin typeface="方正姚体" pitchFamily="2" charset="-122"/>
              </a:rPr>
              <a:t>,</a:t>
            </a:r>
            <a:r>
              <a:rPr lang="zh-CN" altLang="en-US" sz="1800" kern="0" dirty="0">
                <a:latin typeface="方正姚体" pitchFamily="2" charset="-122"/>
              </a:rPr>
              <a:t>输出宽度为</a:t>
            </a:r>
            <a:r>
              <a:rPr lang="en-US" altLang="zh-CN" sz="1800" kern="0" dirty="0">
                <a:latin typeface="方正姚体" pitchFamily="2" charset="-122"/>
              </a:rPr>
              <a:t>10</a:t>
            </a:r>
          </a:p>
          <a:p>
            <a:pPr marL="0" indent="0">
              <a:buClr>
                <a:schemeClr val="tx1"/>
              </a:buClr>
              <a:buNone/>
              <a:defRPr/>
            </a:pPr>
            <a:r>
              <a:rPr lang="en-US" altLang="zh-CN" sz="1800" kern="0" dirty="0">
                <a:latin typeface="方正姚体" pitchFamily="2" charset="-122"/>
              </a:rPr>
              <a:t>		out&lt;&lt;</a:t>
            </a:r>
            <a:r>
              <a:rPr lang="en-US" altLang="zh-CN" sz="1800" kern="0" dirty="0" err="1">
                <a:latin typeface="方正姚体" pitchFamily="2" charset="-122"/>
              </a:rPr>
              <a:t>setiosflags</a:t>
            </a:r>
            <a:r>
              <a:rPr lang="en-US" altLang="zh-CN" sz="1800" kern="0" dirty="0">
                <a:latin typeface="方正姚体" pitchFamily="2" charset="-122"/>
              </a:rPr>
              <a:t>(</a:t>
            </a:r>
            <a:r>
              <a:rPr lang="en-US" altLang="zh-CN" sz="1800" kern="0" dirty="0" err="1">
                <a:latin typeface="方正姚体" pitchFamily="2" charset="-122"/>
              </a:rPr>
              <a:t>ios</a:t>
            </a:r>
            <a:r>
              <a:rPr lang="en-US" altLang="zh-CN" sz="1800" kern="0" dirty="0">
                <a:latin typeface="方正姚体" pitchFamily="2" charset="-122"/>
              </a:rPr>
              <a:t>::left)&lt;&lt;</a:t>
            </a:r>
            <a:r>
              <a:rPr lang="en-US" altLang="zh-CN" sz="1800" kern="0" dirty="0" err="1">
                <a:latin typeface="方正姚体" pitchFamily="2" charset="-122"/>
              </a:rPr>
              <a:t>setw</a:t>
            </a:r>
            <a:r>
              <a:rPr lang="en-US" altLang="zh-CN" sz="1800" kern="0" dirty="0">
                <a:latin typeface="方正姚体" pitchFamily="2" charset="-122"/>
              </a:rPr>
              <a:t>(10)&lt;&lt;age;</a:t>
            </a:r>
          </a:p>
          <a:p>
            <a:pPr marL="0" indent="0">
              <a:buClr>
                <a:schemeClr val="tx1"/>
              </a:buClr>
              <a:buNone/>
              <a:defRPr/>
            </a:pPr>
            <a:r>
              <a:rPr lang="en-US" altLang="zh-CN" sz="1800" kern="0" dirty="0">
                <a:latin typeface="方正姚体" pitchFamily="2" charset="-122"/>
              </a:rPr>
              <a:t>	}</a:t>
            </a:r>
          </a:p>
          <a:p>
            <a:pPr marL="0" indent="0">
              <a:buClr>
                <a:schemeClr val="tx1"/>
              </a:buClr>
              <a:buNone/>
              <a:defRPr/>
            </a:pPr>
            <a:r>
              <a:rPr lang="en-US" altLang="zh-CN" sz="1800" kern="0" dirty="0">
                <a:latin typeface="方正姚体" pitchFamily="2" charset="-122"/>
              </a:rPr>
              <a:t>};</a:t>
            </a:r>
          </a:p>
        </p:txBody>
      </p:sp>
      <p:sp>
        <p:nvSpPr>
          <p:cNvPr id="74755" name="Text Box 4"/>
          <p:cNvSpPr txBox="1">
            <a:spLocks noChangeArrowheads="1"/>
          </p:cNvSpPr>
          <p:nvPr/>
        </p:nvSpPr>
        <p:spPr bwMode="auto">
          <a:xfrm>
            <a:off x="8979495" y="2061642"/>
            <a:ext cx="1981659" cy="30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头文件：</a:t>
            </a:r>
            <a:r>
              <a:rPr kumimoji="1" lang="en-US" altLang="zh-CN" sz="2000" dirty="0" err="1">
                <a:latin typeface="方正姚体" panose="02010601030101010101" pitchFamily="2" charset="-122"/>
                <a:ea typeface="方正姚体" panose="02010601030101010101" pitchFamily="2" charset="-122"/>
              </a:rPr>
              <a:t>Student.h</a:t>
            </a:r>
            <a:endParaRPr kumimoji="1" lang="en-US" altLang="zh-CN" sz="2000" dirty="0">
              <a:latin typeface="方正姚体" panose="02010601030101010101" pitchFamily="2" charset="-122"/>
              <a:ea typeface="方正姚体" panose="02010601030101010101" pitchFamily="2" charset="-122"/>
            </a:endParaRP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31034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66528" y="981303"/>
            <a:ext cx="9073007" cy="56623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Clr>
                <a:schemeClr val="tx1"/>
              </a:buClr>
              <a:buNone/>
              <a:defRPr/>
            </a:pPr>
            <a:r>
              <a:rPr lang="en-US" altLang="zh-CN" sz="2000" kern="0" dirty="0">
                <a:latin typeface="方正姚体" pitchFamily="2" charset="-122"/>
              </a:rPr>
              <a:t>//Student</a:t>
            </a:r>
            <a:r>
              <a:rPr lang="zh-CN" altLang="en-US" sz="2000" kern="0" dirty="0">
                <a:latin typeface="方正姚体" pitchFamily="2" charset="-122"/>
              </a:rPr>
              <a:t>类声明</a:t>
            </a:r>
          </a:p>
          <a:p>
            <a:pPr marL="0" indent="0">
              <a:buClr>
                <a:schemeClr val="tx1"/>
              </a:buClr>
              <a:buNone/>
              <a:defRPr/>
            </a:pPr>
            <a:r>
              <a:rPr lang="en-US" altLang="zh-CN" sz="2000" kern="0" dirty="0">
                <a:latin typeface="方正姚体" pitchFamily="2" charset="-122"/>
              </a:rPr>
              <a:t>class </a:t>
            </a:r>
            <a:r>
              <a:rPr lang="en-US" altLang="zh-CN" sz="2000" kern="0" dirty="0" err="1">
                <a:latin typeface="方正姚体" pitchFamily="2" charset="-122"/>
              </a:rPr>
              <a:t>Student:public</a:t>
            </a:r>
            <a:r>
              <a:rPr lang="en-US" altLang="zh-CN" sz="2000" kern="0" dirty="0">
                <a:latin typeface="方正姚体" pitchFamily="2" charset="-122"/>
              </a:rPr>
              <a:t> Person</a:t>
            </a:r>
          </a:p>
          <a:p>
            <a:pPr marL="0" indent="0">
              <a:buClr>
                <a:schemeClr val="tx1"/>
              </a:buClr>
              <a:buNone/>
              <a:defRPr/>
            </a:pPr>
            <a:r>
              <a:rPr lang="en-US" altLang="zh-CN" sz="2000" kern="0" dirty="0">
                <a:latin typeface="方正姚体" pitchFamily="2" charset="-122"/>
              </a:rPr>
              <a:t>{</a:t>
            </a:r>
          </a:p>
          <a:p>
            <a:pPr marL="0" indent="0">
              <a:buClr>
                <a:schemeClr val="tx1"/>
              </a:buClr>
              <a:buNone/>
              <a:defRPr/>
            </a:pPr>
            <a:r>
              <a:rPr lang="en-US" altLang="zh-CN" sz="2000" kern="0" dirty="0">
                <a:latin typeface="方正姚体" pitchFamily="2" charset="-122"/>
              </a:rPr>
              <a:t>private:  //</a:t>
            </a:r>
            <a:r>
              <a:rPr lang="zh-CN" altLang="en-US" sz="2000" kern="0" dirty="0">
                <a:latin typeface="方正姚体" pitchFamily="2" charset="-122"/>
              </a:rPr>
              <a:t>定义学生类的属性</a:t>
            </a:r>
          </a:p>
          <a:p>
            <a:pPr marL="0" indent="0">
              <a:buClr>
                <a:schemeClr val="tx1"/>
              </a:buClr>
              <a:buNone/>
              <a:defRPr/>
            </a:pPr>
            <a:r>
              <a:rPr lang="zh-CN" altLang="en-US" sz="2000" kern="0" dirty="0">
                <a:latin typeface="方正姚体" pitchFamily="2" charset="-122"/>
              </a:rPr>
              <a:t>	</a:t>
            </a:r>
            <a:r>
              <a:rPr lang="en-US" altLang="zh-CN" sz="2000" kern="0" dirty="0">
                <a:latin typeface="方正姚体" pitchFamily="2" charset="-122"/>
              </a:rPr>
              <a:t>char </a:t>
            </a:r>
            <a:r>
              <a:rPr lang="en-US" altLang="zh-CN" sz="2000" kern="0" dirty="0" err="1">
                <a:latin typeface="方正姚体" pitchFamily="2" charset="-122"/>
              </a:rPr>
              <a:t>pName</a:t>
            </a:r>
            <a:r>
              <a:rPr lang="en-US" altLang="zh-CN" sz="2000" kern="0" dirty="0">
                <a:latin typeface="方正姚体" pitchFamily="2" charset="-122"/>
              </a:rPr>
              <a:t>[20]; </a:t>
            </a:r>
          </a:p>
          <a:p>
            <a:pPr marL="0" indent="0">
              <a:buClr>
                <a:schemeClr val="tx1"/>
              </a:buClr>
              <a:buNone/>
              <a:defRPr/>
            </a:pPr>
            <a:r>
              <a:rPr lang="en-US" altLang="zh-CN" sz="2000" kern="0" dirty="0">
                <a:latin typeface="方正姚体" pitchFamily="2" charset="-122"/>
              </a:rPr>
              <a:t>	unsigned </a:t>
            </a:r>
            <a:r>
              <a:rPr lang="en-US" altLang="zh-CN" sz="2000" kern="0" dirty="0" err="1">
                <a:latin typeface="方正姚体" pitchFamily="2" charset="-122"/>
              </a:rPr>
              <a:t>int</a:t>
            </a:r>
            <a:r>
              <a:rPr lang="en-US" altLang="zh-CN" sz="2000" kern="0" dirty="0">
                <a:latin typeface="方正姚体" pitchFamily="2" charset="-122"/>
              </a:rPr>
              <a:t> </a:t>
            </a:r>
            <a:r>
              <a:rPr lang="en-US" altLang="zh-CN" sz="2000" kern="0" dirty="0" err="1">
                <a:latin typeface="方正姚体" pitchFamily="2" charset="-122"/>
              </a:rPr>
              <a:t>uID</a:t>
            </a:r>
            <a:r>
              <a:rPr lang="en-US" altLang="zh-CN" sz="2000" kern="0" dirty="0">
                <a:latin typeface="方正姚体" pitchFamily="2" charset="-122"/>
              </a:rPr>
              <a:t>;</a:t>
            </a:r>
          </a:p>
          <a:p>
            <a:pPr marL="0" indent="0">
              <a:buClr>
                <a:schemeClr val="tx1"/>
              </a:buClr>
              <a:buNone/>
              <a:defRPr/>
            </a:pPr>
            <a:r>
              <a:rPr lang="en-US" altLang="zh-CN" sz="2000" kern="0" dirty="0">
                <a:latin typeface="方正姚体" pitchFamily="2" charset="-122"/>
              </a:rPr>
              <a:t>	float grade;</a:t>
            </a:r>
          </a:p>
          <a:p>
            <a:pPr marL="0" indent="0">
              <a:buClr>
                <a:schemeClr val="tx1"/>
              </a:buClr>
              <a:buNone/>
              <a:defRPr/>
            </a:pPr>
            <a:r>
              <a:rPr lang="en-US" altLang="zh-CN" sz="2000" kern="0" dirty="0">
                <a:latin typeface="方正姚体" pitchFamily="2" charset="-122"/>
              </a:rPr>
              <a:t>public:</a:t>
            </a:r>
          </a:p>
          <a:p>
            <a:pPr marL="0" indent="0">
              <a:buClr>
                <a:schemeClr val="tx1"/>
              </a:buClr>
              <a:buNone/>
              <a:defRPr/>
            </a:pPr>
            <a:r>
              <a:rPr lang="en-US" altLang="zh-CN" sz="2000" kern="0" dirty="0">
                <a:latin typeface="方正姚体" pitchFamily="2" charset="-122"/>
              </a:rPr>
              <a:t>	//</a:t>
            </a:r>
            <a:r>
              <a:rPr lang="zh-CN" altLang="en-US" sz="2000" kern="0" dirty="0">
                <a:latin typeface="方正姚体" pitchFamily="2" charset="-122"/>
              </a:rPr>
              <a:t>构造函数</a:t>
            </a:r>
          </a:p>
          <a:p>
            <a:pPr marL="0" indent="0">
              <a:buClr>
                <a:schemeClr val="tx1"/>
              </a:buClr>
              <a:buNone/>
              <a:defRPr/>
            </a:pPr>
            <a:r>
              <a:rPr lang="zh-CN" altLang="en-US" sz="2000" kern="0" dirty="0">
                <a:latin typeface="方正姚体" pitchFamily="2" charset="-122"/>
              </a:rPr>
              <a:t>	</a:t>
            </a:r>
            <a:r>
              <a:rPr lang="en-US" altLang="zh-CN" sz="2000" kern="0" dirty="0">
                <a:latin typeface="方正姚体" pitchFamily="2" charset="-122"/>
              </a:rPr>
              <a:t>Student(char *</a:t>
            </a:r>
            <a:r>
              <a:rPr lang="en-US" altLang="zh-CN" sz="2000" kern="0" dirty="0" err="1">
                <a:latin typeface="方正姚体" pitchFamily="2" charset="-122"/>
              </a:rPr>
              <a:t>pS</a:t>
            </a:r>
            <a:r>
              <a:rPr lang="en-US" altLang="zh-CN" sz="2000" kern="0" dirty="0">
                <a:latin typeface="方正姚体" pitchFamily="2" charset="-122"/>
              </a:rPr>
              <a:t>, unsigned </a:t>
            </a:r>
            <a:r>
              <a:rPr lang="en-US" altLang="zh-CN" sz="2000" kern="0" dirty="0" err="1">
                <a:latin typeface="方正姚体" pitchFamily="2" charset="-122"/>
              </a:rPr>
              <a:t>num</a:t>
            </a:r>
            <a:r>
              <a:rPr lang="en-US" altLang="zh-CN" sz="2000" kern="0" dirty="0">
                <a:latin typeface="方正姚体" pitchFamily="2" charset="-122"/>
              </a:rPr>
              <a:t>, float g, </a:t>
            </a:r>
            <a:r>
              <a:rPr lang="en-US" altLang="zh-CN" sz="2000" kern="0" dirty="0" err="1">
                <a:latin typeface="方正姚体" pitchFamily="2" charset="-122"/>
              </a:rPr>
              <a:t>int</a:t>
            </a:r>
            <a:r>
              <a:rPr lang="en-US" altLang="zh-CN" sz="2000" kern="0" dirty="0">
                <a:latin typeface="方正姚体" pitchFamily="2" charset="-122"/>
              </a:rPr>
              <a:t> age);</a:t>
            </a:r>
          </a:p>
          <a:p>
            <a:pPr marL="0" indent="0">
              <a:buClr>
                <a:schemeClr val="tx1"/>
              </a:buClr>
              <a:buNone/>
              <a:defRPr/>
            </a:pPr>
            <a:r>
              <a:rPr lang="en-US" altLang="zh-CN" sz="2000" kern="0" dirty="0">
                <a:latin typeface="方正姚体" pitchFamily="2" charset="-122"/>
              </a:rPr>
              <a:t>	//</a:t>
            </a:r>
            <a:r>
              <a:rPr lang="zh-CN" altLang="en-US" sz="2000" kern="0" dirty="0">
                <a:latin typeface="方正姚体" pitchFamily="2" charset="-122"/>
              </a:rPr>
              <a:t>重载</a:t>
            </a:r>
            <a:r>
              <a:rPr lang="en-US" altLang="zh-CN" sz="2000" kern="0" dirty="0">
                <a:latin typeface="方正姚体" pitchFamily="2" charset="-122"/>
              </a:rPr>
              <a:t>Person</a:t>
            </a:r>
            <a:r>
              <a:rPr lang="zh-CN" altLang="en-US" sz="2000" kern="0" dirty="0">
                <a:latin typeface="方正姚体" pitchFamily="2" charset="-122"/>
              </a:rPr>
              <a:t>类中的虚函数</a:t>
            </a:r>
          </a:p>
          <a:p>
            <a:pPr marL="0" indent="0">
              <a:buClr>
                <a:schemeClr val="tx1"/>
              </a:buClr>
              <a:buNone/>
              <a:defRPr/>
            </a:pPr>
            <a:r>
              <a:rPr lang="zh-CN" altLang="en-US" sz="2000" kern="0" dirty="0">
                <a:latin typeface="方正姚体" pitchFamily="2" charset="-122"/>
              </a:rPr>
              <a:t>	</a:t>
            </a:r>
            <a:r>
              <a:rPr lang="en-US" altLang="zh-CN" sz="2000" kern="0" dirty="0">
                <a:latin typeface="方正姚体" pitchFamily="2" charset="-122"/>
              </a:rPr>
              <a:t>void display(</a:t>
            </a:r>
            <a:r>
              <a:rPr lang="en-US" altLang="zh-CN" sz="2000" kern="0" dirty="0" err="1">
                <a:latin typeface="方正姚体" pitchFamily="2" charset="-122"/>
              </a:rPr>
              <a:t>ostream</a:t>
            </a:r>
            <a:r>
              <a:rPr lang="en-US" altLang="zh-CN" sz="2000" kern="0" dirty="0">
                <a:latin typeface="方正姚体" pitchFamily="2" charset="-122"/>
              </a:rPr>
              <a:t>&amp; out);</a:t>
            </a:r>
          </a:p>
          <a:p>
            <a:pPr marL="0" indent="0">
              <a:buClr>
                <a:schemeClr val="tx1"/>
              </a:buClr>
              <a:buNone/>
              <a:defRPr/>
            </a:pPr>
            <a:r>
              <a:rPr lang="en-US" altLang="zh-CN" sz="2000" kern="0" dirty="0">
                <a:latin typeface="方正姚体" pitchFamily="2" charset="-122"/>
              </a:rPr>
              <a:t>	//</a:t>
            </a:r>
            <a:r>
              <a:rPr lang="zh-CN" altLang="en-US" sz="2000" kern="0" dirty="0">
                <a:latin typeface="方正姚体" pitchFamily="2" charset="-122"/>
              </a:rPr>
              <a:t>自定义输出流 定义为友元函数</a:t>
            </a:r>
          </a:p>
          <a:p>
            <a:pPr marL="0" indent="0">
              <a:buClr>
                <a:schemeClr val="tx1"/>
              </a:buClr>
              <a:buNone/>
              <a:defRPr/>
            </a:pPr>
            <a:r>
              <a:rPr lang="zh-CN" altLang="en-US" sz="2000" kern="0" dirty="0">
                <a:latin typeface="方正姚体" pitchFamily="2" charset="-122"/>
              </a:rPr>
              <a:t>	</a:t>
            </a:r>
            <a:r>
              <a:rPr lang="en-US" altLang="zh-CN" sz="2000" kern="0" dirty="0">
                <a:latin typeface="方正姚体" pitchFamily="2" charset="-122"/>
              </a:rPr>
              <a:t>friend </a:t>
            </a:r>
            <a:r>
              <a:rPr lang="en-US" altLang="zh-CN" sz="2000" kern="0" dirty="0" err="1">
                <a:latin typeface="方正姚体" pitchFamily="2" charset="-122"/>
              </a:rPr>
              <a:t>ostream</a:t>
            </a:r>
            <a:r>
              <a:rPr lang="en-US" altLang="zh-CN" sz="2000" kern="0" dirty="0">
                <a:latin typeface="方正姚体" pitchFamily="2" charset="-122"/>
              </a:rPr>
              <a:t>&amp; operator&lt;&lt;(</a:t>
            </a:r>
            <a:r>
              <a:rPr lang="en-US" altLang="zh-CN" sz="2000" kern="0" dirty="0" err="1">
                <a:latin typeface="方正姚体" pitchFamily="2" charset="-122"/>
              </a:rPr>
              <a:t>ostream</a:t>
            </a:r>
            <a:r>
              <a:rPr lang="en-US" altLang="zh-CN" sz="2000" kern="0" dirty="0">
                <a:latin typeface="方正姚体" pitchFamily="2" charset="-122"/>
              </a:rPr>
              <a:t>&amp; out, Student&amp; </a:t>
            </a:r>
            <a:r>
              <a:rPr lang="en-US" altLang="zh-CN" sz="2000" kern="0" dirty="0" err="1">
                <a:latin typeface="方正姚体" pitchFamily="2" charset="-122"/>
              </a:rPr>
              <a:t>st</a:t>
            </a:r>
            <a:r>
              <a:rPr lang="en-US" altLang="zh-CN" sz="2000" kern="0" dirty="0">
                <a:latin typeface="方正姚体" pitchFamily="2" charset="-122"/>
              </a:rPr>
              <a:t>);</a:t>
            </a:r>
          </a:p>
          <a:p>
            <a:pPr marL="0" indent="0">
              <a:buClr>
                <a:schemeClr val="tx1"/>
              </a:buClr>
              <a:buNone/>
              <a:defRPr/>
            </a:pPr>
            <a:r>
              <a:rPr lang="en-US" altLang="zh-CN" sz="2000" kern="0" dirty="0">
                <a:latin typeface="方正姚体" pitchFamily="2" charset="-122"/>
              </a:rPr>
              <a:t>};</a:t>
            </a:r>
          </a:p>
        </p:txBody>
      </p:sp>
      <p:sp>
        <p:nvSpPr>
          <p:cNvPr id="75779" name="Text Box 4"/>
          <p:cNvSpPr txBox="1">
            <a:spLocks noChangeArrowheads="1"/>
          </p:cNvSpPr>
          <p:nvPr/>
        </p:nvSpPr>
        <p:spPr bwMode="auto">
          <a:xfrm>
            <a:off x="9699575" y="2781722"/>
            <a:ext cx="1981659" cy="30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头文件：</a:t>
            </a:r>
            <a:r>
              <a:rPr kumimoji="1" lang="en-US" altLang="zh-CN" sz="2000" dirty="0" err="1">
                <a:latin typeface="方正姚体" panose="02010601030101010101" pitchFamily="2" charset="-122"/>
                <a:ea typeface="方正姚体" panose="02010601030101010101" pitchFamily="2" charset="-122"/>
              </a:rPr>
              <a:t>Student.h</a:t>
            </a:r>
            <a:endParaRPr kumimoji="1" lang="en-US" altLang="zh-CN" sz="2000" dirty="0">
              <a:latin typeface="方正姚体" panose="02010601030101010101" pitchFamily="2" charset="-122"/>
              <a:ea typeface="方正姚体" panose="02010601030101010101" pitchFamily="2" charset="-122"/>
            </a:endParaRP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2590090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82551" y="1413570"/>
            <a:ext cx="7992888" cy="51843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Clr>
                <a:schemeClr val="tx1"/>
              </a:buClr>
              <a:buNone/>
              <a:defRPr/>
            </a:pPr>
            <a:r>
              <a:rPr lang="en-US" altLang="zh-CN" sz="2000" kern="0" dirty="0">
                <a:latin typeface="方正姚体" pitchFamily="2" charset="-122"/>
              </a:rPr>
              <a:t>//</a:t>
            </a:r>
            <a:r>
              <a:rPr lang="en-US" altLang="zh-CN" sz="2000" kern="0" dirty="0" err="1">
                <a:latin typeface="方正姚体" pitchFamily="2" charset="-122"/>
              </a:rPr>
              <a:t>MasterStuden</a:t>
            </a:r>
            <a:r>
              <a:rPr lang="zh-CN" altLang="en-US" sz="2000" kern="0" dirty="0">
                <a:latin typeface="方正姚体" pitchFamily="2" charset="-122"/>
              </a:rPr>
              <a:t>类声明 公有继承</a:t>
            </a:r>
          </a:p>
          <a:p>
            <a:pPr marL="0" indent="0">
              <a:buClr>
                <a:schemeClr val="tx1"/>
              </a:buClr>
              <a:buNone/>
              <a:defRPr/>
            </a:pPr>
            <a:r>
              <a:rPr lang="en-US" altLang="zh-CN" sz="2000" kern="0" dirty="0">
                <a:latin typeface="方正姚体" pitchFamily="2" charset="-122"/>
              </a:rPr>
              <a:t>class </a:t>
            </a:r>
            <a:r>
              <a:rPr lang="en-US" altLang="zh-CN" sz="2000" kern="0" dirty="0" err="1">
                <a:latin typeface="方正姚体" pitchFamily="2" charset="-122"/>
              </a:rPr>
              <a:t>MasterStudent:public</a:t>
            </a:r>
            <a:r>
              <a:rPr lang="en-US" altLang="zh-CN" sz="2000" kern="0" dirty="0">
                <a:latin typeface="方正姚体" pitchFamily="2" charset="-122"/>
              </a:rPr>
              <a:t> Student</a:t>
            </a:r>
          </a:p>
          <a:p>
            <a:pPr marL="0" indent="0">
              <a:buClr>
                <a:schemeClr val="tx1"/>
              </a:buClr>
              <a:buNone/>
              <a:defRPr/>
            </a:pPr>
            <a:r>
              <a:rPr lang="en-US" altLang="zh-CN" sz="2000" kern="0" dirty="0">
                <a:latin typeface="方正姚体" pitchFamily="2" charset="-122"/>
              </a:rPr>
              <a:t>{</a:t>
            </a:r>
          </a:p>
          <a:p>
            <a:pPr marL="0" indent="0">
              <a:buClr>
                <a:schemeClr val="tx1"/>
              </a:buClr>
              <a:buNone/>
              <a:defRPr/>
            </a:pPr>
            <a:r>
              <a:rPr lang="en-US" altLang="zh-CN" sz="2000" kern="0" dirty="0">
                <a:latin typeface="方正姚体" pitchFamily="2" charset="-122"/>
              </a:rPr>
              <a:t>public:</a:t>
            </a:r>
          </a:p>
          <a:p>
            <a:pPr marL="0" indent="0">
              <a:buClr>
                <a:schemeClr val="tx1"/>
              </a:buClr>
              <a:buNone/>
              <a:defRPr/>
            </a:pPr>
            <a:r>
              <a:rPr lang="en-US" altLang="zh-CN" sz="2000" kern="0" dirty="0">
                <a:latin typeface="方正姚体" pitchFamily="2" charset="-122"/>
              </a:rPr>
              <a:t>	//</a:t>
            </a:r>
            <a:r>
              <a:rPr lang="en-US" altLang="zh-CN" sz="2000" kern="0" dirty="0" err="1">
                <a:latin typeface="方正姚体" pitchFamily="2" charset="-122"/>
              </a:rPr>
              <a:t>MasterStudent</a:t>
            </a:r>
            <a:r>
              <a:rPr lang="zh-CN" altLang="en-US" sz="2000" kern="0" dirty="0">
                <a:latin typeface="方正姚体" pitchFamily="2" charset="-122"/>
              </a:rPr>
              <a:t>的构造函数</a:t>
            </a:r>
          </a:p>
          <a:p>
            <a:pPr marL="0" indent="0">
              <a:buClr>
                <a:schemeClr val="tx1"/>
              </a:buClr>
              <a:buNone/>
              <a:defRPr/>
            </a:pPr>
            <a:r>
              <a:rPr lang="zh-CN" altLang="en-US" sz="2000" kern="0" dirty="0">
                <a:latin typeface="方正姚体" pitchFamily="2" charset="-122"/>
              </a:rPr>
              <a:t>	</a:t>
            </a:r>
            <a:r>
              <a:rPr lang="en-US" altLang="zh-CN" sz="2000" kern="0" dirty="0" err="1">
                <a:latin typeface="方正姚体" pitchFamily="2" charset="-122"/>
              </a:rPr>
              <a:t>MasterStudent</a:t>
            </a:r>
            <a:r>
              <a:rPr lang="en-US" altLang="zh-CN" sz="2000" kern="0" dirty="0">
                <a:latin typeface="方正姚体" pitchFamily="2" charset="-122"/>
              </a:rPr>
              <a:t>(char *</a:t>
            </a:r>
            <a:r>
              <a:rPr lang="en-US" altLang="zh-CN" sz="2000" kern="0" dirty="0" err="1">
                <a:latin typeface="方正姚体" pitchFamily="2" charset="-122"/>
              </a:rPr>
              <a:t>pS,unsigned</a:t>
            </a:r>
            <a:r>
              <a:rPr lang="en-US" altLang="zh-CN" sz="2000" kern="0" dirty="0">
                <a:latin typeface="方正姚体" pitchFamily="2" charset="-122"/>
              </a:rPr>
              <a:t> </a:t>
            </a:r>
            <a:r>
              <a:rPr lang="en-US" altLang="zh-CN" sz="2000" kern="0" dirty="0" err="1">
                <a:latin typeface="方正姚体" pitchFamily="2" charset="-122"/>
              </a:rPr>
              <a:t>num</a:t>
            </a:r>
            <a:r>
              <a:rPr lang="en-US" altLang="zh-CN" sz="2000" kern="0" dirty="0">
                <a:latin typeface="方正姚体" pitchFamily="2" charset="-122"/>
              </a:rPr>
              <a:t>, float g, </a:t>
            </a:r>
            <a:r>
              <a:rPr lang="en-US" altLang="zh-CN" sz="2000" kern="0" dirty="0" err="1">
                <a:latin typeface="方正姚体" pitchFamily="2" charset="-122"/>
              </a:rPr>
              <a:t>int</a:t>
            </a:r>
            <a:r>
              <a:rPr lang="en-US" altLang="zh-CN" sz="2000" kern="0" dirty="0">
                <a:latin typeface="方正姚体" pitchFamily="2" charset="-122"/>
              </a:rPr>
              <a:t> </a:t>
            </a:r>
            <a:r>
              <a:rPr lang="en-US" altLang="zh-CN" sz="2000" kern="0" dirty="0" err="1">
                <a:latin typeface="方正姚体" pitchFamily="2" charset="-122"/>
              </a:rPr>
              <a:t>age,char</a:t>
            </a:r>
            <a:r>
              <a:rPr lang="en-US" altLang="zh-CN" sz="2000" kern="0" dirty="0">
                <a:latin typeface="方正姚体" pitchFamily="2" charset="-122"/>
              </a:rPr>
              <a:t> t)</a:t>
            </a:r>
          </a:p>
          <a:p>
            <a:pPr marL="0" indent="0">
              <a:buClr>
                <a:schemeClr val="tx1"/>
              </a:buClr>
              <a:buNone/>
              <a:defRPr/>
            </a:pPr>
            <a:r>
              <a:rPr lang="en-US" altLang="zh-CN" sz="2000" kern="0" dirty="0">
                <a:latin typeface="方正姚体" pitchFamily="2" charset="-122"/>
              </a:rPr>
              <a:t>		:Student(</a:t>
            </a:r>
            <a:r>
              <a:rPr lang="en-US" altLang="zh-CN" sz="2000" kern="0" dirty="0" err="1">
                <a:latin typeface="方正姚体" pitchFamily="2" charset="-122"/>
              </a:rPr>
              <a:t>pS,num,g,age</a:t>
            </a:r>
            <a:r>
              <a:rPr lang="en-US" altLang="zh-CN" sz="2000" kern="0" dirty="0">
                <a:latin typeface="方正姚体" pitchFamily="2" charset="-122"/>
              </a:rPr>
              <a:t>),type(t) { }</a:t>
            </a:r>
          </a:p>
          <a:p>
            <a:pPr marL="0" indent="0">
              <a:buClr>
                <a:schemeClr val="tx1"/>
              </a:buClr>
              <a:buNone/>
              <a:defRPr/>
            </a:pPr>
            <a:r>
              <a:rPr lang="en-US" altLang="zh-CN" sz="2000" kern="0" dirty="0">
                <a:latin typeface="方正姚体" pitchFamily="2" charset="-122"/>
              </a:rPr>
              <a:t>	//</a:t>
            </a:r>
            <a:r>
              <a:rPr lang="zh-CN" altLang="en-US" sz="2000" kern="0" dirty="0">
                <a:latin typeface="方正姚体" pitchFamily="2" charset="-122"/>
              </a:rPr>
              <a:t>重载虚函数</a:t>
            </a:r>
          </a:p>
          <a:p>
            <a:pPr marL="0" indent="0">
              <a:buClr>
                <a:schemeClr val="tx1"/>
              </a:buClr>
              <a:buNone/>
              <a:defRPr/>
            </a:pPr>
            <a:r>
              <a:rPr lang="zh-CN" altLang="en-US" sz="2000" kern="0" dirty="0">
                <a:latin typeface="方正姚体" pitchFamily="2" charset="-122"/>
              </a:rPr>
              <a:t>	</a:t>
            </a:r>
            <a:r>
              <a:rPr lang="en-US" altLang="zh-CN" sz="2000" kern="0" dirty="0">
                <a:latin typeface="方正姚体" pitchFamily="2" charset="-122"/>
              </a:rPr>
              <a:t>void display(</a:t>
            </a:r>
            <a:r>
              <a:rPr lang="en-US" altLang="zh-CN" sz="2000" kern="0" dirty="0" err="1">
                <a:latin typeface="方正姚体" pitchFamily="2" charset="-122"/>
              </a:rPr>
              <a:t>ostream</a:t>
            </a:r>
            <a:r>
              <a:rPr lang="en-US" altLang="zh-CN" sz="2000" kern="0" dirty="0">
                <a:latin typeface="方正姚体" pitchFamily="2" charset="-122"/>
              </a:rPr>
              <a:t>&amp; out);</a:t>
            </a:r>
          </a:p>
          <a:p>
            <a:pPr marL="0" indent="0">
              <a:buClr>
                <a:schemeClr val="tx1"/>
              </a:buClr>
              <a:buNone/>
              <a:defRPr/>
            </a:pPr>
            <a:r>
              <a:rPr lang="en-US" altLang="zh-CN" sz="2000" kern="0" dirty="0">
                <a:latin typeface="方正姚体" pitchFamily="2" charset="-122"/>
              </a:rPr>
              <a:t>protected:</a:t>
            </a:r>
          </a:p>
          <a:p>
            <a:pPr marL="0" indent="0">
              <a:buClr>
                <a:schemeClr val="tx1"/>
              </a:buClr>
              <a:buNone/>
              <a:defRPr/>
            </a:pPr>
            <a:r>
              <a:rPr lang="en-US" altLang="zh-CN" sz="2000" kern="0" dirty="0">
                <a:latin typeface="方正姚体" pitchFamily="2" charset="-122"/>
              </a:rPr>
              <a:t>	char type;</a:t>
            </a:r>
          </a:p>
          <a:p>
            <a:pPr marL="0" indent="0">
              <a:buClr>
                <a:schemeClr val="tx1"/>
              </a:buClr>
              <a:buNone/>
              <a:defRPr/>
            </a:pPr>
            <a:r>
              <a:rPr lang="en-US" altLang="zh-CN" sz="2000" kern="0" dirty="0">
                <a:latin typeface="方正姚体" pitchFamily="2" charset="-122"/>
              </a:rPr>
              <a:t>};</a:t>
            </a:r>
          </a:p>
        </p:txBody>
      </p:sp>
      <p:sp>
        <p:nvSpPr>
          <p:cNvPr id="76803" name="Text Box 4"/>
          <p:cNvSpPr txBox="1">
            <a:spLocks noChangeArrowheads="1"/>
          </p:cNvSpPr>
          <p:nvPr/>
        </p:nvSpPr>
        <p:spPr bwMode="auto">
          <a:xfrm>
            <a:off x="9267527" y="3213770"/>
            <a:ext cx="1981659" cy="30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头文件：</a:t>
            </a:r>
            <a:r>
              <a:rPr kumimoji="1" lang="en-US" altLang="zh-CN" sz="2000" dirty="0" err="1">
                <a:latin typeface="方正姚体" panose="02010601030101010101" pitchFamily="2" charset="-122"/>
                <a:ea typeface="方正姚体" panose="02010601030101010101" pitchFamily="2" charset="-122"/>
              </a:rPr>
              <a:t>Student.h</a:t>
            </a:r>
            <a:endParaRPr kumimoji="1" lang="en-US" altLang="zh-CN" sz="2000" dirty="0">
              <a:latin typeface="方正姚体" panose="02010601030101010101" pitchFamily="2" charset="-122"/>
              <a:ea typeface="方正姚体" panose="02010601030101010101" pitchFamily="2" charset="-122"/>
            </a:endParaRP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0028843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2512" y="1125799"/>
            <a:ext cx="8784975" cy="50414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Clr>
                <a:schemeClr val="tx1"/>
              </a:buClr>
              <a:buNone/>
              <a:defRPr/>
            </a:pPr>
            <a:r>
              <a:rPr lang="en-US" altLang="zh-CN" sz="1600" kern="0" dirty="0">
                <a:latin typeface="方正姚体" pitchFamily="2" charset="-122"/>
              </a:rPr>
              <a:t>#include&lt;</a:t>
            </a:r>
            <a:r>
              <a:rPr lang="en-US" altLang="zh-CN" sz="1600" kern="0" dirty="0" err="1">
                <a:latin typeface="方正姚体" pitchFamily="2" charset="-122"/>
              </a:rPr>
              <a:t>fstream.h</a:t>
            </a:r>
            <a:r>
              <a:rPr lang="en-US" altLang="zh-CN" sz="1600" kern="0" dirty="0">
                <a:latin typeface="方正姚体" pitchFamily="2" charset="-122"/>
              </a:rPr>
              <a:t>&gt;</a:t>
            </a:r>
          </a:p>
          <a:p>
            <a:pPr marL="0" indent="0">
              <a:buClr>
                <a:schemeClr val="tx1"/>
              </a:buClr>
              <a:buNone/>
              <a:defRPr/>
            </a:pPr>
            <a:r>
              <a:rPr lang="en-US" altLang="zh-CN" sz="1600" kern="0" dirty="0">
                <a:latin typeface="方正姚体" pitchFamily="2" charset="-122"/>
              </a:rPr>
              <a:t>#include&lt;</a:t>
            </a:r>
            <a:r>
              <a:rPr lang="en-US" altLang="zh-CN" sz="1600" kern="0" dirty="0" err="1">
                <a:latin typeface="方正姚体" pitchFamily="2" charset="-122"/>
              </a:rPr>
              <a:t>iomanip.h</a:t>
            </a:r>
            <a:r>
              <a:rPr lang="en-US" altLang="zh-CN" sz="1600" kern="0" dirty="0">
                <a:latin typeface="方正姚体" pitchFamily="2" charset="-122"/>
              </a:rPr>
              <a:t>&gt;</a:t>
            </a:r>
          </a:p>
          <a:p>
            <a:pPr marL="0" indent="0">
              <a:buClr>
                <a:schemeClr val="tx1"/>
              </a:buClr>
              <a:buNone/>
              <a:defRPr/>
            </a:pPr>
            <a:r>
              <a:rPr lang="en-US" altLang="zh-CN" sz="1600" kern="0" dirty="0">
                <a:latin typeface="方正姚体" pitchFamily="2" charset="-122"/>
              </a:rPr>
              <a:t>#</a:t>
            </a:r>
            <a:r>
              <a:rPr lang="en-US" altLang="zh-CN" sz="1600" kern="0" dirty="0" err="1">
                <a:latin typeface="方正姚体" pitchFamily="2" charset="-122"/>
              </a:rPr>
              <a:t>include</a:t>
            </a:r>
            <a:r>
              <a:rPr lang="en-US" altLang="zh-CN" sz="1600" kern="0" dirty="0" err="1"/>
              <a:t>“</a:t>
            </a:r>
            <a:r>
              <a:rPr lang="en-US" altLang="zh-CN" sz="1600" kern="0" dirty="0" err="1">
                <a:latin typeface="方正姚体" pitchFamily="2" charset="-122"/>
              </a:rPr>
              <a:t>Student.h</a:t>
            </a:r>
            <a:r>
              <a:rPr lang="en-US" altLang="zh-CN" sz="1600" kern="0" dirty="0">
                <a:latin typeface="方正姚体" pitchFamily="2" charset="-122"/>
              </a:rPr>
              <a:t>"</a:t>
            </a:r>
          </a:p>
          <a:p>
            <a:pPr marL="0" indent="0">
              <a:buClr>
                <a:schemeClr val="tx1"/>
              </a:buClr>
              <a:buNone/>
              <a:defRPr/>
            </a:pPr>
            <a:r>
              <a:rPr lang="en-US" altLang="zh-CN" sz="1600" kern="0" dirty="0">
                <a:latin typeface="方正姚体" pitchFamily="2" charset="-122"/>
              </a:rPr>
              <a:t>//Student </a:t>
            </a:r>
            <a:r>
              <a:rPr lang="zh-CN" altLang="en-US" sz="1600" kern="0" dirty="0">
                <a:latin typeface="方正姚体" pitchFamily="2" charset="-122"/>
              </a:rPr>
              <a:t>类的构造函数</a:t>
            </a:r>
          </a:p>
          <a:p>
            <a:pPr marL="0" indent="0">
              <a:buClr>
                <a:schemeClr val="tx1"/>
              </a:buClr>
              <a:buNone/>
              <a:defRPr/>
            </a:pPr>
            <a:r>
              <a:rPr lang="en-US" altLang="zh-CN" sz="1600" kern="0" dirty="0">
                <a:latin typeface="方正姚体" pitchFamily="2" charset="-122"/>
              </a:rPr>
              <a:t>Student::Student(char *</a:t>
            </a:r>
            <a:r>
              <a:rPr lang="en-US" altLang="zh-CN" sz="1600" kern="0" dirty="0" err="1">
                <a:latin typeface="方正姚体" pitchFamily="2" charset="-122"/>
              </a:rPr>
              <a:t>pS</a:t>
            </a:r>
            <a:r>
              <a:rPr lang="en-US" altLang="zh-CN" sz="1600" kern="0" dirty="0">
                <a:latin typeface="方正姚体" pitchFamily="2" charset="-122"/>
              </a:rPr>
              <a:t>, unsigned </a:t>
            </a:r>
            <a:r>
              <a:rPr lang="en-US" altLang="zh-CN" sz="1600" kern="0" dirty="0" err="1">
                <a:latin typeface="方正姚体" pitchFamily="2" charset="-122"/>
              </a:rPr>
              <a:t>num</a:t>
            </a:r>
            <a:r>
              <a:rPr lang="en-US" altLang="zh-CN" sz="1600" kern="0" dirty="0">
                <a:latin typeface="方正姚体" pitchFamily="2" charset="-122"/>
              </a:rPr>
              <a:t>, float g, </a:t>
            </a:r>
            <a:r>
              <a:rPr lang="en-US" altLang="zh-CN" sz="1600" kern="0" dirty="0" err="1">
                <a:latin typeface="方正姚体" pitchFamily="2" charset="-122"/>
              </a:rPr>
              <a:t>int</a:t>
            </a:r>
            <a:r>
              <a:rPr lang="en-US" altLang="zh-CN" sz="1600" kern="0" dirty="0">
                <a:latin typeface="方正姚体" pitchFamily="2" charset="-122"/>
              </a:rPr>
              <a:t> age)</a:t>
            </a:r>
          </a:p>
          <a:p>
            <a:pPr marL="0" indent="0">
              <a:buClr>
                <a:schemeClr val="tx1"/>
              </a:buClr>
              <a:buNone/>
              <a:defRPr/>
            </a:pPr>
            <a:r>
              <a:rPr lang="en-US" altLang="zh-CN" sz="1600" kern="0" dirty="0">
                <a:latin typeface="方正姚体" pitchFamily="2" charset="-122"/>
              </a:rPr>
              <a:t>{  </a:t>
            </a:r>
          </a:p>
          <a:p>
            <a:pPr marL="0" indent="0">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strcpy</a:t>
            </a:r>
            <a:r>
              <a:rPr lang="en-US" altLang="zh-CN" sz="1600" kern="0" dirty="0">
                <a:latin typeface="方正姚体" pitchFamily="2" charset="-122"/>
              </a:rPr>
              <a:t>(</a:t>
            </a:r>
            <a:r>
              <a:rPr lang="en-US" altLang="zh-CN" sz="1600" kern="0" dirty="0" err="1">
                <a:latin typeface="方正姚体" pitchFamily="2" charset="-122"/>
              </a:rPr>
              <a:t>pName,pS</a:t>
            </a:r>
            <a:r>
              <a:rPr lang="en-US" altLang="zh-CN" sz="1600" kern="0" dirty="0">
                <a:latin typeface="方正姚体" pitchFamily="2" charset="-122"/>
              </a:rPr>
              <a:t>);   //</a:t>
            </a:r>
            <a:r>
              <a:rPr lang="zh-CN" altLang="en-US" sz="1600" kern="0" dirty="0">
                <a:latin typeface="方正姚体" pitchFamily="2" charset="-122"/>
              </a:rPr>
              <a:t>调用字符串库函数</a:t>
            </a:r>
            <a:r>
              <a:rPr lang="en-US" altLang="zh-CN" sz="1600" kern="0" dirty="0" err="1">
                <a:latin typeface="方正姚体" pitchFamily="2" charset="-122"/>
              </a:rPr>
              <a:t>strcpy</a:t>
            </a:r>
            <a:r>
              <a:rPr lang="zh-CN" altLang="en-US" sz="1600" kern="0" dirty="0">
                <a:latin typeface="方正姚体" pitchFamily="2" charset="-122"/>
              </a:rPr>
              <a:t>将</a:t>
            </a:r>
            <a:r>
              <a:rPr lang="en-US" altLang="zh-CN" sz="1600" kern="0" dirty="0" err="1">
                <a:latin typeface="方正姚体" pitchFamily="2" charset="-122"/>
              </a:rPr>
              <a:t>pS</a:t>
            </a:r>
            <a:r>
              <a:rPr lang="zh-CN" altLang="en-US" sz="1600" kern="0" dirty="0">
                <a:latin typeface="方正姚体" pitchFamily="2" charset="-122"/>
              </a:rPr>
              <a:t>所指的字符串赋给</a:t>
            </a:r>
            <a:r>
              <a:rPr lang="en-US" altLang="zh-CN" sz="1600" kern="0" dirty="0" err="1">
                <a:latin typeface="方正姚体" pitchFamily="2" charset="-122"/>
              </a:rPr>
              <a:t>pName</a:t>
            </a:r>
            <a:endParaRPr lang="en-US" altLang="zh-CN" sz="1600" kern="0" dirty="0">
              <a:latin typeface="方正姚体" pitchFamily="2" charset="-122"/>
            </a:endParaRPr>
          </a:p>
          <a:p>
            <a:pPr marL="0" indent="0">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uID</a:t>
            </a:r>
            <a:r>
              <a:rPr lang="en-US" altLang="zh-CN" sz="1600" kern="0" dirty="0">
                <a:latin typeface="方正姚体" pitchFamily="2" charset="-122"/>
              </a:rPr>
              <a:t>=</a:t>
            </a:r>
            <a:r>
              <a:rPr lang="en-US" altLang="zh-CN" sz="1600" kern="0" dirty="0" err="1">
                <a:latin typeface="方正姚体" pitchFamily="2" charset="-122"/>
              </a:rPr>
              <a:t>num</a:t>
            </a:r>
            <a:r>
              <a:rPr lang="en-US" altLang="zh-CN" sz="1600" kern="0" dirty="0">
                <a:latin typeface="方正姚体" pitchFamily="2" charset="-122"/>
              </a:rPr>
              <a:t>;</a:t>
            </a:r>
          </a:p>
          <a:p>
            <a:pPr marL="0" indent="0">
              <a:buClr>
                <a:schemeClr val="tx1"/>
              </a:buClr>
              <a:buNone/>
              <a:defRPr/>
            </a:pPr>
            <a:r>
              <a:rPr lang="en-US" altLang="zh-CN" sz="1600" kern="0" dirty="0">
                <a:latin typeface="方正姚体" pitchFamily="2" charset="-122"/>
              </a:rPr>
              <a:t>       grade=g;    </a:t>
            </a:r>
          </a:p>
          <a:p>
            <a:pPr marL="0" indent="0">
              <a:buClr>
                <a:schemeClr val="tx1"/>
              </a:buClr>
              <a:buNone/>
              <a:defRPr/>
            </a:pPr>
            <a:r>
              <a:rPr lang="en-US" altLang="zh-CN" sz="1600" kern="0" dirty="0">
                <a:latin typeface="方正姚体" pitchFamily="2" charset="-122"/>
              </a:rPr>
              <a:t>}</a:t>
            </a:r>
          </a:p>
          <a:p>
            <a:pPr marL="0" indent="0">
              <a:buClr>
                <a:schemeClr val="tx1"/>
              </a:buClr>
              <a:buNone/>
              <a:defRPr/>
            </a:pPr>
            <a:r>
              <a:rPr lang="en-US" altLang="zh-CN" sz="1600" kern="0" dirty="0">
                <a:latin typeface="方正姚体" pitchFamily="2" charset="-122"/>
              </a:rPr>
              <a:t>//</a:t>
            </a:r>
            <a:r>
              <a:rPr lang="zh-CN" altLang="en-US" sz="1600" kern="0" dirty="0">
                <a:latin typeface="方正姚体" pitchFamily="2" charset="-122"/>
              </a:rPr>
              <a:t>显示</a:t>
            </a:r>
            <a:r>
              <a:rPr lang="en-US" altLang="zh-CN" sz="1600" kern="0" dirty="0">
                <a:latin typeface="方正姚体" pitchFamily="2" charset="-122"/>
              </a:rPr>
              <a:t>Student</a:t>
            </a:r>
            <a:r>
              <a:rPr lang="zh-CN" altLang="en-US" sz="1600" kern="0" dirty="0">
                <a:latin typeface="方正姚体" pitchFamily="2" charset="-122"/>
              </a:rPr>
              <a:t>的信息</a:t>
            </a:r>
          </a:p>
          <a:p>
            <a:pPr marL="0" indent="0">
              <a:buClr>
                <a:schemeClr val="tx1"/>
              </a:buClr>
              <a:buNone/>
              <a:defRPr/>
            </a:pPr>
            <a:r>
              <a:rPr lang="en-US" altLang="zh-CN" sz="1600" kern="0" dirty="0">
                <a:latin typeface="方正姚体" pitchFamily="2" charset="-122"/>
              </a:rPr>
              <a:t>void Student::display(</a:t>
            </a:r>
            <a:r>
              <a:rPr lang="en-US" altLang="zh-CN" sz="1600" kern="0" dirty="0" err="1">
                <a:latin typeface="方正姚体" pitchFamily="2" charset="-122"/>
              </a:rPr>
              <a:t>ostream</a:t>
            </a:r>
            <a:r>
              <a:rPr lang="en-US" altLang="zh-CN" sz="1600" kern="0" dirty="0">
                <a:latin typeface="方正姚体" pitchFamily="2" charset="-122"/>
              </a:rPr>
              <a:t>&amp; out)</a:t>
            </a:r>
          </a:p>
          <a:p>
            <a:pPr marL="0" indent="0">
              <a:buClr>
                <a:schemeClr val="tx1"/>
              </a:buClr>
              <a:buNone/>
              <a:defRPr/>
            </a:pPr>
            <a:r>
              <a:rPr lang="en-US" altLang="zh-CN" sz="1600" kern="0" dirty="0">
                <a:latin typeface="方正姚体" pitchFamily="2" charset="-122"/>
              </a:rPr>
              <a:t>{       Person::display(out);  //</a:t>
            </a:r>
            <a:r>
              <a:rPr lang="zh-CN" altLang="en-US" sz="1600" kern="0" dirty="0">
                <a:latin typeface="方正姚体" pitchFamily="2" charset="-122"/>
              </a:rPr>
              <a:t>调用基类的成员函数</a:t>
            </a:r>
          </a:p>
          <a:p>
            <a:pPr marL="0" indent="0">
              <a:buClr>
                <a:schemeClr val="tx1"/>
              </a:buClr>
              <a:buNone/>
              <a:defRPr/>
            </a:pPr>
            <a:r>
              <a:rPr lang="zh-CN" altLang="en-US" sz="1600" kern="0" dirty="0">
                <a:latin typeface="方正姚体" pitchFamily="2" charset="-122"/>
              </a:rPr>
              <a:t>        </a:t>
            </a:r>
            <a:r>
              <a:rPr lang="en-US" altLang="zh-CN" sz="1600" kern="0" dirty="0">
                <a:latin typeface="方正姚体" pitchFamily="2" charset="-122"/>
              </a:rPr>
              <a:t>//</a:t>
            </a:r>
            <a:r>
              <a:rPr lang="zh-CN" altLang="en-US" sz="1600" kern="0" dirty="0">
                <a:latin typeface="方正姚体" pitchFamily="2" charset="-122"/>
              </a:rPr>
              <a:t>自定义输出格式 </a:t>
            </a:r>
          </a:p>
          <a:p>
            <a:pPr marL="0" indent="0">
              <a:buClr>
                <a:schemeClr val="tx1"/>
              </a:buClr>
              <a:buNone/>
              <a:defRPr/>
            </a:pPr>
            <a:r>
              <a:rPr lang="zh-CN" altLang="en-US" sz="1600" kern="0" dirty="0">
                <a:latin typeface="方正姚体" pitchFamily="2" charset="-122"/>
              </a:rPr>
              <a:t>       </a:t>
            </a:r>
            <a:r>
              <a:rPr lang="en-US" altLang="zh-CN" sz="1600" kern="0" dirty="0">
                <a:latin typeface="方正姚体" pitchFamily="2" charset="-122"/>
              </a:rPr>
              <a:t>out&lt;&lt;</a:t>
            </a:r>
            <a:r>
              <a:rPr lang="en-US" altLang="zh-CN" sz="1600" kern="0" dirty="0" err="1">
                <a:latin typeface="方正姚体" pitchFamily="2" charset="-122"/>
              </a:rPr>
              <a:t>setiosflags</a:t>
            </a:r>
            <a:r>
              <a:rPr lang="en-US" altLang="zh-CN" sz="1600" kern="0" dirty="0">
                <a:latin typeface="方正姚体" pitchFamily="2" charset="-122"/>
              </a:rPr>
              <a:t>(</a:t>
            </a:r>
            <a:r>
              <a:rPr lang="en-US" altLang="zh-CN" sz="1600" kern="0" dirty="0" err="1">
                <a:latin typeface="方正姚体" pitchFamily="2" charset="-122"/>
              </a:rPr>
              <a:t>ios</a:t>
            </a:r>
            <a:r>
              <a:rPr lang="en-US" altLang="zh-CN" sz="1600" kern="0" dirty="0">
                <a:latin typeface="方正姚体" pitchFamily="2" charset="-122"/>
              </a:rPr>
              <a:t>::left)&lt;&lt;</a:t>
            </a:r>
            <a:r>
              <a:rPr lang="en-US" altLang="zh-CN" sz="1600" kern="0" dirty="0" err="1">
                <a:latin typeface="方正姚体" pitchFamily="2" charset="-122"/>
              </a:rPr>
              <a:t>setw</a:t>
            </a:r>
            <a:r>
              <a:rPr lang="en-US" altLang="zh-CN" sz="1600" kern="0" dirty="0">
                <a:latin typeface="方正姚体" pitchFamily="2" charset="-122"/>
              </a:rPr>
              <a:t>(20)&lt;&lt;</a:t>
            </a:r>
            <a:r>
              <a:rPr lang="en-US" altLang="zh-CN" sz="1600" kern="0" dirty="0" err="1">
                <a:latin typeface="方正姚体" pitchFamily="2" charset="-122"/>
              </a:rPr>
              <a:t>pName</a:t>
            </a:r>
            <a:r>
              <a:rPr lang="en-US" altLang="zh-CN" sz="1600" kern="0" dirty="0">
                <a:latin typeface="方正姚体" pitchFamily="2" charset="-122"/>
              </a:rPr>
              <a:t>&lt;&lt;</a:t>
            </a:r>
            <a:r>
              <a:rPr lang="en-US" altLang="zh-CN" sz="1600" kern="0" dirty="0" err="1">
                <a:latin typeface="方正姚体" pitchFamily="2" charset="-122"/>
              </a:rPr>
              <a:t>uID</a:t>
            </a:r>
            <a:r>
              <a:rPr lang="en-US" altLang="zh-CN" sz="1600" kern="0" dirty="0">
                <a:latin typeface="方正姚体" pitchFamily="2" charset="-122"/>
              </a:rPr>
              <a:t>&lt;&lt;</a:t>
            </a:r>
            <a:r>
              <a:rPr lang="en-US" altLang="zh-CN" sz="1600" kern="0" dirty="0" err="1">
                <a:latin typeface="方正姚体" pitchFamily="2" charset="-122"/>
              </a:rPr>
              <a:t>uID</a:t>
            </a:r>
            <a:r>
              <a:rPr lang="en-US" altLang="zh-CN" sz="1600" kern="0" dirty="0">
                <a:latin typeface="方正姚体" pitchFamily="2" charset="-122"/>
              </a:rPr>
              <a:t>&lt;&lt;","</a:t>
            </a:r>
          </a:p>
          <a:p>
            <a:pPr marL="0" indent="0">
              <a:buClr>
                <a:schemeClr val="tx1"/>
              </a:buClr>
              <a:buNone/>
              <a:defRPr/>
            </a:pPr>
            <a:r>
              <a:rPr lang="en-US" altLang="zh-CN" sz="1600" kern="0" dirty="0">
                <a:latin typeface="方正姚体" pitchFamily="2" charset="-122"/>
              </a:rPr>
              <a:t>       &lt;&lt;</a:t>
            </a:r>
            <a:r>
              <a:rPr lang="en-US" altLang="zh-CN" sz="1600" kern="0" dirty="0" err="1">
                <a:latin typeface="方正姚体" pitchFamily="2" charset="-122"/>
              </a:rPr>
              <a:t>setiosflags</a:t>
            </a:r>
            <a:r>
              <a:rPr lang="en-US" altLang="zh-CN" sz="1600" kern="0" dirty="0">
                <a:latin typeface="方正姚体" pitchFamily="2" charset="-122"/>
              </a:rPr>
              <a:t>(</a:t>
            </a:r>
            <a:r>
              <a:rPr lang="en-US" altLang="zh-CN" sz="1600" kern="0" dirty="0" err="1">
                <a:latin typeface="方正姚体" pitchFamily="2" charset="-122"/>
              </a:rPr>
              <a:t>ios</a:t>
            </a:r>
            <a:r>
              <a:rPr lang="en-US" altLang="zh-CN" sz="1600" kern="0" dirty="0">
                <a:latin typeface="方正姚体" pitchFamily="2" charset="-122"/>
              </a:rPr>
              <a:t>::right)&lt;&lt;</a:t>
            </a:r>
            <a:r>
              <a:rPr lang="en-US" altLang="zh-CN" sz="1600" kern="0" dirty="0" err="1">
                <a:latin typeface="方正姚体" pitchFamily="2" charset="-122"/>
              </a:rPr>
              <a:t>setw</a:t>
            </a:r>
            <a:r>
              <a:rPr lang="en-US" altLang="zh-CN" sz="1600" kern="0" dirty="0">
                <a:latin typeface="方正姚体" pitchFamily="2" charset="-122"/>
              </a:rPr>
              <a:t>(4)&lt;&lt;grade;</a:t>
            </a:r>
          </a:p>
          <a:p>
            <a:pPr marL="0" indent="0">
              <a:buClr>
                <a:schemeClr val="tx1"/>
              </a:buClr>
              <a:buNone/>
              <a:defRPr/>
            </a:pPr>
            <a:r>
              <a:rPr lang="en-US" altLang="zh-CN" sz="1600" kern="0" dirty="0">
                <a:latin typeface="方正姚体" pitchFamily="2" charset="-122"/>
              </a:rPr>
              <a:t> }</a:t>
            </a:r>
          </a:p>
        </p:txBody>
      </p:sp>
      <p:sp>
        <p:nvSpPr>
          <p:cNvPr id="77827" name="Text Box 4"/>
          <p:cNvSpPr txBox="1">
            <a:spLocks noChangeArrowheads="1"/>
          </p:cNvSpPr>
          <p:nvPr/>
        </p:nvSpPr>
        <p:spPr bwMode="auto">
          <a:xfrm>
            <a:off x="9483551" y="3341667"/>
            <a:ext cx="2221427" cy="30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源文件：</a:t>
            </a:r>
            <a:r>
              <a:rPr kumimoji="1" lang="en-US" altLang="zh-CN" sz="2000" dirty="0">
                <a:latin typeface="方正姚体" panose="02010601030101010101" pitchFamily="2" charset="-122"/>
                <a:ea typeface="方正姚体" panose="02010601030101010101" pitchFamily="2" charset="-122"/>
              </a:rPr>
              <a:t>Student.cpp</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7092956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1197546"/>
            <a:ext cx="9059749" cy="48255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kern="0" dirty="0">
                <a:latin typeface="方正姚体" pitchFamily="2" charset="-122"/>
              </a:rPr>
              <a:t>//</a:t>
            </a:r>
            <a:r>
              <a:rPr lang="zh-CN" altLang="en-US" sz="1800" kern="0" dirty="0">
                <a:latin typeface="方正姚体" pitchFamily="2" charset="-122"/>
              </a:rPr>
              <a:t>自定义输出流</a:t>
            </a:r>
          </a:p>
          <a:p>
            <a:pPr marL="0" indent="0">
              <a:lnSpc>
                <a:spcPct val="80000"/>
              </a:lnSpc>
              <a:buClr>
                <a:schemeClr val="tx1"/>
              </a:buClr>
              <a:buNone/>
              <a:defRPr/>
            </a:pPr>
            <a:r>
              <a:rPr lang="en-US" altLang="zh-CN" sz="1800" kern="0" dirty="0" err="1">
                <a:latin typeface="方正姚体" pitchFamily="2" charset="-122"/>
              </a:rPr>
              <a:t>ostream</a:t>
            </a:r>
            <a:r>
              <a:rPr lang="en-US" altLang="zh-CN" sz="1800" kern="0" dirty="0">
                <a:latin typeface="方正姚体" pitchFamily="2" charset="-122"/>
              </a:rPr>
              <a:t>&amp; operator&lt;&lt;(</a:t>
            </a:r>
            <a:r>
              <a:rPr lang="en-US" altLang="zh-CN" sz="1800" kern="0" dirty="0" err="1">
                <a:latin typeface="方正姚体" pitchFamily="2" charset="-122"/>
              </a:rPr>
              <a:t>ostream</a:t>
            </a:r>
            <a:r>
              <a:rPr lang="en-US" altLang="zh-CN" sz="1800" kern="0" dirty="0">
                <a:latin typeface="方正姚体" pitchFamily="2" charset="-122"/>
              </a:rPr>
              <a:t>&amp; </a:t>
            </a:r>
            <a:r>
              <a:rPr lang="en-US" altLang="zh-CN" sz="1800" kern="0" dirty="0" err="1">
                <a:latin typeface="方正姚体" pitchFamily="2" charset="-122"/>
              </a:rPr>
              <a:t>out,Student</a:t>
            </a:r>
            <a:r>
              <a:rPr lang="en-US" altLang="zh-CN" sz="1800" kern="0" dirty="0">
                <a:latin typeface="方正姚体" pitchFamily="2" charset="-122"/>
              </a:rPr>
              <a:t>&amp; </a:t>
            </a:r>
            <a:r>
              <a:rPr lang="en-US" altLang="zh-CN" sz="1800" kern="0" dirty="0" err="1">
                <a:latin typeface="方正姚体" pitchFamily="2" charset="-122"/>
              </a:rPr>
              <a:t>st</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err="1">
                <a:latin typeface="方正姚体" pitchFamily="2" charset="-122"/>
              </a:rPr>
              <a:t>st.display</a:t>
            </a:r>
            <a:r>
              <a:rPr lang="en-US" altLang="zh-CN" sz="1800" kern="0" dirty="0">
                <a:latin typeface="方正姚体" pitchFamily="2" charset="-122"/>
              </a:rPr>
              <a:t>(out); //</a:t>
            </a:r>
            <a:r>
              <a:rPr lang="zh-CN" altLang="en-US" sz="1800" kern="0" dirty="0">
                <a:latin typeface="方正姚体" pitchFamily="2" charset="-122"/>
              </a:rPr>
              <a:t>输出数据到流</a:t>
            </a:r>
            <a:r>
              <a:rPr lang="en-US" altLang="zh-CN" sz="1800" kern="0" dirty="0">
                <a:latin typeface="方正姚体" pitchFamily="2" charset="-122"/>
              </a:rPr>
              <a:t>out</a:t>
            </a:r>
          </a:p>
          <a:p>
            <a:pPr marL="0" indent="0">
              <a:lnSpc>
                <a:spcPct val="80000"/>
              </a:lnSpc>
              <a:buClr>
                <a:schemeClr val="tx1"/>
              </a:buClr>
              <a:buNone/>
              <a:defRPr/>
            </a:pPr>
            <a:r>
              <a:rPr lang="en-US" altLang="zh-CN" sz="1800" kern="0" dirty="0">
                <a:latin typeface="方正姚体" pitchFamily="2" charset="-122"/>
              </a:rPr>
              <a:t>	out&lt;&lt;</a:t>
            </a:r>
            <a:r>
              <a:rPr lang="en-US" altLang="zh-CN" sz="1800" kern="0" dirty="0" err="1">
                <a:latin typeface="方正姚体" pitchFamily="2" charset="-122"/>
              </a:rPr>
              <a:t>endl</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return out;</a:t>
            </a:r>
          </a:p>
          <a:p>
            <a:pPr marL="0" indent="0">
              <a:lnSpc>
                <a:spcPct val="80000"/>
              </a:lnSpc>
              <a:buClr>
                <a:schemeClr val="tx1"/>
              </a:buClr>
              <a:buNone/>
              <a:defRPr/>
            </a:pP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a:t>
            </a:r>
            <a:r>
              <a:rPr lang="zh-CN" altLang="en-US" sz="1800" kern="0" dirty="0">
                <a:latin typeface="方正姚体" pitchFamily="2" charset="-122"/>
              </a:rPr>
              <a:t>输出</a:t>
            </a:r>
            <a:r>
              <a:rPr lang="en-US" altLang="zh-CN" sz="1800" kern="0" dirty="0" err="1">
                <a:latin typeface="方正姚体" pitchFamily="2" charset="-122"/>
              </a:rPr>
              <a:t>MasterStudent</a:t>
            </a:r>
            <a:r>
              <a:rPr lang="zh-CN" altLang="en-US" sz="1800" kern="0" dirty="0">
                <a:latin typeface="方正姚体" pitchFamily="2" charset="-122"/>
              </a:rPr>
              <a:t>的信息</a:t>
            </a:r>
          </a:p>
          <a:p>
            <a:pPr marL="0" indent="0">
              <a:lnSpc>
                <a:spcPct val="80000"/>
              </a:lnSpc>
              <a:buClr>
                <a:schemeClr val="tx1"/>
              </a:buClr>
              <a:buNone/>
              <a:defRPr/>
            </a:pPr>
            <a:r>
              <a:rPr lang="en-US" altLang="zh-CN" sz="1800" kern="0" dirty="0">
                <a:latin typeface="方正姚体" pitchFamily="2" charset="-122"/>
              </a:rPr>
              <a:t>//</a:t>
            </a:r>
            <a:r>
              <a:rPr lang="zh-CN" altLang="en-US" sz="1800" kern="0" dirty="0">
                <a:latin typeface="方正姚体" pitchFamily="2" charset="-122"/>
              </a:rPr>
              <a:t>重载虚函数</a:t>
            </a:r>
            <a:r>
              <a:rPr lang="en-US" altLang="zh-CN" sz="1800" kern="0" dirty="0">
                <a:latin typeface="方正姚体" pitchFamily="2" charset="-122"/>
              </a:rPr>
              <a:t>display</a:t>
            </a:r>
          </a:p>
          <a:p>
            <a:pPr marL="0" indent="0">
              <a:lnSpc>
                <a:spcPct val="80000"/>
              </a:lnSpc>
              <a:buClr>
                <a:schemeClr val="tx1"/>
              </a:buClr>
              <a:buNone/>
              <a:defRPr/>
            </a:pPr>
            <a:r>
              <a:rPr lang="en-US" altLang="zh-CN" sz="1800" kern="0" dirty="0">
                <a:latin typeface="方正姚体" pitchFamily="2" charset="-122"/>
              </a:rPr>
              <a:t>void </a:t>
            </a:r>
            <a:r>
              <a:rPr lang="en-US" altLang="zh-CN" sz="1800" kern="0" dirty="0" err="1">
                <a:latin typeface="方正姚体" pitchFamily="2" charset="-122"/>
              </a:rPr>
              <a:t>MasterStudent</a:t>
            </a:r>
            <a:r>
              <a:rPr lang="en-US" altLang="zh-CN" sz="1800" kern="0" dirty="0">
                <a:latin typeface="方正姚体" pitchFamily="2" charset="-122"/>
              </a:rPr>
              <a:t>::display(</a:t>
            </a:r>
            <a:r>
              <a:rPr lang="en-US" altLang="zh-CN" sz="1800" kern="0" dirty="0" err="1">
                <a:latin typeface="方正姚体" pitchFamily="2" charset="-122"/>
              </a:rPr>
              <a:t>ostream</a:t>
            </a:r>
            <a:r>
              <a:rPr lang="en-US" altLang="zh-CN" sz="1800" kern="0" dirty="0">
                <a:latin typeface="方正姚体" pitchFamily="2" charset="-122"/>
              </a:rPr>
              <a:t>&amp; out)</a:t>
            </a:r>
          </a:p>
          <a:p>
            <a:pPr marL="0" indent="0">
              <a:lnSpc>
                <a:spcPct val="80000"/>
              </a:lnSpc>
              <a:buClr>
                <a:schemeClr val="tx1"/>
              </a:buClr>
              <a:buNone/>
              <a:defRPr/>
            </a:pP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Student::display(out); //</a:t>
            </a:r>
            <a:r>
              <a:rPr lang="zh-CN" altLang="en-US" sz="1800" kern="0" dirty="0">
                <a:latin typeface="方正姚体" pitchFamily="2" charset="-122"/>
              </a:rPr>
              <a:t>调用基类的成员</a:t>
            </a:r>
          </a:p>
          <a:p>
            <a:pPr marL="0" indent="0">
              <a:lnSpc>
                <a:spcPct val="80000"/>
              </a:lnSpc>
              <a:buClr>
                <a:schemeClr val="tx1"/>
              </a:buClr>
              <a:buNone/>
              <a:defRPr/>
            </a:pPr>
            <a:r>
              <a:rPr lang="zh-CN" altLang="en-US" sz="1800" kern="0" dirty="0">
                <a:latin typeface="方正姚体" pitchFamily="2" charset="-122"/>
              </a:rPr>
              <a:t>	</a:t>
            </a:r>
            <a:r>
              <a:rPr lang="en-US" altLang="zh-CN" sz="1800" kern="0" dirty="0">
                <a:latin typeface="方正姚体" pitchFamily="2" charset="-122"/>
              </a:rPr>
              <a:t>out&lt;&lt;</a:t>
            </a:r>
            <a:r>
              <a:rPr lang="en-US" altLang="zh-CN" sz="1800" kern="0" dirty="0"/>
              <a:t>“</a:t>
            </a:r>
            <a:r>
              <a:rPr lang="en-US" altLang="zh-CN" sz="1800" kern="0" dirty="0">
                <a:latin typeface="方正姚体" pitchFamily="2" charset="-122"/>
              </a:rPr>
              <a:t>,</a:t>
            </a:r>
            <a:r>
              <a:rPr lang="en-US" altLang="zh-CN" sz="1800" kern="0" dirty="0"/>
              <a:t>”</a:t>
            </a:r>
            <a:r>
              <a:rPr lang="en-US" altLang="zh-CN" sz="1800" kern="0" dirty="0">
                <a:latin typeface="方正姚体" pitchFamily="2" charset="-122"/>
              </a:rPr>
              <a:t>&lt;&lt;type;   //</a:t>
            </a:r>
            <a:r>
              <a:rPr lang="zh-CN" altLang="en-US" sz="1800" kern="0" dirty="0">
                <a:latin typeface="方正姚体" pitchFamily="2" charset="-122"/>
              </a:rPr>
              <a:t>输出派生类增加的属性值</a:t>
            </a:r>
          </a:p>
          <a:p>
            <a:pPr marL="0" indent="0">
              <a:lnSpc>
                <a:spcPct val="80000"/>
              </a:lnSpc>
              <a:buClr>
                <a:schemeClr val="tx1"/>
              </a:buClr>
              <a:buNone/>
              <a:defRPr/>
            </a:pPr>
            <a:r>
              <a:rPr lang="en-US" altLang="zh-CN" sz="1800" kern="0" dirty="0">
                <a:latin typeface="方正姚体" pitchFamily="2" charset="-122"/>
              </a:rPr>
              <a:t>}</a:t>
            </a:r>
          </a:p>
        </p:txBody>
      </p:sp>
      <p:sp>
        <p:nvSpPr>
          <p:cNvPr id="78851" name="Text Box 4"/>
          <p:cNvSpPr txBox="1">
            <a:spLocks noChangeArrowheads="1"/>
          </p:cNvSpPr>
          <p:nvPr/>
        </p:nvSpPr>
        <p:spPr bwMode="auto">
          <a:xfrm>
            <a:off x="9699575" y="2781722"/>
            <a:ext cx="2615217" cy="30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源文件：</a:t>
            </a:r>
            <a:r>
              <a:rPr kumimoji="1" lang="en-US" altLang="zh-CN" sz="2000" dirty="0">
                <a:latin typeface="方正姚体" panose="02010601030101010101" pitchFamily="2" charset="-122"/>
                <a:ea typeface="方正姚体" panose="02010601030101010101" pitchFamily="2" charset="-122"/>
              </a:rPr>
              <a:t>Student.cpp</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4694898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20" y="1125799"/>
            <a:ext cx="9001000" cy="52574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000" kern="0" dirty="0">
                <a:latin typeface="方正姚体" pitchFamily="2" charset="-122"/>
              </a:rPr>
              <a:t>//</a:t>
            </a:r>
            <a:r>
              <a:rPr lang="zh-CN" altLang="en-US" sz="2000" kern="0" dirty="0">
                <a:latin typeface="方正姚体" pitchFamily="2" charset="-122"/>
              </a:rPr>
              <a:t>主函数</a:t>
            </a:r>
          </a:p>
          <a:p>
            <a:pPr marL="0" indent="0">
              <a:lnSpc>
                <a:spcPct val="80000"/>
              </a:lnSpc>
              <a:buClr>
                <a:schemeClr val="tx1"/>
              </a:buClr>
              <a:buNone/>
              <a:defRPr/>
            </a:pPr>
            <a:r>
              <a:rPr lang="en-US" altLang="zh-CN" sz="2000" kern="0" dirty="0" err="1">
                <a:latin typeface="方正姚体" pitchFamily="2" charset="-122"/>
              </a:rPr>
              <a:t>int</a:t>
            </a:r>
            <a:r>
              <a:rPr lang="en-US" altLang="zh-CN" sz="2000" kern="0" dirty="0">
                <a:latin typeface="方正姚体" pitchFamily="2" charset="-122"/>
              </a:rPr>
              <a:t> main()</a:t>
            </a:r>
          </a:p>
          <a:p>
            <a:pPr marL="0" indent="0">
              <a:lnSpc>
                <a:spcPct val="80000"/>
              </a:lnSpc>
              <a:buClr>
                <a:schemeClr val="tx1"/>
              </a:buClr>
              <a:buNone/>
              <a:defRPr/>
            </a:pPr>
            <a:r>
              <a:rPr lang="en-US" altLang="zh-CN" sz="2000" kern="0" dirty="0">
                <a:latin typeface="方正姚体" pitchFamily="2" charset="-122"/>
              </a:rPr>
              <a:t>{</a:t>
            </a:r>
          </a:p>
          <a:p>
            <a:pPr marL="0" indent="0">
              <a:lnSpc>
                <a:spcPct val="80000"/>
              </a:lnSpc>
              <a:buClr>
                <a:schemeClr val="tx1"/>
              </a:buClr>
              <a:buNone/>
              <a:defRPr/>
            </a:pPr>
            <a:r>
              <a:rPr lang="en-US" altLang="zh-CN" sz="2000" kern="0" dirty="0">
                <a:latin typeface="方正姚体" pitchFamily="2" charset="-122"/>
              </a:rPr>
              <a:t>	</a:t>
            </a:r>
            <a:r>
              <a:rPr lang="en-US" altLang="zh-CN" sz="2000" kern="0" dirty="0" err="1">
                <a:latin typeface="方正姚体" pitchFamily="2" charset="-122"/>
              </a:rPr>
              <a:t>ofstream</a:t>
            </a:r>
            <a:r>
              <a:rPr lang="en-US" altLang="zh-CN" sz="2000" kern="0" dirty="0">
                <a:latin typeface="方正姚体" pitchFamily="2" charset="-122"/>
              </a:rPr>
              <a:t> out;  //</a:t>
            </a:r>
            <a:r>
              <a:rPr lang="zh-CN" altLang="en-US" sz="2000" kern="0" dirty="0">
                <a:latin typeface="方正姚体" pitchFamily="2" charset="-122"/>
              </a:rPr>
              <a:t>创建流</a:t>
            </a:r>
          </a:p>
          <a:p>
            <a:pPr marL="0" indent="0">
              <a:lnSpc>
                <a:spcPct val="80000"/>
              </a:lnSpc>
              <a:buClr>
                <a:schemeClr val="tx1"/>
              </a:buClr>
              <a:buNone/>
              <a:defRPr/>
            </a:pPr>
            <a:r>
              <a:rPr lang="zh-CN" altLang="en-US" sz="2000" kern="0" dirty="0">
                <a:latin typeface="方正姚体" pitchFamily="2" charset="-122"/>
              </a:rPr>
              <a:t>	</a:t>
            </a:r>
            <a:r>
              <a:rPr lang="en-US" altLang="zh-CN" sz="2000" kern="0" dirty="0">
                <a:latin typeface="方正姚体" pitchFamily="2" charset="-122"/>
              </a:rPr>
              <a:t>//</a:t>
            </a:r>
            <a:r>
              <a:rPr lang="zh-CN" altLang="en-US" sz="2000" kern="0" dirty="0">
                <a:latin typeface="方正姚体" pitchFamily="2" charset="-122"/>
              </a:rPr>
              <a:t>打开文件</a:t>
            </a:r>
          </a:p>
          <a:p>
            <a:pPr marL="0" indent="0">
              <a:lnSpc>
                <a:spcPct val="80000"/>
              </a:lnSpc>
              <a:buClr>
                <a:schemeClr val="tx1"/>
              </a:buClr>
              <a:buNone/>
              <a:defRPr/>
            </a:pPr>
            <a:r>
              <a:rPr lang="zh-CN" altLang="en-US" sz="2000" kern="0" dirty="0">
                <a:latin typeface="方正姚体" pitchFamily="2" charset="-122"/>
              </a:rPr>
              <a:t>	</a:t>
            </a:r>
            <a:r>
              <a:rPr lang="en-US" altLang="zh-CN" sz="2000" kern="0" dirty="0" err="1">
                <a:latin typeface="方正姚体" pitchFamily="2" charset="-122"/>
              </a:rPr>
              <a:t>out.open</a:t>
            </a:r>
            <a:r>
              <a:rPr lang="en-US" altLang="zh-CN" sz="2000" kern="0" dirty="0">
                <a:latin typeface="方正姚体" pitchFamily="2" charset="-122"/>
              </a:rPr>
              <a:t>("c:\\test.txt",</a:t>
            </a:r>
            <a:r>
              <a:rPr lang="en-US" altLang="zh-CN" sz="2000" kern="0" dirty="0" err="1">
                <a:latin typeface="方正姚体" pitchFamily="2" charset="-122"/>
              </a:rPr>
              <a:t>ios</a:t>
            </a:r>
            <a:r>
              <a:rPr lang="en-US" altLang="zh-CN" sz="2000" kern="0" dirty="0">
                <a:latin typeface="方正姚体" pitchFamily="2" charset="-122"/>
              </a:rPr>
              <a:t>::</a:t>
            </a:r>
            <a:r>
              <a:rPr lang="en-US" altLang="zh-CN" sz="2000" kern="0" dirty="0" err="1">
                <a:latin typeface="方正姚体" pitchFamily="2" charset="-122"/>
              </a:rPr>
              <a:t>out,filebuf</a:t>
            </a:r>
            <a:r>
              <a:rPr lang="en-US" altLang="zh-CN" sz="2000" kern="0" dirty="0">
                <a:latin typeface="方正姚体" pitchFamily="2" charset="-122"/>
              </a:rPr>
              <a:t>::</a:t>
            </a:r>
            <a:r>
              <a:rPr lang="en-US" altLang="zh-CN" sz="2000" kern="0" dirty="0" err="1">
                <a:latin typeface="方正姚体" pitchFamily="2" charset="-122"/>
              </a:rPr>
              <a:t>openprot</a:t>
            </a:r>
            <a:r>
              <a:rPr lang="en-US" altLang="zh-CN" sz="2000" kern="0" dirty="0">
                <a:latin typeface="方正姚体" pitchFamily="2" charset="-122"/>
              </a:rPr>
              <a:t>);</a:t>
            </a:r>
          </a:p>
          <a:p>
            <a:pPr marL="0" indent="0">
              <a:lnSpc>
                <a:spcPct val="80000"/>
              </a:lnSpc>
              <a:buClr>
                <a:schemeClr val="tx1"/>
              </a:buClr>
              <a:buNone/>
              <a:defRPr/>
            </a:pPr>
            <a:r>
              <a:rPr lang="en-US" altLang="zh-CN" sz="2000" kern="0" dirty="0">
                <a:latin typeface="方正姚体" pitchFamily="2" charset="-122"/>
              </a:rPr>
              <a:t>	//</a:t>
            </a:r>
            <a:r>
              <a:rPr lang="zh-CN" altLang="en-US" sz="2000" kern="0" dirty="0">
                <a:latin typeface="方正姚体" pitchFamily="2" charset="-122"/>
              </a:rPr>
              <a:t>建立</a:t>
            </a:r>
            <a:r>
              <a:rPr lang="en-US" altLang="zh-CN" sz="2000" kern="0" dirty="0">
                <a:latin typeface="方正姚体" pitchFamily="2" charset="-122"/>
              </a:rPr>
              <a:t>Student</a:t>
            </a:r>
            <a:r>
              <a:rPr lang="zh-CN" altLang="en-US" sz="2000" kern="0" dirty="0">
                <a:latin typeface="方正姚体" pitchFamily="2" charset="-122"/>
              </a:rPr>
              <a:t>和</a:t>
            </a:r>
            <a:r>
              <a:rPr lang="en-US" altLang="zh-CN" sz="2000" kern="0" dirty="0" err="1">
                <a:latin typeface="方正姚体" pitchFamily="2" charset="-122"/>
              </a:rPr>
              <a:t>MasterStudent</a:t>
            </a:r>
            <a:r>
              <a:rPr lang="zh-CN" altLang="en-US" sz="2000" kern="0" dirty="0">
                <a:latin typeface="方正姚体" pitchFamily="2" charset="-122"/>
              </a:rPr>
              <a:t>对象</a:t>
            </a:r>
          </a:p>
          <a:p>
            <a:pPr marL="0" indent="0">
              <a:lnSpc>
                <a:spcPct val="80000"/>
              </a:lnSpc>
              <a:buClr>
                <a:schemeClr val="tx1"/>
              </a:buClr>
              <a:buNone/>
              <a:defRPr/>
            </a:pPr>
            <a:r>
              <a:rPr lang="zh-CN" altLang="en-US" sz="2000" kern="0" dirty="0">
                <a:latin typeface="方正姚体" pitchFamily="2" charset="-122"/>
              </a:rPr>
              <a:t>	</a:t>
            </a:r>
            <a:r>
              <a:rPr lang="en-US" altLang="zh-CN" sz="2000" kern="0" dirty="0">
                <a:latin typeface="方正姚体" pitchFamily="2" charset="-122"/>
              </a:rPr>
              <a:t>Student s1("</a:t>
            </a:r>
            <a:r>
              <a:rPr lang="zh-CN" altLang="en-US" sz="2000" kern="0" dirty="0">
                <a:latin typeface="方正姚体" pitchFamily="2" charset="-122"/>
              </a:rPr>
              <a:t>张三</a:t>
            </a:r>
            <a:r>
              <a:rPr lang="en-US" altLang="zh-CN" sz="2000" kern="0" dirty="0">
                <a:latin typeface="方正姚体" pitchFamily="2" charset="-122"/>
              </a:rPr>
              <a:t>",123456,98,24);</a:t>
            </a:r>
          </a:p>
          <a:p>
            <a:pPr marL="0" indent="0">
              <a:lnSpc>
                <a:spcPct val="80000"/>
              </a:lnSpc>
              <a:buClr>
                <a:schemeClr val="tx1"/>
              </a:buClr>
              <a:buNone/>
              <a:defRPr/>
            </a:pPr>
            <a:r>
              <a:rPr lang="en-US" altLang="zh-CN" sz="2000" kern="0" dirty="0">
                <a:latin typeface="方正姚体" pitchFamily="2" charset="-122"/>
              </a:rPr>
              <a:t>	</a:t>
            </a:r>
            <a:r>
              <a:rPr lang="en-US" altLang="zh-CN" sz="2000" kern="0" dirty="0" err="1">
                <a:latin typeface="方正姚体" pitchFamily="2" charset="-122"/>
              </a:rPr>
              <a:t>MasterStudent</a:t>
            </a:r>
            <a:r>
              <a:rPr lang="en-US" altLang="zh-CN" sz="2000" kern="0" dirty="0">
                <a:latin typeface="方正姚体" pitchFamily="2" charset="-122"/>
              </a:rPr>
              <a:t> s2("</a:t>
            </a:r>
            <a:r>
              <a:rPr lang="zh-CN" altLang="en-US" sz="2000" kern="0" dirty="0">
                <a:latin typeface="方正姚体" pitchFamily="2" charset="-122"/>
              </a:rPr>
              <a:t>李四</a:t>
            </a:r>
            <a:r>
              <a:rPr lang="en-US" altLang="zh-CN" sz="2000" kern="0" dirty="0">
                <a:latin typeface="方正姚体" pitchFamily="2" charset="-122"/>
              </a:rPr>
              <a:t>",234567,85.0,21,'A');</a:t>
            </a:r>
          </a:p>
          <a:p>
            <a:pPr marL="0" indent="0">
              <a:lnSpc>
                <a:spcPct val="80000"/>
              </a:lnSpc>
              <a:buClr>
                <a:schemeClr val="tx1"/>
              </a:buClr>
              <a:buNone/>
              <a:defRPr/>
            </a:pPr>
            <a:r>
              <a:rPr lang="en-US" altLang="zh-CN" sz="2000" kern="0" dirty="0">
                <a:latin typeface="方正姚体" pitchFamily="2" charset="-122"/>
              </a:rPr>
              <a:t>	</a:t>
            </a:r>
            <a:r>
              <a:rPr lang="en-US" altLang="zh-CN" sz="2000" kern="0" dirty="0" err="1">
                <a:latin typeface="方正姚体" pitchFamily="2" charset="-122"/>
              </a:rPr>
              <a:t>MasterStudent</a:t>
            </a:r>
            <a:r>
              <a:rPr lang="en-US" altLang="zh-CN" sz="2000" kern="0" dirty="0">
                <a:latin typeface="方正姚体" pitchFamily="2" charset="-122"/>
              </a:rPr>
              <a:t> s3("</a:t>
            </a:r>
            <a:r>
              <a:rPr lang="zh-CN" altLang="en-US" sz="2000" kern="0" dirty="0">
                <a:latin typeface="方正姚体" pitchFamily="2" charset="-122"/>
              </a:rPr>
              <a:t>王五</a:t>
            </a:r>
            <a:r>
              <a:rPr lang="en-US" altLang="zh-CN" sz="2000" kern="0" dirty="0">
                <a:latin typeface="方正姚体" pitchFamily="2" charset="-122"/>
              </a:rPr>
              <a:t>",234568,78.0,21,'B');</a:t>
            </a:r>
          </a:p>
          <a:p>
            <a:pPr marL="0" indent="0">
              <a:lnSpc>
                <a:spcPct val="80000"/>
              </a:lnSpc>
              <a:buClr>
                <a:schemeClr val="tx1"/>
              </a:buClr>
              <a:buNone/>
              <a:defRPr/>
            </a:pPr>
            <a:r>
              <a:rPr lang="en-US" altLang="zh-CN" sz="2000" kern="0" dirty="0">
                <a:latin typeface="方正姚体" pitchFamily="2" charset="-122"/>
              </a:rPr>
              <a:t>      //</a:t>
            </a:r>
            <a:r>
              <a:rPr lang="zh-CN" altLang="en-US" sz="2000" kern="0" dirty="0">
                <a:latin typeface="方正姚体" pitchFamily="2" charset="-122"/>
              </a:rPr>
              <a:t>将对象的值输出到流</a:t>
            </a:r>
            <a:r>
              <a:rPr lang="en-US" altLang="zh-CN" sz="2000" kern="0" dirty="0">
                <a:latin typeface="方正姚体" pitchFamily="2" charset="-122"/>
              </a:rPr>
              <a:t>out</a:t>
            </a:r>
            <a:r>
              <a:rPr lang="zh-CN" altLang="en-US" sz="2000" kern="0" dirty="0">
                <a:latin typeface="方正姚体" pitchFamily="2" charset="-122"/>
              </a:rPr>
              <a:t>，写到文件</a:t>
            </a:r>
          </a:p>
          <a:p>
            <a:pPr marL="0" indent="0">
              <a:lnSpc>
                <a:spcPct val="80000"/>
              </a:lnSpc>
              <a:buClr>
                <a:schemeClr val="tx1"/>
              </a:buClr>
              <a:buNone/>
              <a:defRPr/>
            </a:pPr>
            <a:r>
              <a:rPr lang="zh-CN" altLang="en-US" sz="2000" kern="0" dirty="0">
                <a:latin typeface="方正姚体" pitchFamily="2" charset="-122"/>
              </a:rPr>
              <a:t>	</a:t>
            </a:r>
            <a:r>
              <a:rPr lang="en-US" altLang="zh-CN" sz="2000" kern="0" dirty="0">
                <a:latin typeface="方正姚体" pitchFamily="2" charset="-122"/>
              </a:rPr>
              <a:t>//</a:t>
            </a:r>
            <a:r>
              <a:rPr lang="zh-CN" altLang="en-US" sz="2000" kern="0" dirty="0">
                <a:latin typeface="方正姚体" pitchFamily="2" charset="-122"/>
              </a:rPr>
              <a:t>流</a:t>
            </a:r>
            <a:r>
              <a:rPr lang="en-US" altLang="zh-CN" sz="2000" kern="0" dirty="0">
                <a:latin typeface="方正姚体" pitchFamily="2" charset="-122"/>
              </a:rPr>
              <a:t>out</a:t>
            </a:r>
            <a:r>
              <a:rPr lang="zh-CN" altLang="en-US" sz="2000" kern="0" dirty="0">
                <a:latin typeface="方正姚体" pitchFamily="2" charset="-122"/>
              </a:rPr>
              <a:t>和文件</a:t>
            </a:r>
            <a:r>
              <a:rPr lang="en-US" altLang="zh-CN" sz="2000" kern="0" dirty="0">
                <a:latin typeface="方正姚体" pitchFamily="2" charset="-122"/>
              </a:rPr>
              <a:t>test.txt</a:t>
            </a:r>
            <a:r>
              <a:rPr lang="zh-CN" altLang="en-US" sz="2000" kern="0" dirty="0">
                <a:latin typeface="方正姚体" pitchFamily="2" charset="-122"/>
              </a:rPr>
              <a:t>相连</a:t>
            </a:r>
          </a:p>
          <a:p>
            <a:pPr marL="0" indent="0">
              <a:lnSpc>
                <a:spcPct val="80000"/>
              </a:lnSpc>
              <a:buClr>
                <a:schemeClr val="tx1"/>
              </a:buClr>
              <a:buNone/>
              <a:defRPr/>
            </a:pPr>
            <a:r>
              <a:rPr lang="zh-CN" altLang="en-US" sz="2000" kern="0" dirty="0">
                <a:latin typeface="方正姚体" pitchFamily="2" charset="-122"/>
              </a:rPr>
              <a:t>	</a:t>
            </a:r>
            <a:r>
              <a:rPr lang="en-US" altLang="zh-CN" sz="2000" kern="0" dirty="0">
                <a:latin typeface="方正姚体" pitchFamily="2" charset="-122"/>
              </a:rPr>
              <a:t>out&lt;&lt;s1;</a:t>
            </a:r>
          </a:p>
          <a:p>
            <a:pPr marL="0" indent="0">
              <a:lnSpc>
                <a:spcPct val="80000"/>
              </a:lnSpc>
              <a:buClr>
                <a:schemeClr val="tx1"/>
              </a:buClr>
              <a:buNone/>
              <a:defRPr/>
            </a:pPr>
            <a:r>
              <a:rPr lang="en-US" altLang="zh-CN" sz="2000" kern="0" dirty="0">
                <a:latin typeface="方正姚体" pitchFamily="2" charset="-122"/>
              </a:rPr>
              <a:t>	out&lt;&lt;s2;</a:t>
            </a:r>
          </a:p>
          <a:p>
            <a:pPr marL="0" indent="0">
              <a:lnSpc>
                <a:spcPct val="80000"/>
              </a:lnSpc>
              <a:buClr>
                <a:schemeClr val="tx1"/>
              </a:buClr>
              <a:buNone/>
              <a:defRPr/>
            </a:pPr>
            <a:r>
              <a:rPr lang="en-US" altLang="zh-CN" sz="2000" kern="0" dirty="0">
                <a:latin typeface="方正姚体" pitchFamily="2" charset="-122"/>
              </a:rPr>
              <a:t>	out&lt;&lt;s3;</a:t>
            </a:r>
          </a:p>
          <a:p>
            <a:pPr marL="0" indent="0">
              <a:lnSpc>
                <a:spcPct val="80000"/>
              </a:lnSpc>
              <a:buClr>
                <a:schemeClr val="tx1"/>
              </a:buClr>
              <a:buNone/>
              <a:defRPr/>
            </a:pPr>
            <a:r>
              <a:rPr lang="en-US" altLang="zh-CN" sz="2000" kern="0" dirty="0">
                <a:latin typeface="方正姚体" pitchFamily="2" charset="-122"/>
              </a:rPr>
              <a:t>	return 0;</a:t>
            </a:r>
          </a:p>
          <a:p>
            <a:pPr marL="0" indent="0">
              <a:lnSpc>
                <a:spcPct val="80000"/>
              </a:lnSpc>
              <a:buClr>
                <a:schemeClr val="tx1"/>
              </a:buClr>
              <a:buNone/>
              <a:defRPr/>
            </a:pPr>
            <a:r>
              <a:rPr lang="en-US" altLang="zh-CN" sz="2000" kern="0" dirty="0">
                <a:latin typeface="方正姚体" pitchFamily="2" charset="-122"/>
              </a:rPr>
              <a:t>}</a:t>
            </a:r>
          </a:p>
        </p:txBody>
      </p:sp>
      <p:sp>
        <p:nvSpPr>
          <p:cNvPr id="79875" name="Text Box 4"/>
          <p:cNvSpPr txBox="1">
            <a:spLocks noChangeArrowheads="1"/>
          </p:cNvSpPr>
          <p:nvPr/>
        </p:nvSpPr>
        <p:spPr bwMode="auto">
          <a:xfrm>
            <a:off x="9699575" y="3141762"/>
            <a:ext cx="2243121" cy="30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a:latin typeface="方正姚体" panose="02010601030101010101" pitchFamily="2" charset="-122"/>
                <a:ea typeface="方正姚体" panose="02010601030101010101" pitchFamily="2" charset="-122"/>
              </a:rPr>
              <a:t>源文件：</a:t>
            </a:r>
            <a:r>
              <a:rPr kumimoji="1" lang="en-US" altLang="zh-CN" sz="2000" dirty="0">
                <a:latin typeface="方正姚体" panose="02010601030101010101" pitchFamily="2" charset="-122"/>
                <a:ea typeface="方正姚体" panose="02010601030101010101" pitchFamily="2" charset="-122"/>
              </a:rPr>
              <a:t>Student.cpp</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0362246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5109" y="665802"/>
            <a:ext cx="11637089" cy="44206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spcBef>
                <a:spcPts val="0"/>
              </a:spcBef>
              <a:buFontTx/>
              <a:buNone/>
              <a:defRPr/>
            </a:pPr>
            <a:r>
              <a:rPr lang="zh-CN" altLang="en-US" sz="2400" b="0" kern="0" dirty="0">
                <a:latin typeface="方正姚体" pitchFamily="2" charset="-122"/>
              </a:rPr>
              <a:t>设计一个管理图书目的简单程序，提供的基本功能包括：可</a:t>
            </a:r>
            <a:r>
              <a:rPr lang="zh-CN" altLang="en-US" sz="2400" b="0" kern="0" dirty="0" smtClean="0">
                <a:latin typeface="方正姚体" pitchFamily="2" charset="-122"/>
              </a:rPr>
              <a:t>连续将</a:t>
            </a:r>
            <a:r>
              <a:rPr lang="zh-CN" altLang="en-US" sz="2400" b="0" kern="0" dirty="0">
                <a:latin typeface="方正姚体" pitchFamily="2" charset="-122"/>
              </a:rPr>
              <a:t>新书存入文件</a:t>
            </a:r>
            <a:r>
              <a:rPr lang="zh-CN" altLang="en-US" sz="2400" b="0" kern="0" dirty="0">
                <a:latin typeface="Haettenschweiler"/>
              </a:rPr>
              <a:t>“</a:t>
            </a:r>
            <a:r>
              <a:rPr lang="en-US" altLang="zh-CN" sz="2400" b="0" kern="0" dirty="0">
                <a:latin typeface="方正姚体" pitchFamily="2" charset="-122"/>
              </a:rPr>
              <a:t>book.dat</a:t>
            </a:r>
            <a:r>
              <a:rPr lang="en-US" altLang="zh-CN" sz="2400" b="0" kern="0" dirty="0">
                <a:latin typeface="Haettenschweiler"/>
              </a:rPr>
              <a:t>”</a:t>
            </a:r>
            <a:r>
              <a:rPr lang="zh-CN" altLang="en-US" sz="2400" b="0" kern="0" dirty="0">
                <a:latin typeface="方正姚体" pitchFamily="2" charset="-122"/>
              </a:rPr>
              <a:t>中，新书信息加入到文件的尾部；也</a:t>
            </a:r>
            <a:r>
              <a:rPr lang="zh-CN" altLang="en-US" sz="2400" b="0" kern="0" dirty="0" smtClean="0">
                <a:latin typeface="方正姚体" pitchFamily="2" charset="-122"/>
              </a:rPr>
              <a:t>可以根据</a:t>
            </a:r>
            <a:r>
              <a:rPr lang="zh-CN" altLang="en-US" sz="2400" b="0" kern="0" dirty="0">
                <a:latin typeface="方正姚体" pitchFamily="2" charset="-122"/>
              </a:rPr>
              <a:t>输入的书名进行查找；把文件</a:t>
            </a:r>
            <a:r>
              <a:rPr lang="zh-CN" altLang="en-US" sz="2400" b="0" kern="0" dirty="0">
                <a:latin typeface="Haettenschweiler"/>
              </a:rPr>
              <a:t>“</a:t>
            </a:r>
            <a:r>
              <a:rPr lang="en-US" altLang="zh-CN" sz="2400" b="0" kern="0" dirty="0">
                <a:latin typeface="方正姚体" pitchFamily="2" charset="-122"/>
              </a:rPr>
              <a:t>book.dat</a:t>
            </a:r>
            <a:r>
              <a:rPr lang="en-US" altLang="zh-CN" sz="2400" b="0" kern="0" dirty="0">
                <a:latin typeface="Haettenschweiler"/>
              </a:rPr>
              <a:t>”</a:t>
            </a:r>
            <a:r>
              <a:rPr lang="zh-CN" altLang="en-US" sz="2400" b="0" kern="0" dirty="0">
                <a:latin typeface="方正姚体" pitchFamily="2" charset="-122"/>
              </a:rPr>
              <a:t>中同书名的所有书</a:t>
            </a:r>
            <a:r>
              <a:rPr lang="zh-CN" altLang="en-US" sz="2400" b="0" kern="0" dirty="0" smtClean="0">
                <a:latin typeface="方正姚体" pitchFamily="2" charset="-122"/>
              </a:rPr>
              <a:t>显示出来</a:t>
            </a:r>
            <a:r>
              <a:rPr lang="zh-CN" altLang="en-US" sz="2400" b="0" kern="0" dirty="0">
                <a:latin typeface="方正姚体" pitchFamily="2" charset="-122"/>
              </a:rPr>
              <a:t>。为简单起见，描述一本书的信息包括：书号，书名，</a:t>
            </a:r>
            <a:r>
              <a:rPr lang="zh-CN" altLang="en-US" sz="2400" b="0" kern="0" dirty="0" smtClean="0">
                <a:latin typeface="方正姚体" pitchFamily="2" charset="-122"/>
              </a:rPr>
              <a:t>出版社和</a:t>
            </a:r>
            <a:r>
              <a:rPr lang="zh-CN" altLang="en-US" sz="2400" b="0" kern="0" dirty="0">
                <a:latin typeface="方正姚体" pitchFamily="2" charset="-122"/>
              </a:rPr>
              <a:t>作者。</a:t>
            </a:r>
          </a:p>
          <a:p>
            <a:pPr marL="0">
              <a:spcBef>
                <a:spcPts val="0"/>
              </a:spcBef>
              <a:buFontTx/>
              <a:buNone/>
              <a:defRPr/>
            </a:pPr>
            <a:r>
              <a:rPr lang="zh-CN" altLang="en-US" sz="2400" b="0" kern="0" dirty="0">
                <a:latin typeface="方正姚体" pitchFamily="2" charset="-122"/>
              </a:rPr>
              <a:t>分析</a:t>
            </a:r>
            <a:r>
              <a:rPr lang="en-US" altLang="zh-CN" sz="2400" b="0" kern="0" dirty="0">
                <a:latin typeface="方正姚体" pitchFamily="2" charset="-122"/>
              </a:rPr>
              <a:t>:</a:t>
            </a:r>
            <a:r>
              <a:rPr lang="en-US" altLang="zh-CN" sz="2400" b="0" kern="0" dirty="0">
                <a:latin typeface="Haettenschweiler"/>
              </a:rPr>
              <a:t> </a:t>
            </a:r>
            <a:r>
              <a:rPr lang="en-US" altLang="zh-CN" sz="2400" b="0" kern="0" dirty="0">
                <a:latin typeface="方正姚体" pitchFamily="2" charset="-122"/>
              </a:rPr>
              <a:t> </a:t>
            </a:r>
          </a:p>
          <a:p>
            <a:pPr marL="0">
              <a:spcBef>
                <a:spcPts val="0"/>
              </a:spcBef>
              <a:buFontTx/>
              <a:buNone/>
              <a:defRPr/>
            </a:pPr>
            <a:r>
              <a:rPr lang="en-US" altLang="zh-CN" sz="2400" b="0" kern="0" dirty="0">
                <a:latin typeface="方正姚体" pitchFamily="2" charset="-122"/>
              </a:rPr>
              <a:t>    </a:t>
            </a:r>
            <a:r>
              <a:rPr lang="zh-CN" altLang="en-US" sz="2400" b="0" kern="0" dirty="0">
                <a:latin typeface="方正姚体" pitchFamily="2" charset="-122"/>
              </a:rPr>
              <a:t>可以把描述一本书的信息定义为一个</a:t>
            </a:r>
            <a:r>
              <a:rPr lang="en-US" altLang="zh-CN" sz="2400" b="0" kern="0" dirty="0">
                <a:latin typeface="方正姚体" pitchFamily="2" charset="-122"/>
              </a:rPr>
              <a:t>Book</a:t>
            </a:r>
            <a:r>
              <a:rPr lang="zh-CN" altLang="en-US" sz="2400" b="0" kern="0" dirty="0">
                <a:latin typeface="方正姚体" pitchFamily="2" charset="-122"/>
              </a:rPr>
              <a:t>类，它包含必要的</a:t>
            </a:r>
            <a:r>
              <a:rPr lang="zh-CN" altLang="en-US" sz="2400" b="0" kern="0" dirty="0" smtClean="0">
                <a:latin typeface="方正姚体" pitchFamily="2" charset="-122"/>
              </a:rPr>
              <a:t>成员函数</a:t>
            </a:r>
            <a:r>
              <a:rPr lang="zh-CN" altLang="en-US" sz="2400" b="0" kern="0" dirty="0">
                <a:latin typeface="方正姚体" pitchFamily="2" charset="-122"/>
              </a:rPr>
              <a:t>。把加入的新书总是加入到文件尾部，所以，以增补方式</a:t>
            </a:r>
            <a:r>
              <a:rPr lang="zh-CN" altLang="en-US" sz="2400" b="0" kern="0" dirty="0" smtClean="0">
                <a:latin typeface="方正姚体" pitchFamily="2" charset="-122"/>
              </a:rPr>
              <a:t>打开输出</a:t>
            </a:r>
            <a:r>
              <a:rPr lang="zh-CN" altLang="en-US" sz="2400" b="0" kern="0" dirty="0">
                <a:latin typeface="方正姚体" pitchFamily="2" charset="-122"/>
              </a:rPr>
              <a:t>文件。从文件中查找书时，总是从文件开始位置查找，以读方</a:t>
            </a:r>
          </a:p>
          <a:p>
            <a:pPr marL="0">
              <a:spcBef>
                <a:spcPts val="0"/>
              </a:spcBef>
              <a:buFontTx/>
              <a:buNone/>
              <a:defRPr/>
            </a:pPr>
            <a:r>
              <a:rPr lang="zh-CN" altLang="en-US" sz="2400" b="0" kern="0" dirty="0">
                <a:latin typeface="方正姚体" pitchFamily="2" charset="-122"/>
              </a:rPr>
              <a:t>式打开文件。用一个循环语句实现可连续地将新书加入文件或从</a:t>
            </a:r>
            <a:r>
              <a:rPr lang="zh-CN" altLang="en-US" sz="2400" b="0" kern="0" dirty="0" smtClean="0">
                <a:latin typeface="方正姚体" pitchFamily="2" charset="-122"/>
              </a:rPr>
              <a:t>文件</a:t>
            </a:r>
            <a:r>
              <a:rPr lang="zh-CN" altLang="en-US" sz="2400" b="0" kern="0" dirty="0">
                <a:latin typeface="方正姚体" pitchFamily="2" charset="-122"/>
              </a:rPr>
              <a:t>中查找指定的书名。 由于是以一个</a:t>
            </a:r>
            <a:r>
              <a:rPr lang="en-US" altLang="zh-CN" sz="2400" b="0" kern="0" dirty="0">
                <a:latin typeface="方正姚体" pitchFamily="2" charset="-122"/>
              </a:rPr>
              <a:t>Book</a:t>
            </a:r>
            <a:r>
              <a:rPr lang="zh-CN" altLang="en-US" sz="2400" b="0" kern="0" dirty="0">
                <a:latin typeface="方正姚体" pitchFamily="2" charset="-122"/>
              </a:rPr>
              <a:t>类的实例进行文件</a:t>
            </a:r>
            <a:r>
              <a:rPr lang="zh-CN" altLang="en-US" sz="2400" b="0" kern="0" dirty="0" smtClean="0">
                <a:latin typeface="方正姚体" pitchFamily="2" charset="-122"/>
              </a:rPr>
              <a:t>输入输出</a:t>
            </a:r>
            <a:r>
              <a:rPr lang="zh-CN" altLang="en-US" sz="2400" b="0" kern="0" dirty="0">
                <a:latin typeface="方正姚体" pitchFamily="2" charset="-122"/>
              </a:rPr>
              <a:t>的，所以，这文件的类型应该是二进制文件。 </a:t>
            </a:r>
          </a:p>
          <a:p>
            <a:pPr marL="0">
              <a:spcBef>
                <a:spcPts val="0"/>
              </a:spcBef>
              <a:buFontTx/>
              <a:buNone/>
              <a:defRPr/>
            </a:pPr>
            <a:r>
              <a:rPr lang="zh-CN" altLang="en-US" sz="2400" b="0" kern="0" dirty="0">
                <a:latin typeface="方正姚体" pitchFamily="2" charset="-122"/>
              </a:rPr>
              <a:t>简化的参考程序如下：</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6055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8276826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842590" y="909514"/>
            <a:ext cx="8424937" cy="50414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kern="0" dirty="0">
                <a:latin typeface="方正姚体" pitchFamily="2" charset="-122"/>
              </a:rPr>
              <a:t>#include &lt;</a:t>
            </a:r>
            <a:r>
              <a:rPr lang="en-US" altLang="zh-CN" sz="1800" kern="0" dirty="0" err="1">
                <a:latin typeface="方正姚体" pitchFamily="2" charset="-122"/>
              </a:rPr>
              <a:t>iostream.h</a:t>
            </a:r>
            <a:r>
              <a:rPr lang="en-US" altLang="zh-CN" sz="1800" kern="0" dirty="0">
                <a:latin typeface="方正姚体" pitchFamily="2" charset="-122"/>
              </a:rPr>
              <a:t>&gt;</a:t>
            </a:r>
          </a:p>
          <a:p>
            <a:pPr marL="0" indent="0">
              <a:lnSpc>
                <a:spcPct val="80000"/>
              </a:lnSpc>
              <a:buClr>
                <a:schemeClr val="tx1"/>
              </a:buClr>
              <a:buNone/>
              <a:defRPr/>
            </a:pPr>
            <a:r>
              <a:rPr lang="en-US" altLang="zh-CN" sz="1800" kern="0" dirty="0">
                <a:latin typeface="方正姚体" pitchFamily="2" charset="-122"/>
              </a:rPr>
              <a:t>#include &lt;</a:t>
            </a:r>
            <a:r>
              <a:rPr lang="en-US" altLang="zh-CN" sz="1800" kern="0" dirty="0" err="1">
                <a:latin typeface="方正姚体" pitchFamily="2" charset="-122"/>
              </a:rPr>
              <a:t>string.h</a:t>
            </a:r>
            <a:r>
              <a:rPr lang="en-US" altLang="zh-CN" sz="1800" kern="0" dirty="0">
                <a:latin typeface="方正姚体" pitchFamily="2" charset="-122"/>
              </a:rPr>
              <a:t>&gt;</a:t>
            </a:r>
          </a:p>
          <a:p>
            <a:pPr marL="0" indent="0">
              <a:lnSpc>
                <a:spcPct val="80000"/>
              </a:lnSpc>
              <a:buClr>
                <a:schemeClr val="tx1"/>
              </a:buClr>
              <a:buNone/>
              <a:defRPr/>
            </a:pPr>
            <a:r>
              <a:rPr lang="en-US" altLang="zh-CN" sz="1800" kern="0" dirty="0">
                <a:latin typeface="方正姚体" pitchFamily="2" charset="-122"/>
              </a:rPr>
              <a:t>#include &lt;</a:t>
            </a:r>
            <a:r>
              <a:rPr lang="en-US" altLang="zh-CN" sz="1800" kern="0" dirty="0" err="1">
                <a:latin typeface="方正姚体" pitchFamily="2" charset="-122"/>
              </a:rPr>
              <a:t>fstream.h</a:t>
            </a:r>
            <a:r>
              <a:rPr lang="en-US" altLang="zh-CN" sz="1800" kern="0" dirty="0">
                <a:latin typeface="方正姚体" pitchFamily="2" charset="-122"/>
              </a:rPr>
              <a:t>&gt;</a:t>
            </a:r>
          </a:p>
          <a:p>
            <a:pPr marL="0" indent="0">
              <a:lnSpc>
                <a:spcPct val="80000"/>
              </a:lnSpc>
              <a:buClr>
                <a:schemeClr val="tx1"/>
              </a:buClr>
              <a:buNone/>
              <a:defRPr/>
            </a:pPr>
            <a:r>
              <a:rPr lang="en-US" altLang="zh-CN" sz="1800" kern="0" dirty="0">
                <a:latin typeface="方正姚体" pitchFamily="2" charset="-122"/>
              </a:rPr>
              <a:t>class  Book</a:t>
            </a:r>
          </a:p>
          <a:p>
            <a:pPr marL="0" indent="0">
              <a:lnSpc>
                <a:spcPct val="80000"/>
              </a:lnSpc>
              <a:buClr>
                <a:schemeClr val="tx1"/>
              </a:buClr>
              <a:buNone/>
              <a:defRPr/>
            </a:pP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long </a:t>
            </a:r>
            <a:r>
              <a:rPr lang="en-US" altLang="zh-CN" sz="1800" kern="0" dirty="0" err="1">
                <a:latin typeface="方正姚体" pitchFamily="2" charset="-122"/>
              </a:rPr>
              <a:t>int</a:t>
            </a:r>
            <a:r>
              <a:rPr lang="en-US" altLang="zh-CN" sz="1800" kern="0" dirty="0">
                <a:latin typeface="方正姚体" pitchFamily="2" charset="-122"/>
              </a:rPr>
              <a:t>  </a:t>
            </a:r>
            <a:r>
              <a:rPr lang="en-US" altLang="zh-CN" sz="1800" kern="0" dirty="0" err="1">
                <a:latin typeface="方正姚体" pitchFamily="2" charset="-122"/>
              </a:rPr>
              <a:t>num</a:t>
            </a:r>
            <a:r>
              <a:rPr lang="en-US" altLang="zh-CN" sz="1800" kern="0" dirty="0">
                <a:latin typeface="方正姚体" pitchFamily="2" charset="-122"/>
              </a:rPr>
              <a:t>;	                   //</a:t>
            </a:r>
            <a:r>
              <a:rPr lang="zh-CN" altLang="en-US" sz="1800" kern="0" dirty="0">
                <a:latin typeface="方正姚体" pitchFamily="2" charset="-122"/>
              </a:rPr>
              <a:t>书号</a:t>
            </a:r>
          </a:p>
          <a:p>
            <a:pPr marL="0" indent="0">
              <a:lnSpc>
                <a:spcPct val="80000"/>
              </a:lnSpc>
              <a:buClr>
                <a:schemeClr val="tx1"/>
              </a:buClr>
              <a:buNone/>
              <a:defRPr/>
            </a:pPr>
            <a:r>
              <a:rPr lang="zh-CN" altLang="en-US" sz="1800" kern="0" dirty="0">
                <a:latin typeface="方正姚体" pitchFamily="2" charset="-122"/>
              </a:rPr>
              <a:t>  	  </a:t>
            </a:r>
            <a:r>
              <a:rPr lang="en-US" altLang="zh-CN" sz="1800" kern="0" dirty="0">
                <a:latin typeface="方正姚体" pitchFamily="2" charset="-122"/>
              </a:rPr>
              <a:t>char </a:t>
            </a:r>
            <a:r>
              <a:rPr lang="en-US" altLang="zh-CN" sz="1800" kern="0" dirty="0" err="1">
                <a:latin typeface="方正姚体" pitchFamily="2" charset="-122"/>
              </a:rPr>
              <a:t>bookname</a:t>
            </a:r>
            <a:r>
              <a:rPr lang="en-US" altLang="zh-CN" sz="1800" kern="0" dirty="0">
                <a:latin typeface="方正姚体" pitchFamily="2" charset="-122"/>
              </a:rPr>
              <a:t>[40];	   //</a:t>
            </a:r>
            <a:r>
              <a:rPr lang="zh-CN" altLang="en-US" sz="1800" kern="0" dirty="0">
                <a:latin typeface="方正姚体" pitchFamily="2" charset="-122"/>
              </a:rPr>
              <a:t>书名</a:t>
            </a:r>
          </a:p>
          <a:p>
            <a:pPr marL="0" indent="0">
              <a:lnSpc>
                <a:spcPct val="80000"/>
              </a:lnSpc>
              <a:buClr>
                <a:schemeClr val="tx1"/>
              </a:buClr>
              <a:buNone/>
              <a:defRPr/>
            </a:pPr>
            <a:r>
              <a:rPr lang="zh-CN" altLang="en-US" sz="1800" kern="0" dirty="0">
                <a:latin typeface="方正姚体" pitchFamily="2" charset="-122"/>
              </a:rPr>
              <a:t>  	  </a:t>
            </a:r>
            <a:r>
              <a:rPr lang="en-US" altLang="zh-CN" sz="1800" kern="0" dirty="0">
                <a:latin typeface="方正姚体" pitchFamily="2" charset="-122"/>
              </a:rPr>
              <a:t>char </a:t>
            </a:r>
            <a:r>
              <a:rPr lang="en-US" altLang="zh-CN" sz="1800" kern="0" dirty="0" err="1">
                <a:latin typeface="方正姚体" pitchFamily="2" charset="-122"/>
              </a:rPr>
              <a:t>publicname</a:t>
            </a:r>
            <a:r>
              <a:rPr lang="en-US" altLang="zh-CN" sz="1800" kern="0" dirty="0">
                <a:latin typeface="方正姚体" pitchFamily="2" charset="-122"/>
              </a:rPr>
              <a:t>[40];	   //</a:t>
            </a:r>
            <a:r>
              <a:rPr lang="zh-CN" altLang="en-US" sz="1800" kern="0" dirty="0">
                <a:latin typeface="方正姚体" pitchFamily="2" charset="-122"/>
              </a:rPr>
              <a:t>出版社</a:t>
            </a:r>
          </a:p>
          <a:p>
            <a:pPr marL="0" indent="0">
              <a:lnSpc>
                <a:spcPct val="80000"/>
              </a:lnSpc>
              <a:buClr>
                <a:schemeClr val="tx1"/>
              </a:buClr>
              <a:buNone/>
              <a:defRPr/>
            </a:pPr>
            <a:r>
              <a:rPr lang="zh-CN" altLang="en-US" sz="1800" kern="0" dirty="0">
                <a:latin typeface="方正姚体" pitchFamily="2" charset="-122"/>
              </a:rPr>
              <a:t>  	  </a:t>
            </a:r>
            <a:r>
              <a:rPr lang="en-US" altLang="zh-CN" sz="1800" kern="0" dirty="0">
                <a:latin typeface="方正姚体" pitchFamily="2" charset="-122"/>
              </a:rPr>
              <a:t>char name[20];                        //</a:t>
            </a:r>
            <a:r>
              <a:rPr lang="zh-CN" altLang="en-US" sz="1800" kern="0" dirty="0">
                <a:latin typeface="方正姚体" pitchFamily="2" charset="-122"/>
              </a:rPr>
              <a:t>作者</a:t>
            </a:r>
          </a:p>
          <a:p>
            <a:pPr marL="0" indent="0">
              <a:lnSpc>
                <a:spcPct val="80000"/>
              </a:lnSpc>
              <a:buClr>
                <a:schemeClr val="tx1"/>
              </a:buClr>
              <a:buNone/>
              <a:defRPr/>
            </a:pPr>
            <a:r>
              <a:rPr lang="en-US" altLang="zh-CN" sz="1800" kern="0" dirty="0">
                <a:latin typeface="方正姚体" pitchFamily="2" charset="-122"/>
              </a:rPr>
              <a:t>public:</a:t>
            </a:r>
          </a:p>
          <a:p>
            <a:pPr marL="0" indent="0">
              <a:lnSpc>
                <a:spcPct val="80000"/>
              </a:lnSpc>
              <a:buClr>
                <a:schemeClr val="tx1"/>
              </a:buClr>
              <a:buNone/>
              <a:defRPr/>
            </a:pPr>
            <a:r>
              <a:rPr lang="en-US" altLang="zh-CN" sz="1800" kern="0" dirty="0">
                <a:latin typeface="方正姚体" pitchFamily="2" charset="-122"/>
              </a:rPr>
              <a:t>   	 Book()</a:t>
            </a:r>
          </a:p>
          <a:p>
            <a:pPr marL="0" indent="0">
              <a:lnSpc>
                <a:spcPct val="80000"/>
              </a:lnSpc>
              <a:buClr>
                <a:schemeClr val="tx1"/>
              </a:buClr>
              <a:buNone/>
              <a:defRPr/>
            </a:pPr>
            <a:r>
              <a:rPr lang="en-US" altLang="zh-CN" sz="1800" kern="0" dirty="0">
                <a:latin typeface="方正姚体" pitchFamily="2" charset="-122"/>
              </a:rPr>
              <a:t>    	{  </a:t>
            </a:r>
            <a:r>
              <a:rPr lang="en-US" altLang="zh-CN" sz="1800" kern="0" dirty="0" err="1">
                <a:latin typeface="方正姚体" pitchFamily="2" charset="-122"/>
              </a:rPr>
              <a:t>num</a:t>
            </a:r>
            <a:r>
              <a:rPr lang="en-US" altLang="zh-CN" sz="1800" kern="0" dirty="0">
                <a:latin typeface="方正姚体" pitchFamily="2" charset="-122"/>
              </a:rPr>
              <a:t>=0; </a:t>
            </a:r>
            <a:r>
              <a:rPr lang="en-US" altLang="zh-CN" sz="1800" kern="0" dirty="0" err="1">
                <a:latin typeface="方正姚体" pitchFamily="2" charset="-122"/>
              </a:rPr>
              <a:t>bookname</a:t>
            </a:r>
            <a:r>
              <a:rPr lang="en-US" altLang="zh-CN" sz="1800" kern="0" dirty="0">
                <a:latin typeface="方正姚体" pitchFamily="2" charset="-122"/>
              </a:rPr>
              <a:t>[0] =0;publicname[0] =0; name[0] =0;}</a:t>
            </a:r>
          </a:p>
          <a:p>
            <a:pPr marL="0" indent="0">
              <a:lnSpc>
                <a:spcPct val="80000"/>
              </a:lnSpc>
              <a:buClr>
                <a:schemeClr val="tx1"/>
              </a:buClr>
              <a:buNone/>
              <a:defRPr/>
            </a:pPr>
            <a:r>
              <a:rPr lang="en-US" altLang="zh-CN" sz="1800" kern="0" dirty="0">
                <a:latin typeface="方正姚体" pitchFamily="2" charset="-122"/>
              </a:rPr>
              <a:t>    	char * </a:t>
            </a:r>
            <a:r>
              <a:rPr lang="en-US" altLang="zh-CN" sz="1800" kern="0" dirty="0" err="1">
                <a:latin typeface="方正姚体" pitchFamily="2" charset="-122"/>
              </a:rPr>
              <a:t>Getbookname</a:t>
            </a:r>
            <a:r>
              <a:rPr lang="en-US" altLang="zh-CN" sz="1800" kern="0" dirty="0">
                <a:latin typeface="方正姚体" pitchFamily="2" charset="-122"/>
              </a:rPr>
              <a:t>(void)	{ return </a:t>
            </a:r>
            <a:r>
              <a:rPr lang="en-US" altLang="zh-CN" sz="1800" kern="0" dirty="0" err="1">
                <a:latin typeface="方正姚体" pitchFamily="2" charset="-122"/>
              </a:rPr>
              <a:t>bookname</a:t>
            </a:r>
            <a:r>
              <a:rPr lang="en-US" altLang="zh-CN" sz="1800" kern="0" dirty="0">
                <a:latin typeface="方正姚体" pitchFamily="2" charset="-122"/>
              </a:rPr>
              <a:t> ;}</a:t>
            </a:r>
          </a:p>
          <a:p>
            <a:pPr marL="0" indent="0">
              <a:lnSpc>
                <a:spcPct val="80000"/>
              </a:lnSpc>
              <a:buClr>
                <a:schemeClr val="tx1"/>
              </a:buClr>
              <a:buNone/>
              <a:defRPr/>
            </a:pPr>
            <a:r>
              <a:rPr lang="en-US" altLang="zh-CN" sz="1800" kern="0" dirty="0">
                <a:latin typeface="方正姚体" pitchFamily="2" charset="-122"/>
              </a:rPr>
              <a:t>    	long  </a:t>
            </a:r>
            <a:r>
              <a:rPr lang="en-US" altLang="zh-CN" sz="1800" kern="0" dirty="0" err="1">
                <a:latin typeface="方正姚体" pitchFamily="2" charset="-122"/>
              </a:rPr>
              <a:t>Getnum</a:t>
            </a:r>
            <a:r>
              <a:rPr lang="en-US" altLang="zh-CN" sz="1800" kern="0" dirty="0">
                <a:latin typeface="方正姚体" pitchFamily="2" charset="-122"/>
              </a:rPr>
              <a:t>(void ) { return </a:t>
            </a:r>
            <a:r>
              <a:rPr lang="en-US" altLang="zh-CN" sz="1800" kern="0" dirty="0" err="1">
                <a:latin typeface="方正姚体" pitchFamily="2" charset="-122"/>
              </a:rPr>
              <a:t>num</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void </a:t>
            </a:r>
            <a:r>
              <a:rPr lang="en-US" altLang="zh-CN" sz="1800" kern="0" dirty="0" err="1">
                <a:latin typeface="方正姚体" pitchFamily="2" charset="-122"/>
              </a:rPr>
              <a:t>Setdata</a:t>
            </a:r>
            <a:r>
              <a:rPr lang="en-US" altLang="zh-CN" sz="1800" kern="0" dirty="0">
                <a:latin typeface="方正姚体" pitchFamily="2" charset="-122"/>
              </a:rPr>
              <a:t>(long , char *,char *,char *);</a:t>
            </a:r>
          </a:p>
          <a:p>
            <a:pPr marL="0" indent="0">
              <a:lnSpc>
                <a:spcPct val="80000"/>
              </a:lnSpc>
              <a:buClr>
                <a:schemeClr val="tx1"/>
              </a:buClr>
              <a:buNone/>
              <a:defRPr/>
            </a:pPr>
            <a:r>
              <a:rPr lang="en-US" altLang="zh-CN" sz="1800" kern="0" dirty="0">
                <a:latin typeface="方正姚体" pitchFamily="2" charset="-122"/>
              </a:rPr>
              <a:t>    	void Show(void );</a:t>
            </a:r>
          </a:p>
          <a:p>
            <a:pPr marL="0" indent="0">
              <a:lnSpc>
                <a:spcPct val="80000"/>
              </a:lnSpc>
              <a:buClr>
                <a:schemeClr val="tx1"/>
              </a:buClr>
              <a:buNone/>
              <a:defRPr/>
            </a:pPr>
            <a:r>
              <a:rPr lang="en-US" altLang="zh-CN" sz="1800" kern="0" dirty="0">
                <a:latin typeface="方正姚体" pitchFamily="2" charset="-122"/>
              </a:rPr>
              <a:t>    	Book(long , char *,char *,char *);</a:t>
            </a:r>
          </a:p>
          <a:p>
            <a:pPr marL="0" indent="0">
              <a:lnSpc>
                <a:spcPct val="80000"/>
              </a:lnSpc>
              <a:buClr>
                <a:schemeClr val="tx1"/>
              </a:buClr>
              <a:buNone/>
              <a:defRPr/>
            </a:pPr>
            <a:r>
              <a:rPr lang="en-US" altLang="zh-CN" sz="1800" kern="0" dirty="0">
                <a:latin typeface="方正姚体"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6055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1060554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07"/>
          <p:cNvGraphicFramePr>
            <a:graphicFrameLocks noGrp="1"/>
          </p:cNvGraphicFramePr>
          <p:nvPr/>
        </p:nvGraphicFramePr>
        <p:xfrm>
          <a:off x="2137446" y="2708902"/>
          <a:ext cx="8066367" cy="4138239"/>
        </p:xfrm>
        <a:graphic>
          <a:graphicData uri="http://schemas.openxmlformats.org/drawingml/2006/table">
            <a:tbl>
              <a:tblPr/>
              <a:tblGrid>
                <a:gridCol w="2089634">
                  <a:extLst>
                    <a:ext uri="{9D8B030D-6E8A-4147-A177-3AD203B41FA5}">
                      <a16:colId xmlns:a16="http://schemas.microsoft.com/office/drawing/2014/main" val="20000"/>
                    </a:ext>
                  </a:extLst>
                </a:gridCol>
                <a:gridCol w="935253">
                  <a:extLst>
                    <a:ext uri="{9D8B030D-6E8A-4147-A177-3AD203B41FA5}">
                      <a16:colId xmlns:a16="http://schemas.microsoft.com/office/drawing/2014/main" val="20001"/>
                    </a:ext>
                  </a:extLst>
                </a:gridCol>
                <a:gridCol w="5041480">
                  <a:extLst>
                    <a:ext uri="{9D8B030D-6E8A-4147-A177-3AD203B41FA5}">
                      <a16:colId xmlns:a16="http://schemas.microsoft.com/office/drawing/2014/main" val="20002"/>
                    </a:ext>
                  </a:extLst>
                </a:gridCol>
              </a:tblGrid>
              <a:tr h="61728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rPr>
                        <a:t>标识常量</a:t>
                      </a:r>
                    </a:p>
                  </a:txBody>
                  <a:tcPr marL="91461" marR="91461"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rPr>
                        <a:t>值</a:t>
                      </a:r>
                    </a:p>
                  </a:txBody>
                  <a:tcPr marL="91461" marR="91461"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rPr>
                        <a:t>意义</a:t>
                      </a:r>
                    </a:p>
                  </a:txBody>
                  <a:tcPr marL="91461" marR="91461"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61728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ios:: goodbit</a:t>
                      </a:r>
                    </a:p>
                  </a:txBody>
                  <a:tcPr marL="91461" marR="91461"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0x00</a:t>
                      </a:r>
                    </a:p>
                  </a:txBody>
                  <a:tcPr marL="91461" marR="91461"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宋体" pitchFamily="2" charset="-122"/>
                        </a:rPr>
                        <a:t>状态正常</a:t>
                      </a:r>
                    </a:p>
                  </a:txBody>
                  <a:tcPr marL="91461" marR="91461"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114318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ios:: eofbit</a:t>
                      </a:r>
                    </a:p>
                  </a:txBody>
                  <a:tcPr marL="91461" marR="91461"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0x01</a:t>
                      </a:r>
                    </a:p>
                  </a:txBody>
                  <a:tcPr marL="91461" marR="91461"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宋体" pitchFamily="2" charset="-122"/>
                        </a:rPr>
                        <a:t>文件结束符，当文件结尾时设置该标志</a:t>
                      </a:r>
                    </a:p>
                  </a:txBody>
                  <a:tcPr marL="91461" marR="91461"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2"/>
                  </a:ext>
                </a:extLst>
              </a:tr>
              <a:tr h="114318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ios:: failbit</a:t>
                      </a:r>
                    </a:p>
                  </a:txBody>
                  <a:tcPr marL="91461" marR="91461"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0x02</a:t>
                      </a:r>
                    </a:p>
                  </a:txBody>
                  <a:tcPr marL="91461" marR="91461"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I/O</a:t>
                      </a:r>
                      <a:r>
                        <a:rPr kumimoji="0" lang="zh-CN" altLang="en-US" sz="2300" b="1" i="0" u="none" strike="noStrike" cap="none" normalizeH="0" baseline="0" smtClean="0">
                          <a:ln>
                            <a:noFill/>
                          </a:ln>
                          <a:solidFill>
                            <a:schemeClr val="tx1"/>
                          </a:solidFill>
                          <a:effectLst/>
                          <a:latin typeface="Tahoma" pitchFamily="34" charset="0"/>
                          <a:ea typeface="宋体" pitchFamily="2" charset="-122"/>
                        </a:rPr>
                        <a:t>操作失败，数据未丢失，可以恢复</a:t>
                      </a:r>
                    </a:p>
                  </a:txBody>
                  <a:tcPr marL="91461" marR="91461"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617287">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ios:: badbit</a:t>
                      </a:r>
                    </a:p>
                  </a:txBody>
                  <a:tcPr marL="91461" marR="91461"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en-US" altLang="zh-CN" sz="2300" b="1" i="0" u="none" strike="noStrike" cap="none" normalizeH="0" baseline="0" smtClean="0">
                          <a:ln>
                            <a:noFill/>
                          </a:ln>
                          <a:solidFill>
                            <a:schemeClr val="tx1"/>
                          </a:solidFill>
                          <a:effectLst/>
                          <a:latin typeface="Tahoma" pitchFamily="34" charset="0"/>
                          <a:ea typeface="宋体" pitchFamily="2" charset="-122"/>
                        </a:rPr>
                        <a:t>0x04</a:t>
                      </a:r>
                    </a:p>
                  </a:txBody>
                  <a:tcPr marL="91461" marR="91461"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50000"/>
                        </a:lnSpc>
                        <a:spcBef>
                          <a:spcPct val="20000"/>
                        </a:spcBef>
                        <a:spcAft>
                          <a:spcPct val="0"/>
                        </a:spcAft>
                        <a:buClr>
                          <a:schemeClr val="folHlink"/>
                        </a:buClr>
                        <a:buSzPct val="60000"/>
                        <a:buFont typeface="Wingdings" pitchFamily="2" charset="2"/>
                        <a:buNone/>
                        <a:tabLst/>
                      </a:pPr>
                      <a:r>
                        <a:rPr kumimoji="0" lang="zh-CN" altLang="en-US" sz="2300" b="1" i="0" u="none" strike="noStrike" cap="none" normalizeH="0" baseline="0" smtClean="0">
                          <a:ln>
                            <a:noFill/>
                          </a:ln>
                          <a:solidFill>
                            <a:schemeClr val="tx1"/>
                          </a:solidFill>
                          <a:effectLst/>
                          <a:latin typeface="Tahoma" pitchFamily="34" charset="0"/>
                          <a:ea typeface="宋体" pitchFamily="2" charset="-122"/>
                        </a:rPr>
                        <a:t>非法操作，数据丢失，不可恢复</a:t>
                      </a:r>
                    </a:p>
                  </a:txBody>
                  <a:tcPr marL="91461" marR="91461"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4"/>
                  </a:ext>
                </a:extLst>
              </a:tr>
            </a:tbl>
          </a:graphicData>
        </a:graphic>
      </p:graphicFrame>
      <p:sp>
        <p:nvSpPr>
          <p:cNvPr id="42013" name="Rectangle 102"/>
          <p:cNvSpPr>
            <a:spLocks noChangeArrowheads="1"/>
          </p:cNvSpPr>
          <p:nvPr/>
        </p:nvSpPr>
        <p:spPr bwMode="auto">
          <a:xfrm>
            <a:off x="710496" y="1075954"/>
            <a:ext cx="1071727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b="1" dirty="0"/>
              <a:t>所有流都把流的状态存储在状态字</a:t>
            </a:r>
            <a:r>
              <a:rPr kumimoji="1" lang="zh-CN" altLang="en-US" b="1" dirty="0" smtClean="0"/>
              <a:t>中</a:t>
            </a:r>
            <a:r>
              <a:rPr kumimoji="1" lang="en-US" altLang="zh-CN" b="1" dirty="0" smtClean="0"/>
              <a:t>,</a:t>
            </a:r>
            <a:r>
              <a:rPr kumimoji="1" lang="zh-CN" altLang="en-US" b="1" dirty="0" smtClean="0"/>
              <a:t>不同</a:t>
            </a:r>
            <a:r>
              <a:rPr kumimoji="1" lang="zh-CN" altLang="en-US" b="1" dirty="0"/>
              <a:t>标志位中存储不同的错误状态</a:t>
            </a:r>
            <a:r>
              <a:rPr kumimoji="1" lang="zh-CN" altLang="en-US" b="1" dirty="0" smtClean="0"/>
              <a:t>位</a:t>
            </a:r>
            <a:r>
              <a:rPr kumimoji="1" lang="en-US" altLang="zh-CN" b="1" dirty="0" smtClean="0"/>
              <a:t>;</a:t>
            </a:r>
            <a:endParaRPr kumimoji="1" lang="zh-CN" altLang="en-US" b="1" dirty="0"/>
          </a:p>
          <a:p>
            <a:pPr eaLnBrk="1" hangingPunct="1"/>
            <a:r>
              <a:rPr kumimoji="1" lang="zh-CN" altLang="en-US" b="1" dirty="0"/>
              <a:t>包含在类</a:t>
            </a:r>
            <a:r>
              <a:rPr kumimoji="1" lang="en-US" altLang="zh-CN" b="1" dirty="0" err="1"/>
              <a:t>ios</a:t>
            </a:r>
            <a:r>
              <a:rPr kumimoji="1" lang="zh-CN" altLang="en-US" b="1" dirty="0"/>
              <a:t>的</a:t>
            </a:r>
            <a:r>
              <a:rPr kumimoji="1" lang="en-US" altLang="zh-CN" b="1" dirty="0" err="1"/>
              <a:t>enum</a:t>
            </a:r>
            <a:r>
              <a:rPr kumimoji="1" lang="zh-CN" altLang="en-US" b="1" dirty="0"/>
              <a:t>成员中 </a:t>
            </a:r>
          </a:p>
          <a:p>
            <a:pPr lvl="1" eaLnBrk="1" hangingPunct="1"/>
            <a:r>
              <a:rPr kumimoji="1" lang="zh-CN" altLang="en-US" b="1" dirty="0"/>
              <a:t>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流错误状态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1552576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ppt_w</p:attrName>
                                        </p:attrNameLst>
                                      </p:cBhvr>
                                      <p:tavLst>
                                        <p:tav tm="0" fmla="#ppt_w*sin(2.5*pi*$)">
                                          <p:val>
                                            <p:fltVal val="0"/>
                                          </p:val>
                                        </p:tav>
                                        <p:tav tm="100000">
                                          <p:val>
                                            <p:fltVal val="1"/>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childTnLst>
                                </p:cTn>
                              </p:par>
                            </p:childTnLst>
                          </p:cTn>
                        </p:par>
                        <p:par>
                          <p:cTn id="14" fill="hold">
                            <p:stCondLst>
                              <p:cond delay="19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10543" y="1269554"/>
            <a:ext cx="7774199" cy="5401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600" kern="0" dirty="0">
                <a:latin typeface="方正姚体" pitchFamily="2" charset="-122"/>
              </a:rPr>
              <a:t>void  Book::</a:t>
            </a:r>
            <a:r>
              <a:rPr lang="en-US" altLang="zh-CN" sz="1600" kern="0" dirty="0" err="1">
                <a:latin typeface="方正姚体" pitchFamily="2" charset="-122"/>
              </a:rPr>
              <a:t>Setdata</a:t>
            </a:r>
            <a:r>
              <a:rPr lang="en-US" altLang="zh-CN" sz="1600" kern="0" dirty="0">
                <a:latin typeface="方正姚体" pitchFamily="2" charset="-122"/>
              </a:rPr>
              <a:t>(long nu , char *</a:t>
            </a:r>
            <a:r>
              <a:rPr lang="en-US" altLang="zh-CN" sz="1600" kern="0" dirty="0" err="1">
                <a:latin typeface="方正姚体" pitchFamily="2" charset="-122"/>
              </a:rPr>
              <a:t>bn,char</a:t>
            </a:r>
            <a:r>
              <a:rPr lang="en-US" altLang="zh-CN" sz="1600" kern="0" dirty="0">
                <a:latin typeface="方正姚体" pitchFamily="2" charset="-122"/>
              </a:rPr>
              <a:t> *</a:t>
            </a:r>
            <a:r>
              <a:rPr lang="en-US" altLang="zh-CN" sz="1600" kern="0" dirty="0" err="1">
                <a:latin typeface="方正姚体" pitchFamily="2" charset="-122"/>
              </a:rPr>
              <a:t>p,char</a:t>
            </a:r>
            <a:r>
              <a:rPr lang="en-US" altLang="zh-CN" sz="1600" kern="0" dirty="0">
                <a:latin typeface="方正姚体" pitchFamily="2" charset="-122"/>
              </a:rPr>
              <a:t> *n)</a:t>
            </a:r>
          </a:p>
          <a:p>
            <a:pPr marL="0" indent="0">
              <a:lnSpc>
                <a:spcPct val="80000"/>
              </a:lnSpc>
              <a:buClr>
                <a:schemeClr val="tx1"/>
              </a:buClr>
              <a:buNone/>
              <a:defRPr/>
            </a:pP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a:latin typeface="方正姚体" pitchFamily="2" charset="-122"/>
              </a:rPr>
              <a:t>num</a:t>
            </a:r>
            <a:r>
              <a:rPr lang="en-US" altLang="zh-CN" sz="1600" kern="0" dirty="0">
                <a:latin typeface="方正姚体" pitchFamily="2" charset="-122"/>
              </a:rPr>
              <a:t> = nu; </a:t>
            </a:r>
            <a:r>
              <a:rPr lang="en-US" altLang="zh-CN" sz="1600" kern="0" dirty="0" err="1">
                <a:latin typeface="方正姚体" pitchFamily="2" charset="-122"/>
              </a:rPr>
              <a:t>strcpy</a:t>
            </a:r>
            <a:r>
              <a:rPr lang="en-US" altLang="zh-CN" sz="1600" kern="0" dirty="0">
                <a:latin typeface="方正姚体" pitchFamily="2" charset="-122"/>
              </a:rPr>
              <a:t>(</a:t>
            </a:r>
            <a:r>
              <a:rPr lang="en-US" altLang="zh-CN" sz="1600" kern="0" dirty="0" err="1">
                <a:latin typeface="方正姚体" pitchFamily="2" charset="-122"/>
              </a:rPr>
              <a:t>bookname,bn</a:t>
            </a:r>
            <a:r>
              <a:rPr lang="en-US" altLang="zh-CN" sz="1600" kern="0" dirty="0">
                <a:latin typeface="方正姚体" pitchFamily="2" charset="-122"/>
              </a:rPr>
              <a:t>);</a:t>
            </a:r>
          </a:p>
          <a:p>
            <a:pPr marL="0" indent="0">
              <a:lnSpc>
                <a:spcPct val="80000"/>
              </a:lnSpc>
              <a:buClr>
                <a:schemeClr val="tx1"/>
              </a:buClr>
              <a:buNone/>
              <a:defRPr/>
            </a:pPr>
            <a:r>
              <a:rPr lang="en-US" altLang="zh-CN" sz="1600" kern="0" dirty="0" smtClean="0">
                <a:latin typeface="方正姚体" pitchFamily="2" charset="-122"/>
              </a:rPr>
              <a:t>	</a:t>
            </a:r>
            <a:r>
              <a:rPr lang="en-US" altLang="zh-CN" sz="1600" kern="0" dirty="0" err="1" smtClean="0">
                <a:latin typeface="方正姚体" pitchFamily="2" charset="-122"/>
              </a:rPr>
              <a:t>strcpy</a:t>
            </a:r>
            <a:r>
              <a:rPr lang="en-US" altLang="zh-CN" sz="1600" kern="0" dirty="0" smtClean="0">
                <a:latin typeface="方正姚体" pitchFamily="2" charset="-122"/>
              </a:rPr>
              <a:t>(</a:t>
            </a:r>
            <a:r>
              <a:rPr lang="en-US" altLang="zh-CN" sz="1600" kern="0" dirty="0" err="1" smtClean="0">
                <a:latin typeface="方正姚体" pitchFamily="2" charset="-122"/>
              </a:rPr>
              <a:t>publicname,p</a:t>
            </a:r>
            <a:r>
              <a:rPr lang="en-US" altLang="zh-CN" sz="1600" kern="0" dirty="0">
                <a:latin typeface="方正姚体" pitchFamily="2" charset="-122"/>
              </a:rPr>
              <a:t>); </a:t>
            </a:r>
            <a:r>
              <a:rPr lang="en-US" altLang="zh-CN" sz="1600" kern="0" dirty="0" err="1">
                <a:latin typeface="方正姚体" pitchFamily="2" charset="-122"/>
              </a:rPr>
              <a:t>strcpy</a:t>
            </a:r>
            <a:r>
              <a:rPr lang="en-US" altLang="zh-CN" sz="1600" kern="0" dirty="0">
                <a:latin typeface="方正姚体" pitchFamily="2" charset="-122"/>
              </a:rPr>
              <a:t>(</a:t>
            </a:r>
            <a:r>
              <a:rPr lang="en-US" altLang="zh-CN" sz="1600" kern="0" dirty="0" err="1">
                <a:latin typeface="方正姚体" pitchFamily="2" charset="-122"/>
              </a:rPr>
              <a:t>name,n</a:t>
            </a: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void  Book::Show(void )</a:t>
            </a:r>
          </a:p>
          <a:p>
            <a:pPr marL="0" indent="0">
              <a:lnSpc>
                <a:spcPct val="80000"/>
              </a:lnSpc>
              <a:buClr>
                <a:schemeClr val="tx1"/>
              </a:buClr>
              <a:buNone/>
              <a:defRPr/>
            </a:pP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cout</a:t>
            </a:r>
            <a:r>
              <a:rPr lang="en-US" altLang="zh-CN" sz="1600" kern="0" dirty="0">
                <a:latin typeface="方正姚体" pitchFamily="2" charset="-122"/>
              </a:rPr>
              <a:t>&lt;&lt;"</a:t>
            </a:r>
            <a:r>
              <a:rPr lang="zh-CN" altLang="en-US" sz="1600" kern="0" dirty="0">
                <a:latin typeface="方正姚体" pitchFamily="2" charset="-122"/>
              </a:rPr>
              <a:t>书号</a:t>
            </a:r>
            <a:r>
              <a:rPr lang="en-US" altLang="zh-CN" sz="1600" kern="0" dirty="0">
                <a:latin typeface="方正姚体" pitchFamily="2" charset="-122"/>
              </a:rPr>
              <a:t>:"&lt;&lt;</a:t>
            </a:r>
            <a:r>
              <a:rPr lang="en-US" altLang="zh-CN" sz="1600" kern="0" dirty="0" err="1">
                <a:latin typeface="方正姚体" pitchFamily="2" charset="-122"/>
              </a:rPr>
              <a:t>num</a:t>
            </a:r>
            <a:r>
              <a:rPr lang="en-US" altLang="zh-CN" sz="1600" kern="0" dirty="0">
                <a:latin typeface="方正姚体" pitchFamily="2" charset="-122"/>
              </a:rPr>
              <a:t>&lt;&lt;'\t'&lt;&lt;"</a:t>
            </a:r>
            <a:r>
              <a:rPr lang="zh-CN" altLang="en-US" sz="1600" kern="0" dirty="0">
                <a:latin typeface="方正姚体" pitchFamily="2" charset="-122"/>
              </a:rPr>
              <a:t>书名</a:t>
            </a:r>
            <a:r>
              <a:rPr lang="en-US" altLang="zh-CN" sz="1600" kern="0" dirty="0">
                <a:latin typeface="方正姚体" pitchFamily="2" charset="-122"/>
              </a:rPr>
              <a:t>:"&lt;&lt;</a:t>
            </a:r>
            <a:r>
              <a:rPr lang="en-US" altLang="zh-CN" sz="1600" kern="0" dirty="0" err="1">
                <a:latin typeface="方正姚体" pitchFamily="2" charset="-122"/>
              </a:rPr>
              <a:t>bookname</a:t>
            </a:r>
            <a:r>
              <a:rPr lang="en-US" altLang="zh-CN" sz="1600" kern="0" dirty="0">
                <a:latin typeface="方正姚体" pitchFamily="2" charset="-122"/>
              </a:rPr>
              <a:t>&lt;&lt;'\t';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cout</a:t>
            </a:r>
            <a:r>
              <a:rPr lang="en-US" altLang="zh-CN" sz="1600" kern="0" dirty="0">
                <a:latin typeface="方正姚体" pitchFamily="2" charset="-122"/>
              </a:rPr>
              <a:t>&lt;&lt;"</a:t>
            </a:r>
            <a:r>
              <a:rPr lang="zh-CN" altLang="en-US" sz="1600" kern="0" dirty="0">
                <a:latin typeface="方正姚体" pitchFamily="2" charset="-122"/>
              </a:rPr>
              <a:t>出版社</a:t>
            </a:r>
            <a:r>
              <a:rPr lang="en-US" altLang="zh-CN" sz="1600" kern="0" dirty="0">
                <a:latin typeface="方正姚体" pitchFamily="2" charset="-122"/>
              </a:rPr>
              <a:t>:"&lt;&lt;</a:t>
            </a:r>
            <a:r>
              <a:rPr lang="en-US" altLang="zh-CN" sz="1600" kern="0" dirty="0" err="1">
                <a:latin typeface="方正姚体" pitchFamily="2" charset="-122"/>
              </a:rPr>
              <a:t>publicname</a:t>
            </a:r>
            <a:r>
              <a:rPr lang="en-US" altLang="zh-CN" sz="1600" kern="0" dirty="0">
                <a:latin typeface="方正姚体" pitchFamily="2" charset="-122"/>
              </a:rPr>
              <a:t>&lt;&lt;'\t'&lt;&lt;"</a:t>
            </a:r>
            <a:r>
              <a:rPr lang="zh-CN" altLang="en-US" sz="1600" kern="0" dirty="0">
                <a:latin typeface="方正姚体" pitchFamily="2" charset="-122"/>
              </a:rPr>
              <a:t>作者</a:t>
            </a:r>
            <a:r>
              <a:rPr lang="en-US" altLang="zh-CN" sz="1600" kern="0" dirty="0">
                <a:latin typeface="方正姚体" pitchFamily="2" charset="-122"/>
              </a:rPr>
              <a:t>:"&lt;&lt;name&lt;&lt;'\n';</a:t>
            </a:r>
          </a:p>
          <a:p>
            <a:pPr marL="0" indent="0">
              <a:lnSpc>
                <a:spcPct val="80000"/>
              </a:lnSpc>
              <a:buClr>
                <a:schemeClr val="tx1"/>
              </a:buClr>
              <a:buNone/>
              <a:defRPr/>
            </a:pP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Book::Book(long nu, char * </a:t>
            </a:r>
            <a:r>
              <a:rPr lang="en-US" altLang="zh-CN" sz="1600" kern="0" dirty="0" err="1">
                <a:latin typeface="方正姚体" pitchFamily="2" charset="-122"/>
              </a:rPr>
              <a:t>bp,char</a:t>
            </a:r>
            <a:r>
              <a:rPr lang="en-US" altLang="zh-CN" sz="1600" kern="0" dirty="0">
                <a:latin typeface="方正姚体" pitchFamily="2" charset="-122"/>
              </a:rPr>
              <a:t> *</a:t>
            </a:r>
            <a:r>
              <a:rPr lang="en-US" altLang="zh-CN" sz="1600" kern="0" dirty="0" err="1">
                <a:latin typeface="方正姚体" pitchFamily="2" charset="-122"/>
              </a:rPr>
              <a:t>p,char</a:t>
            </a:r>
            <a:r>
              <a:rPr lang="en-US" altLang="zh-CN" sz="1600" kern="0" dirty="0">
                <a:latin typeface="方正姚体" pitchFamily="2" charset="-122"/>
              </a:rPr>
              <a:t> *n)</a:t>
            </a:r>
          </a:p>
          <a:p>
            <a:pPr marL="0" indent="0">
              <a:lnSpc>
                <a:spcPct val="80000"/>
              </a:lnSpc>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Setdata</a:t>
            </a:r>
            <a:r>
              <a:rPr lang="en-US" altLang="zh-CN" sz="1600" kern="0" dirty="0">
                <a:latin typeface="方正姚体" pitchFamily="2" charset="-122"/>
              </a:rPr>
              <a:t>(nu , </a:t>
            </a:r>
            <a:r>
              <a:rPr lang="en-US" altLang="zh-CN" sz="1600" kern="0" dirty="0" err="1">
                <a:latin typeface="方正姚体" pitchFamily="2" charset="-122"/>
              </a:rPr>
              <a:t>bp</a:t>
            </a:r>
            <a:r>
              <a:rPr lang="en-US" altLang="zh-CN" sz="1600" kern="0" dirty="0">
                <a:latin typeface="方正姚体" pitchFamily="2" charset="-122"/>
              </a:rPr>
              <a:t>, p, n); }</a:t>
            </a:r>
          </a:p>
          <a:p>
            <a:pPr marL="0" indent="0">
              <a:lnSpc>
                <a:spcPct val="80000"/>
              </a:lnSpc>
              <a:buClr>
                <a:schemeClr val="tx1"/>
              </a:buClr>
              <a:buNone/>
              <a:defRPr/>
            </a:pPr>
            <a:r>
              <a:rPr lang="en-US" altLang="zh-CN" sz="1600" kern="0" dirty="0">
                <a:latin typeface="方正姚体" pitchFamily="2" charset="-122"/>
              </a:rPr>
              <a:t>void  main(void)</a:t>
            </a:r>
          </a:p>
          <a:p>
            <a:pPr marL="0" indent="0">
              <a:lnSpc>
                <a:spcPct val="80000"/>
              </a:lnSpc>
              <a:buClr>
                <a:schemeClr val="tx1"/>
              </a:buClr>
              <a:buNone/>
              <a:defRPr/>
            </a:pPr>
            <a:r>
              <a:rPr lang="en-US" altLang="zh-CN" sz="1600" kern="0" dirty="0">
                <a:latin typeface="方正姚体" pitchFamily="2" charset="-122"/>
              </a:rPr>
              <a:t>{</a:t>
            </a:r>
          </a:p>
          <a:p>
            <a:pPr marL="0" indent="0">
              <a:lnSpc>
                <a:spcPct val="80000"/>
              </a:lnSpc>
              <a:buClr>
                <a:schemeClr val="tx1"/>
              </a:buClr>
              <a:buNone/>
              <a:defRPr/>
            </a:pPr>
            <a:r>
              <a:rPr lang="en-US" altLang="zh-CN" sz="1600" kern="0" dirty="0" smtClean="0">
                <a:latin typeface="方正姚体" pitchFamily="2" charset="-122"/>
              </a:rPr>
              <a:t>	  </a:t>
            </a:r>
            <a:r>
              <a:rPr lang="en-US" altLang="zh-CN" sz="1600" kern="0" dirty="0">
                <a:latin typeface="方正姚体" pitchFamily="2" charset="-122"/>
              </a:rPr>
              <a:t>Book  b1,b2;</a:t>
            </a:r>
          </a:p>
          <a:p>
            <a:pPr marL="0" indent="0">
              <a:lnSpc>
                <a:spcPct val="80000"/>
              </a:lnSpc>
              <a:buClr>
                <a:schemeClr val="tx1"/>
              </a:buClr>
              <a:buNone/>
              <a:defRPr/>
            </a:pPr>
            <a:r>
              <a:rPr lang="en-US" altLang="zh-CN" sz="1600" kern="0" dirty="0">
                <a:latin typeface="方正姚体" pitchFamily="2" charset="-122"/>
              </a:rPr>
              <a:t>  	  long  nu;</a:t>
            </a:r>
          </a:p>
          <a:p>
            <a:pPr marL="0" indent="0">
              <a:lnSpc>
                <a:spcPct val="80000"/>
              </a:lnSpc>
              <a:buClr>
                <a:schemeClr val="tx1"/>
              </a:buClr>
              <a:buNone/>
              <a:defRPr/>
            </a:pPr>
            <a:r>
              <a:rPr lang="en-US" altLang="zh-CN" sz="1600" kern="0" dirty="0">
                <a:latin typeface="方正姚体" pitchFamily="2" charset="-122"/>
              </a:rPr>
              <a:t>  	  char </a:t>
            </a:r>
            <a:r>
              <a:rPr lang="en-US" altLang="zh-CN" sz="1600" kern="0" dirty="0" err="1">
                <a:latin typeface="方正姚体" pitchFamily="2" charset="-122"/>
              </a:rPr>
              <a:t>bn</a:t>
            </a:r>
            <a:r>
              <a:rPr lang="en-US" altLang="zh-CN" sz="1600" kern="0" dirty="0">
                <a:latin typeface="方正姚体" pitchFamily="2" charset="-122"/>
              </a:rPr>
              <a:t>[40];		//</a:t>
            </a:r>
            <a:r>
              <a:rPr lang="zh-CN" altLang="en-US" sz="1600" kern="0" dirty="0">
                <a:latin typeface="方正姚体" pitchFamily="2" charset="-122"/>
              </a:rPr>
              <a:t>书名</a:t>
            </a:r>
          </a:p>
          <a:p>
            <a:pPr marL="0" indent="0">
              <a:lnSpc>
                <a:spcPct val="80000"/>
              </a:lnSpc>
              <a:buClr>
                <a:schemeClr val="tx1"/>
              </a:buClr>
              <a:buNone/>
              <a:defRPr/>
            </a:pPr>
            <a:r>
              <a:rPr lang="zh-CN" altLang="en-US" sz="1600" kern="0" dirty="0">
                <a:latin typeface="方正姚体" pitchFamily="2" charset="-122"/>
              </a:rPr>
              <a:t>  	  </a:t>
            </a:r>
            <a:r>
              <a:rPr lang="en-US" altLang="zh-CN" sz="1600" kern="0" dirty="0">
                <a:latin typeface="方正姚体" pitchFamily="2" charset="-122"/>
              </a:rPr>
              <a:t>char </a:t>
            </a:r>
            <a:r>
              <a:rPr lang="en-US" altLang="zh-CN" sz="1600" kern="0" dirty="0" err="1">
                <a:latin typeface="方正姚体" pitchFamily="2" charset="-122"/>
              </a:rPr>
              <a:t>pn</a:t>
            </a:r>
            <a:r>
              <a:rPr lang="en-US" altLang="zh-CN" sz="1600" kern="0" dirty="0">
                <a:latin typeface="方正姚体" pitchFamily="2" charset="-122"/>
              </a:rPr>
              <a:t>[40];		//</a:t>
            </a:r>
            <a:r>
              <a:rPr lang="zh-CN" altLang="en-US" sz="1600" kern="0" dirty="0">
                <a:latin typeface="方正姚体" pitchFamily="2" charset="-122"/>
              </a:rPr>
              <a:t>出版社</a:t>
            </a:r>
          </a:p>
          <a:p>
            <a:pPr marL="0" indent="0">
              <a:lnSpc>
                <a:spcPct val="80000"/>
              </a:lnSpc>
              <a:buClr>
                <a:schemeClr val="tx1"/>
              </a:buClr>
              <a:buNone/>
              <a:defRPr/>
            </a:pPr>
            <a:r>
              <a:rPr lang="zh-CN" altLang="en-US" sz="1600" kern="0" dirty="0">
                <a:latin typeface="方正姚体" pitchFamily="2" charset="-122"/>
              </a:rPr>
              <a:t>  	  </a:t>
            </a:r>
            <a:r>
              <a:rPr lang="en-US" altLang="zh-CN" sz="1600" kern="0" dirty="0">
                <a:latin typeface="方正姚体" pitchFamily="2" charset="-122"/>
              </a:rPr>
              <a:t>char </a:t>
            </a:r>
            <a:r>
              <a:rPr lang="en-US" altLang="zh-CN" sz="1600" kern="0" dirty="0" err="1">
                <a:latin typeface="方正姚体" pitchFamily="2" charset="-122"/>
              </a:rPr>
              <a:t>na</a:t>
            </a:r>
            <a:r>
              <a:rPr lang="en-US" altLang="zh-CN" sz="1600" kern="0" dirty="0">
                <a:latin typeface="方正姚体" pitchFamily="2" charset="-122"/>
              </a:rPr>
              <a:t>[20];		//</a:t>
            </a:r>
            <a:r>
              <a:rPr lang="zh-CN" altLang="en-US" sz="1600" kern="0" dirty="0">
                <a:latin typeface="方正姚体" pitchFamily="2" charset="-122"/>
              </a:rPr>
              <a:t>作者</a:t>
            </a:r>
          </a:p>
          <a:p>
            <a:pPr marL="0" indent="0">
              <a:lnSpc>
                <a:spcPct val="80000"/>
              </a:lnSpc>
              <a:buClr>
                <a:schemeClr val="tx1"/>
              </a:buClr>
              <a:buNone/>
              <a:defRPr/>
            </a:pPr>
            <a:r>
              <a:rPr lang="zh-CN" altLang="en-US" sz="1600" kern="0" dirty="0">
                <a:latin typeface="方正姚体" pitchFamily="2" charset="-122"/>
              </a:rPr>
              <a:t>  	  </a:t>
            </a:r>
            <a:r>
              <a:rPr lang="en-US" altLang="zh-CN" sz="1600" kern="0" dirty="0" err="1">
                <a:latin typeface="方正姚体" pitchFamily="2" charset="-122"/>
              </a:rPr>
              <a:t>ifstream</a:t>
            </a:r>
            <a:r>
              <a:rPr lang="en-US" altLang="zh-CN" sz="1600" kern="0" dirty="0">
                <a:latin typeface="方正姚体" pitchFamily="2" charset="-122"/>
              </a:rPr>
              <a:t>  file1;</a:t>
            </a:r>
          </a:p>
          <a:p>
            <a:pPr marL="0" indent="0">
              <a:lnSpc>
                <a:spcPct val="80000"/>
              </a:lnSpc>
              <a:buClr>
                <a:schemeClr val="tx1"/>
              </a:buClr>
              <a:buNone/>
              <a:defRPr/>
            </a:pPr>
            <a:r>
              <a:rPr lang="en-US" altLang="zh-CN" sz="1600" kern="0" dirty="0">
                <a:latin typeface="方正姚体" pitchFamily="2" charset="-122"/>
              </a:rPr>
              <a:t>  	  </a:t>
            </a:r>
            <a:r>
              <a:rPr lang="en-US" altLang="zh-CN" sz="1600" kern="0" dirty="0" err="1">
                <a:latin typeface="方正姚体" pitchFamily="2" charset="-122"/>
              </a:rPr>
              <a:t>ofstream</a:t>
            </a:r>
            <a:r>
              <a:rPr lang="en-US" altLang="zh-CN" sz="1600" kern="0" dirty="0">
                <a:latin typeface="方正姚体" pitchFamily="2" charset="-122"/>
              </a:rPr>
              <a:t>  file3;</a:t>
            </a:r>
          </a:p>
          <a:p>
            <a:pPr marL="0" indent="0">
              <a:lnSpc>
                <a:spcPct val="80000"/>
              </a:lnSpc>
              <a:buClr>
                <a:schemeClr val="tx1"/>
              </a:buClr>
              <a:buNone/>
              <a:defRPr/>
            </a:pPr>
            <a:r>
              <a:rPr lang="en-US" altLang="zh-CN" sz="1600" kern="0" dirty="0">
                <a:latin typeface="方正姚体" pitchFamily="2" charset="-122"/>
              </a:rPr>
              <a:t>  	  char flag = 'y';</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6055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4698415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08066" y="837506"/>
            <a:ext cx="10903677" cy="60220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600" kern="0" dirty="0" smtClean="0">
                <a:latin typeface="方正姚体" pitchFamily="2" charset="-122"/>
              </a:rPr>
              <a:t>	while</a:t>
            </a:r>
            <a:r>
              <a:rPr lang="en-US" altLang="zh-CN" sz="1600" kern="0" dirty="0">
                <a:latin typeface="方正姚体" pitchFamily="2" charset="-122"/>
              </a:rPr>
              <a:t>( flag=='y' ||flag=='Y') </a:t>
            </a:r>
            <a:endParaRPr lang="en-US" altLang="zh-CN" sz="1600" kern="0" dirty="0" smtClean="0">
              <a:latin typeface="方正姚体" pitchFamily="2" charset="-122"/>
            </a:endParaRP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a:latin typeface="方正姚体" pitchFamily="2" charset="-122"/>
              </a:rPr>
              <a:t>	//</a:t>
            </a:r>
            <a:r>
              <a:rPr lang="zh-CN" altLang="en-US" sz="1600" kern="0" dirty="0">
                <a:latin typeface="方正姚体" pitchFamily="2" charset="-122"/>
              </a:rPr>
              <a:t>由</a:t>
            </a:r>
            <a:r>
              <a:rPr lang="en-US" altLang="zh-CN" sz="1600" kern="0" dirty="0">
                <a:latin typeface="方正姚体" pitchFamily="2" charset="-122"/>
              </a:rPr>
              <a:t>flag</a:t>
            </a:r>
            <a:r>
              <a:rPr lang="zh-CN" altLang="en-US" sz="1600" kern="0" dirty="0">
                <a:latin typeface="方正姚体" pitchFamily="2" charset="-122"/>
              </a:rPr>
              <a:t>控制循环</a:t>
            </a:r>
          </a:p>
          <a:p>
            <a:pPr marL="0" indent="0">
              <a:lnSpc>
                <a:spcPct val="80000"/>
              </a:lnSpc>
              <a:buClr>
                <a:schemeClr val="tx1"/>
              </a:buClr>
              <a:buNone/>
              <a:defRPr/>
            </a:pPr>
            <a:r>
              <a:rPr lang="zh-CN" altLang="en-US" sz="1600" kern="0" dirty="0">
                <a:latin typeface="方正姚体" pitchFamily="2" charset="-122"/>
              </a:rPr>
              <a:t>  	</a:t>
            </a:r>
            <a:r>
              <a:rPr lang="en-US" altLang="zh-CN" sz="1600" kern="0" dirty="0" smtClean="0">
                <a:latin typeface="方正姚体" pitchFamily="2" charset="-122"/>
              </a:rPr>
              <a:t>	</a:t>
            </a:r>
            <a:r>
              <a:rPr lang="zh-CN" altLang="en-US" sz="1600" kern="0" dirty="0" smtClean="0">
                <a:latin typeface="方正姚体" pitchFamily="2" charset="-122"/>
              </a:rPr>
              <a:t>  </a:t>
            </a:r>
            <a:r>
              <a:rPr lang="en-US" altLang="zh-CN" sz="1600" kern="0" dirty="0" err="1">
                <a:latin typeface="方正姚体" pitchFamily="2" charset="-122"/>
              </a:rPr>
              <a:t>cout</a:t>
            </a:r>
            <a:r>
              <a:rPr lang="en-US" altLang="zh-CN" sz="1600" kern="0" dirty="0">
                <a:latin typeface="方正姚体" pitchFamily="2" charset="-122"/>
              </a:rPr>
              <a:t>&lt;&lt;"\t\t 1: </a:t>
            </a:r>
            <a:r>
              <a:rPr lang="zh-CN" altLang="en-US" sz="1600" kern="0" dirty="0">
                <a:latin typeface="方正姚体" pitchFamily="2" charset="-122"/>
              </a:rPr>
              <a:t>按书名查找一本书</a:t>
            </a:r>
            <a:r>
              <a:rPr lang="en-US" altLang="zh-CN" sz="1600" kern="0" dirty="0">
                <a:latin typeface="方正姚体" pitchFamily="2" charset="-122"/>
              </a:rPr>
              <a:t>!\n";</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cout</a:t>
            </a:r>
            <a:r>
              <a:rPr lang="en-US" altLang="zh-CN" sz="1600" kern="0" dirty="0">
                <a:latin typeface="方正姚体" pitchFamily="2" charset="-122"/>
              </a:rPr>
              <a:t>&lt;&lt;"\t\t 2: </a:t>
            </a:r>
            <a:r>
              <a:rPr lang="zh-CN" altLang="en-US" sz="1600" kern="0" dirty="0">
                <a:latin typeface="方正姚体" pitchFamily="2" charset="-122"/>
              </a:rPr>
              <a:t>加入一本新书</a:t>
            </a:r>
            <a:r>
              <a:rPr lang="en-US" altLang="zh-CN" sz="1600" kern="0" dirty="0">
                <a:latin typeface="方正姚体" pitchFamily="2" charset="-122"/>
              </a:rPr>
              <a:t>!\n";</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cout</a:t>
            </a:r>
            <a:r>
              <a:rPr lang="en-US" altLang="zh-CN" sz="1600" kern="0" dirty="0">
                <a:latin typeface="方正姚体" pitchFamily="2" charset="-122"/>
              </a:rPr>
              <a:t>&lt;&lt;"\t\t 3: </a:t>
            </a:r>
            <a:r>
              <a:rPr lang="zh-CN" altLang="en-US" sz="1600" kern="0" dirty="0">
                <a:latin typeface="方正姚体" pitchFamily="2" charset="-122"/>
              </a:rPr>
              <a:t>退出</a:t>
            </a:r>
            <a:r>
              <a:rPr lang="en-US" altLang="zh-CN" sz="1600" kern="0" dirty="0">
                <a:latin typeface="方正姚体" pitchFamily="2" charset="-122"/>
              </a:rPr>
              <a:t>!\n</a:t>
            </a:r>
            <a:r>
              <a:rPr lang="zh-CN" altLang="en-US" sz="1600" kern="0" dirty="0">
                <a:latin typeface="方正姚体" pitchFamily="2" charset="-122"/>
              </a:rPr>
              <a:t>输入选择：</a:t>
            </a: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int</a:t>
            </a:r>
            <a:r>
              <a:rPr lang="en-US" altLang="zh-CN" sz="1600" kern="0" dirty="0" smtClean="0">
                <a:latin typeface="方正姚体" pitchFamily="2" charset="-122"/>
              </a:rPr>
              <a:t> </a:t>
            </a:r>
            <a:r>
              <a:rPr lang="en-US" altLang="zh-CN" sz="1600" kern="0" dirty="0">
                <a:latin typeface="方正姚体" pitchFamily="2" charset="-122"/>
              </a:rPr>
              <a:t>f;  </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cin</a:t>
            </a:r>
            <a:r>
              <a:rPr lang="en-US" altLang="zh-CN" sz="1600" kern="0" dirty="0">
                <a:latin typeface="方正姚体" pitchFamily="2" charset="-122"/>
              </a:rPr>
              <a:t>&gt;&gt;f;</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switch(f)</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endParaRPr lang="en-US" altLang="zh-CN" sz="1600" kern="0" dirty="0">
              <a:latin typeface="方正姚体" pitchFamily="2" charset="-122"/>
            </a:endParaRP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case </a:t>
            </a:r>
            <a:r>
              <a:rPr lang="en-US" altLang="zh-CN" sz="1600" kern="0" dirty="0">
                <a:latin typeface="方正姚体" pitchFamily="2" charset="-122"/>
              </a:rPr>
              <a:t>1: </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cout</a:t>
            </a:r>
            <a:r>
              <a:rPr lang="en-US" altLang="zh-CN" sz="1600" kern="0" dirty="0">
                <a:latin typeface="方正姚体" pitchFamily="2" charset="-122"/>
              </a:rPr>
              <a:t>&lt;&lt;"</a:t>
            </a:r>
            <a:r>
              <a:rPr lang="zh-CN" altLang="en-US" sz="1600" kern="0" dirty="0">
                <a:latin typeface="方正姚体" pitchFamily="2" charset="-122"/>
              </a:rPr>
              <a:t>输入要查找的书名：</a:t>
            </a:r>
            <a:r>
              <a:rPr lang="en-US" altLang="zh-CN" sz="1600" kern="0" dirty="0">
                <a:latin typeface="方正姚体" pitchFamily="2" charset="-122"/>
              </a:rPr>
              <a:t>"; </a:t>
            </a:r>
            <a:r>
              <a:rPr lang="en-US" altLang="zh-CN" sz="1600" kern="0" dirty="0" err="1">
                <a:latin typeface="方正姚体" pitchFamily="2" charset="-122"/>
              </a:rPr>
              <a:t>cin</a:t>
            </a:r>
            <a:r>
              <a:rPr lang="en-US" altLang="zh-CN" sz="1600" kern="0" dirty="0">
                <a:latin typeface="方正姚体" pitchFamily="2" charset="-122"/>
              </a:rPr>
              <a:t>&gt;&gt;</a:t>
            </a:r>
            <a:r>
              <a:rPr lang="en-US" altLang="zh-CN" sz="1600" kern="0" dirty="0" err="1">
                <a:latin typeface="方正姚体" pitchFamily="2" charset="-122"/>
              </a:rPr>
              <a:t>bn</a:t>
            </a: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file1.open</a:t>
            </a:r>
            <a:r>
              <a:rPr lang="en-US" altLang="zh-CN" sz="1600" kern="0" dirty="0">
                <a:latin typeface="方正姚体" pitchFamily="2" charset="-122"/>
              </a:rPr>
              <a:t>("book.</a:t>
            </a:r>
            <a:r>
              <a:rPr lang="en-US" altLang="zh-CN" sz="1600" kern="0" dirty="0" err="1">
                <a:latin typeface="方正姚体" pitchFamily="2" charset="-122"/>
              </a:rPr>
              <a:t>dat</a:t>
            </a:r>
            <a:r>
              <a:rPr lang="en-US" altLang="zh-CN" sz="1600" kern="0" dirty="0">
                <a:latin typeface="方正姚体" pitchFamily="2" charset="-122"/>
              </a:rPr>
              <a:t>",</a:t>
            </a:r>
            <a:r>
              <a:rPr lang="en-US" altLang="zh-CN" sz="1600" kern="0" dirty="0" err="1">
                <a:latin typeface="方正姚体" pitchFamily="2" charset="-122"/>
              </a:rPr>
              <a:t>ios</a:t>
            </a:r>
            <a:r>
              <a:rPr lang="en-US" altLang="zh-CN" sz="1600" kern="0" dirty="0">
                <a:latin typeface="方正姚体" pitchFamily="2" charset="-122"/>
              </a:rPr>
              <a:t>::in | </a:t>
            </a:r>
            <a:r>
              <a:rPr lang="en-US" altLang="zh-CN" sz="1600" kern="0" dirty="0" err="1">
                <a:latin typeface="方正姚体" pitchFamily="2" charset="-122"/>
              </a:rPr>
              <a:t>ios</a:t>
            </a:r>
            <a:r>
              <a:rPr lang="en-US" altLang="zh-CN" sz="1600" kern="0" dirty="0">
                <a:latin typeface="方正姚体" pitchFamily="2" charset="-122"/>
              </a:rPr>
              <a:t>::binary);//</a:t>
            </a:r>
            <a:r>
              <a:rPr lang="zh-CN" altLang="en-US" sz="1600" kern="0" dirty="0">
                <a:latin typeface="方正姚体" pitchFamily="2" charset="-122"/>
              </a:rPr>
              <a:t>按读方式打开件</a:t>
            </a:r>
          </a:p>
          <a:p>
            <a:pPr marL="0" indent="0">
              <a:lnSpc>
                <a:spcPct val="80000"/>
              </a:lnSpc>
              <a:buClr>
                <a:schemeClr val="tx1"/>
              </a:buClr>
              <a:buNone/>
              <a:defRPr/>
            </a:pPr>
            <a:r>
              <a:rPr lang="zh-CN" altLang="en-US" sz="1600" kern="0" dirty="0">
                <a:latin typeface="方正姚体" pitchFamily="2" charset="-122"/>
              </a:rPr>
              <a:t>           </a:t>
            </a:r>
            <a:r>
              <a:rPr lang="en-US" altLang="zh-CN" sz="1600" kern="0" dirty="0" smtClean="0">
                <a:latin typeface="方正姚体" pitchFamily="2" charset="-122"/>
              </a:rPr>
              <a:t>			</a:t>
            </a:r>
            <a:r>
              <a:rPr lang="zh-CN" altLang="en-US" sz="1600" kern="0" dirty="0" smtClean="0">
                <a:latin typeface="方正姚体" pitchFamily="2" charset="-122"/>
              </a:rPr>
              <a:t> </a:t>
            </a:r>
            <a:r>
              <a:rPr lang="en-US" altLang="zh-CN" sz="1600" kern="0" dirty="0">
                <a:latin typeface="方正姚体" pitchFamily="2" charset="-122"/>
              </a:rPr>
              <a:t>while(!file1.eof() </a:t>
            </a:r>
            <a:r>
              <a:rPr lang="en-US" altLang="zh-CN" sz="1600" kern="0" dirty="0" smtClean="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endParaRPr lang="en-US" altLang="zh-CN" sz="1600" kern="0" dirty="0">
              <a:latin typeface="方正姚体" pitchFamily="2" charset="-122"/>
            </a:endParaRP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r>
              <a:rPr lang="en-US" altLang="zh-CN" sz="1600" kern="0" dirty="0" err="1" smtClean="0">
                <a:latin typeface="方正姚体" pitchFamily="2" charset="-122"/>
              </a:rPr>
              <a:t>int</a:t>
            </a:r>
            <a:r>
              <a:rPr lang="en-US" altLang="zh-CN" sz="1600" kern="0" dirty="0" smtClean="0">
                <a:latin typeface="方正姚体" pitchFamily="2" charset="-122"/>
              </a:rPr>
              <a:t> </a:t>
            </a:r>
            <a:r>
              <a:rPr lang="en-US" altLang="zh-CN" sz="1600" kern="0" dirty="0">
                <a:latin typeface="方正姚体" pitchFamily="2" charset="-122"/>
              </a:rPr>
              <a:t>n;</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file1.read</a:t>
            </a:r>
            <a:r>
              <a:rPr lang="en-US" altLang="zh-CN" sz="1600" kern="0" dirty="0">
                <a:latin typeface="方正姚体" pitchFamily="2" charset="-122"/>
              </a:rPr>
              <a:t>((char *)&amp;b1,sizeof(Book));</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n=file1.gcount</a:t>
            </a: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if(n</a:t>
            </a:r>
            <a:r>
              <a:rPr lang="en-US" altLang="zh-CN" sz="1600" kern="0" dirty="0">
                <a:latin typeface="方正姚体" pitchFamily="2" charset="-122"/>
              </a:rPr>
              <a:t>==</a:t>
            </a:r>
            <a:r>
              <a:rPr lang="en-US" altLang="zh-CN" sz="1600" kern="0" dirty="0" err="1">
                <a:latin typeface="方正姚体" pitchFamily="2" charset="-122"/>
              </a:rPr>
              <a:t>sizeof</a:t>
            </a:r>
            <a:r>
              <a:rPr lang="en-US" altLang="zh-CN" sz="1600" kern="0" dirty="0">
                <a:latin typeface="方正姚体" pitchFamily="2" charset="-122"/>
              </a:rPr>
              <a:t>(Book))</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endParaRPr lang="en-US" altLang="zh-CN" sz="1600" kern="0" dirty="0">
              <a:latin typeface="方正姚体" pitchFamily="2" charset="-122"/>
            </a:endParaRP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if(</a:t>
            </a:r>
            <a:r>
              <a:rPr lang="en-US" altLang="zh-CN" sz="1600" kern="0" dirty="0" err="1" smtClean="0">
                <a:latin typeface="方正姚体" pitchFamily="2" charset="-122"/>
              </a:rPr>
              <a:t>strcmp</a:t>
            </a:r>
            <a:r>
              <a:rPr lang="en-US" altLang="zh-CN" sz="1600" kern="0" dirty="0" smtClean="0">
                <a:latin typeface="方正姚体" pitchFamily="2" charset="-122"/>
              </a:rPr>
              <a:t>(b1.Getbookname</a:t>
            </a:r>
            <a:r>
              <a:rPr lang="en-US" altLang="zh-CN" sz="1600" kern="0" dirty="0">
                <a:latin typeface="方正姚体" pitchFamily="2" charset="-122"/>
              </a:rPr>
              <a:t>(),</a:t>
            </a:r>
            <a:r>
              <a:rPr lang="en-US" altLang="zh-CN" sz="1600" kern="0" dirty="0" err="1">
                <a:latin typeface="方正姚体" pitchFamily="2" charset="-122"/>
              </a:rPr>
              <a:t>bn</a:t>
            </a:r>
            <a:r>
              <a:rPr lang="en-US" altLang="zh-CN" sz="1600" kern="0" dirty="0">
                <a:latin typeface="方正姚体" pitchFamily="2" charset="-122"/>
              </a:rPr>
              <a:t>)==0)	//</a:t>
            </a:r>
            <a:r>
              <a:rPr lang="zh-CN" altLang="en-US" sz="1600" kern="0" dirty="0">
                <a:latin typeface="方正姚体" pitchFamily="2" charset="-122"/>
              </a:rPr>
              <a:t>显示书的信息</a:t>
            </a:r>
          </a:p>
          <a:p>
            <a:pPr marL="0" indent="0">
              <a:lnSpc>
                <a:spcPct val="80000"/>
              </a:lnSpc>
              <a:buClr>
                <a:schemeClr val="tx1"/>
              </a:buClr>
              <a:buNone/>
              <a:defRPr/>
            </a:pPr>
            <a:r>
              <a:rPr lang="zh-CN" altLang="en-US" sz="1600" kern="0" dirty="0">
                <a:latin typeface="方正姚体" pitchFamily="2" charset="-122"/>
              </a:rPr>
              <a:t>            	  	 </a:t>
            </a:r>
            <a:r>
              <a:rPr lang="en-US" altLang="zh-CN" sz="1600" kern="0" dirty="0" smtClean="0">
                <a:latin typeface="方正姚体" pitchFamily="2" charset="-122"/>
              </a:rPr>
              <a:t>			b1.Show</a:t>
            </a:r>
            <a:r>
              <a:rPr lang="en-US" altLang="zh-CN" sz="1600" kern="0" dirty="0">
                <a:latin typeface="方正姚体" pitchFamily="2" charset="-122"/>
              </a:rPr>
              <a:t>();</a:t>
            </a: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endParaRPr lang="en-US" altLang="zh-CN" sz="1600" kern="0" dirty="0">
              <a:latin typeface="方正姚体" pitchFamily="2" charset="-122"/>
            </a:endParaRPr>
          </a:p>
          <a:p>
            <a:pPr marL="0" indent="0">
              <a:lnSpc>
                <a:spcPct val="80000"/>
              </a:lnSpc>
              <a:buClr>
                <a:schemeClr val="tx1"/>
              </a:buClr>
              <a:buNone/>
              <a:defRPr/>
            </a:pPr>
            <a:r>
              <a:rPr lang="en-US" altLang="zh-CN" sz="1600" kern="0" dirty="0">
                <a:latin typeface="方正姚体" pitchFamily="2" charset="-122"/>
              </a:rPr>
              <a:t>            </a:t>
            </a:r>
            <a:r>
              <a:rPr lang="en-US" altLang="zh-CN" sz="1600" kern="0" dirty="0" smtClean="0">
                <a:latin typeface="方正姚体" pitchFamily="2" charset="-122"/>
              </a:rPr>
              <a:t>			}</a:t>
            </a:r>
            <a:endParaRPr lang="en-US" altLang="zh-CN" sz="1600" kern="0" dirty="0">
              <a:latin typeface="方正姚体" pitchFamily="2" charset="-122"/>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6055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909651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81942" y="836807"/>
            <a:ext cx="7774199" cy="44206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kern="0" dirty="0" smtClean="0">
                <a:latin typeface="方正姚体" pitchFamily="2" charset="-122"/>
              </a:rPr>
              <a:t>		file1.close</a:t>
            </a:r>
            <a:r>
              <a:rPr lang="en-US" altLang="zh-CN" sz="1800" kern="0" dirty="0">
                <a:latin typeface="方正姚体" pitchFamily="2" charset="-122"/>
              </a:rPr>
              <a:t>();</a:t>
            </a:r>
          </a:p>
          <a:p>
            <a:pPr marL="0" indent="0">
              <a:lnSpc>
                <a:spcPct val="80000"/>
              </a:lnSpc>
              <a:buClr>
                <a:schemeClr val="tx1"/>
              </a:buClr>
              <a:buNone/>
              <a:defRPr/>
            </a:pPr>
            <a:r>
              <a:rPr lang="en-US" altLang="zh-CN" sz="1800" kern="0" dirty="0" smtClean="0">
                <a:latin typeface="方正姚体" pitchFamily="2" charset="-122"/>
              </a:rPr>
              <a:t>            		break</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case </a:t>
            </a:r>
            <a:r>
              <a:rPr lang="en-US" altLang="zh-CN" sz="1800" kern="0" dirty="0">
                <a:latin typeface="方正姚体" pitchFamily="2" charset="-122"/>
              </a:rPr>
              <a:t>2:</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r>
              <a:rPr lang="en-US" altLang="zh-CN" sz="1800" kern="0" dirty="0" err="1" smtClean="0">
                <a:latin typeface="方正姚体" pitchFamily="2" charset="-122"/>
              </a:rPr>
              <a:t>cout</a:t>
            </a:r>
            <a:r>
              <a:rPr lang="en-US" altLang="zh-CN" sz="1800" kern="0" dirty="0">
                <a:latin typeface="方正姚体" pitchFamily="2" charset="-122"/>
              </a:rPr>
              <a:t>&lt;&lt;"</a:t>
            </a:r>
            <a:r>
              <a:rPr lang="zh-CN" altLang="en-US" sz="1800" kern="0" dirty="0">
                <a:latin typeface="方正姚体" pitchFamily="2" charset="-122"/>
              </a:rPr>
              <a:t>输入书号：</a:t>
            </a:r>
            <a:r>
              <a:rPr lang="en-US" altLang="zh-CN" sz="1800" kern="0" dirty="0">
                <a:latin typeface="方正姚体" pitchFamily="2" charset="-122"/>
              </a:rPr>
              <a:t>"; </a:t>
            </a:r>
            <a:r>
              <a:rPr lang="en-US" altLang="zh-CN" sz="1800" kern="0" dirty="0" err="1">
                <a:latin typeface="方正姚体" pitchFamily="2" charset="-122"/>
              </a:rPr>
              <a:t>cin</a:t>
            </a:r>
            <a:r>
              <a:rPr lang="en-US" altLang="zh-CN" sz="1800" kern="0" dirty="0">
                <a:latin typeface="方正姚体" pitchFamily="2" charset="-122"/>
              </a:rPr>
              <a:t>&gt;&gt;nu;</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r>
              <a:rPr lang="en-US" altLang="zh-CN" sz="1800" kern="0" dirty="0" err="1" smtClean="0">
                <a:latin typeface="方正姚体" pitchFamily="2" charset="-122"/>
              </a:rPr>
              <a:t>cout</a:t>
            </a:r>
            <a:r>
              <a:rPr lang="en-US" altLang="zh-CN" sz="1800" kern="0" dirty="0">
                <a:latin typeface="方正姚体" pitchFamily="2" charset="-122"/>
              </a:rPr>
              <a:t>&lt;&lt;"</a:t>
            </a:r>
            <a:r>
              <a:rPr lang="zh-CN" altLang="en-US" sz="1800" kern="0" dirty="0">
                <a:latin typeface="方正姚体" pitchFamily="2" charset="-122"/>
              </a:rPr>
              <a:t>输入书名：</a:t>
            </a:r>
            <a:r>
              <a:rPr lang="en-US" altLang="zh-CN" sz="1800" kern="0" dirty="0">
                <a:latin typeface="方正姚体" pitchFamily="2" charset="-122"/>
              </a:rPr>
              <a:t>"; </a:t>
            </a:r>
            <a:r>
              <a:rPr lang="en-US" altLang="zh-CN" sz="1800" kern="0" dirty="0" err="1">
                <a:latin typeface="方正姚体" pitchFamily="2" charset="-122"/>
              </a:rPr>
              <a:t>cin</a:t>
            </a:r>
            <a:r>
              <a:rPr lang="en-US" altLang="zh-CN" sz="1800" kern="0" dirty="0">
                <a:latin typeface="方正姚体" pitchFamily="2" charset="-122"/>
              </a:rPr>
              <a:t>&gt;&gt;</a:t>
            </a:r>
            <a:r>
              <a:rPr lang="en-US" altLang="zh-CN" sz="1800" kern="0" dirty="0" err="1">
                <a:latin typeface="方正姚体" pitchFamily="2" charset="-122"/>
              </a:rPr>
              <a:t>bn</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r>
              <a:rPr lang="en-US" altLang="zh-CN" sz="1800" kern="0" dirty="0" err="1" smtClean="0">
                <a:latin typeface="方正姚体" pitchFamily="2" charset="-122"/>
              </a:rPr>
              <a:t>cout</a:t>
            </a:r>
            <a:r>
              <a:rPr lang="en-US" altLang="zh-CN" sz="1800" kern="0" dirty="0">
                <a:latin typeface="方正姚体" pitchFamily="2" charset="-122"/>
              </a:rPr>
              <a:t>&lt;&lt;"</a:t>
            </a:r>
            <a:r>
              <a:rPr lang="zh-CN" altLang="en-US" sz="1800" kern="0" dirty="0">
                <a:latin typeface="方正姚体" pitchFamily="2" charset="-122"/>
              </a:rPr>
              <a:t>输入出版社：</a:t>
            </a:r>
            <a:r>
              <a:rPr lang="en-US" altLang="zh-CN" sz="1800" kern="0" dirty="0">
                <a:latin typeface="方正姚体" pitchFamily="2" charset="-122"/>
              </a:rPr>
              <a:t>"; </a:t>
            </a:r>
            <a:r>
              <a:rPr lang="en-US" altLang="zh-CN" sz="1800" kern="0" dirty="0" err="1">
                <a:latin typeface="方正姚体" pitchFamily="2" charset="-122"/>
              </a:rPr>
              <a:t>cin</a:t>
            </a:r>
            <a:r>
              <a:rPr lang="en-US" altLang="zh-CN" sz="1800" kern="0" dirty="0">
                <a:latin typeface="方正姚体" pitchFamily="2" charset="-122"/>
              </a:rPr>
              <a:t>&gt;&gt;</a:t>
            </a:r>
            <a:r>
              <a:rPr lang="en-US" altLang="zh-CN" sz="1800" kern="0" dirty="0" err="1">
                <a:latin typeface="方正姚体" pitchFamily="2" charset="-122"/>
              </a:rPr>
              <a:t>pn</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r>
              <a:rPr lang="en-US" altLang="zh-CN" sz="1800" kern="0" dirty="0" err="1" smtClean="0">
                <a:latin typeface="方正姚体" pitchFamily="2" charset="-122"/>
              </a:rPr>
              <a:t>cout</a:t>
            </a:r>
            <a:r>
              <a:rPr lang="en-US" altLang="zh-CN" sz="1800" kern="0" dirty="0">
                <a:latin typeface="方正姚体" pitchFamily="2" charset="-122"/>
              </a:rPr>
              <a:t>&lt;&lt;"</a:t>
            </a:r>
            <a:r>
              <a:rPr lang="zh-CN" altLang="en-US" sz="1800" kern="0" dirty="0">
                <a:latin typeface="方正姚体" pitchFamily="2" charset="-122"/>
              </a:rPr>
              <a:t>输入作者：</a:t>
            </a:r>
            <a:r>
              <a:rPr lang="en-US" altLang="zh-CN" sz="1800" kern="0" dirty="0">
                <a:latin typeface="方正姚体" pitchFamily="2" charset="-122"/>
              </a:rPr>
              <a:t>"; </a:t>
            </a:r>
            <a:r>
              <a:rPr lang="en-US" altLang="zh-CN" sz="1800" kern="0" dirty="0" err="1">
                <a:latin typeface="方正姚体" pitchFamily="2" charset="-122"/>
              </a:rPr>
              <a:t>cin</a:t>
            </a:r>
            <a:r>
              <a:rPr lang="en-US" altLang="zh-CN" sz="1800" kern="0" dirty="0">
                <a:latin typeface="方正姚体" pitchFamily="2" charset="-122"/>
              </a:rPr>
              <a:t>&gt;&gt;</a:t>
            </a:r>
            <a:r>
              <a:rPr lang="en-US" altLang="zh-CN" sz="1800" kern="0" dirty="0" err="1">
                <a:latin typeface="方正姚体" pitchFamily="2" charset="-122"/>
              </a:rPr>
              <a:t>na</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b1.Setdata(</a:t>
            </a:r>
            <a:r>
              <a:rPr lang="en-US" altLang="zh-CN" sz="1800" kern="0" dirty="0" err="1" smtClean="0">
                <a:latin typeface="方正姚体" pitchFamily="2" charset="-122"/>
              </a:rPr>
              <a:t>nu,bn,pn,na</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file3.open</a:t>
            </a:r>
            <a:r>
              <a:rPr lang="en-US" altLang="zh-CN" sz="1800" kern="0" dirty="0">
                <a:latin typeface="方正姚体" pitchFamily="2" charset="-122"/>
              </a:rPr>
              <a:t>("book.</a:t>
            </a:r>
            <a:r>
              <a:rPr lang="en-US" altLang="zh-CN" sz="1800" kern="0" dirty="0" err="1">
                <a:latin typeface="方正姚体" pitchFamily="2" charset="-122"/>
              </a:rPr>
              <a:t>dat</a:t>
            </a:r>
            <a:r>
              <a:rPr lang="en-US" altLang="zh-CN" sz="1800" kern="0" dirty="0">
                <a:latin typeface="方正姚体" pitchFamily="2" charset="-122"/>
              </a:rPr>
              <a:t>",</a:t>
            </a:r>
            <a:r>
              <a:rPr lang="en-US" altLang="zh-CN" sz="1800" kern="0" dirty="0" err="1">
                <a:latin typeface="方正姚体" pitchFamily="2" charset="-122"/>
              </a:rPr>
              <a:t>ios</a:t>
            </a:r>
            <a:r>
              <a:rPr lang="en-US" altLang="zh-CN" sz="1800" kern="0" dirty="0">
                <a:latin typeface="方正姚体" pitchFamily="2" charset="-122"/>
              </a:rPr>
              <a:t>::</a:t>
            </a:r>
            <a:r>
              <a:rPr lang="en-US" altLang="zh-CN" sz="1800" kern="0" dirty="0" err="1">
                <a:latin typeface="方正姚体" pitchFamily="2" charset="-122"/>
              </a:rPr>
              <a:t>app|ios</a:t>
            </a:r>
            <a:r>
              <a:rPr lang="en-US" altLang="zh-CN" sz="1800" kern="0" dirty="0">
                <a:latin typeface="方正姚体" pitchFamily="2" charset="-122"/>
              </a:rPr>
              <a:t>::binary);//</a:t>
            </a:r>
            <a:r>
              <a:rPr lang="zh-CN" altLang="en-US" sz="1800" kern="0" dirty="0">
                <a:latin typeface="方正姚体" pitchFamily="2" charset="-122"/>
              </a:rPr>
              <a:t>增补方式打开件</a:t>
            </a:r>
          </a:p>
          <a:p>
            <a:pPr marL="0" indent="0">
              <a:lnSpc>
                <a:spcPct val="80000"/>
              </a:lnSpc>
              <a:buClr>
                <a:schemeClr val="tx1"/>
              </a:buClr>
              <a:buNone/>
              <a:defRPr/>
            </a:pPr>
            <a:r>
              <a:rPr lang="zh-CN" altLang="en-US" sz="1800" kern="0" dirty="0">
                <a:latin typeface="方正姚体" pitchFamily="2" charset="-122"/>
              </a:rPr>
              <a:t>            </a:t>
            </a:r>
            <a:r>
              <a:rPr lang="en-US" altLang="zh-CN" sz="1800" kern="0" dirty="0" smtClean="0">
                <a:latin typeface="方正姚体" pitchFamily="2" charset="-122"/>
              </a:rPr>
              <a:t>		file3.write</a:t>
            </a:r>
            <a:r>
              <a:rPr lang="en-US" altLang="zh-CN" sz="1800" kern="0" dirty="0">
                <a:latin typeface="方正姚体" pitchFamily="2" charset="-122"/>
              </a:rPr>
              <a:t>((char*)&amp;b1,sizeof(b1));</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file3.close</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break</a:t>
            </a:r>
            <a:r>
              <a:rPr lang="en-US" altLang="zh-CN" sz="1800" kern="0" dirty="0">
                <a:latin typeface="方正姚体" pitchFamily="2" charset="-122"/>
              </a:rPr>
              <a:t>;</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default</a:t>
            </a:r>
            <a:r>
              <a:rPr lang="en-US" altLang="zh-CN" sz="1800" kern="0" dirty="0">
                <a:latin typeface="方正姚体" pitchFamily="2" charset="-122"/>
              </a:rPr>
              <a:t>:  flag = 'n';</a:t>
            </a: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endParaRPr lang="en-US" altLang="zh-CN" sz="1800" kern="0" dirty="0">
              <a:latin typeface="方正姚体" pitchFamily="2" charset="-122"/>
            </a:endParaRPr>
          </a:p>
          <a:p>
            <a:pPr marL="0" indent="0">
              <a:lnSpc>
                <a:spcPct val="80000"/>
              </a:lnSpc>
              <a:buClr>
                <a:schemeClr val="tx1"/>
              </a:buClr>
              <a:buNone/>
              <a:defRPr/>
            </a:pPr>
            <a:r>
              <a:rPr lang="en-US" altLang="zh-CN" sz="1800" kern="0" dirty="0">
                <a:latin typeface="方正姚体" pitchFamily="2" charset="-122"/>
              </a:rPr>
              <a:t> </a:t>
            </a:r>
            <a:r>
              <a:rPr lang="en-US" altLang="zh-CN" sz="1800" kern="0" dirty="0" smtClean="0">
                <a:latin typeface="方正姚体" pitchFamily="2" charset="-122"/>
              </a:rPr>
              <a:t>       }</a:t>
            </a:r>
            <a:endParaRPr lang="en-US" altLang="zh-CN" sz="1800" kern="0" dirty="0">
              <a:latin typeface="方正姚体" pitchFamily="2" charset="-122"/>
            </a:endParaRPr>
          </a:p>
          <a:p>
            <a:pPr marL="0" indent="0">
              <a:lnSpc>
                <a:spcPct val="80000"/>
              </a:lnSpc>
              <a:buClr>
                <a:schemeClr val="tx1"/>
              </a:buClr>
              <a:buNone/>
              <a:defRPr/>
            </a:pPr>
            <a:r>
              <a:rPr lang="en-US" altLang="zh-CN" sz="1800" kern="0" dirty="0">
                <a:latin typeface="方正姚体"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6055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8562504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9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396" y="1197253"/>
            <a:ext cx="7418517" cy="331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9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396" y="1700607"/>
            <a:ext cx="7418517" cy="324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9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3396" y="2205549"/>
            <a:ext cx="7418517" cy="331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矩形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099" y="-26590"/>
            <a:ext cx="571012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60559"/>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42590" y="16109"/>
            <a:ext cx="4306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综合训练</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：文件操作</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08552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5" presetClass="entr" presetSubtype="0" fill="hold" grpId="0" nodeType="afterEffect">
                                  <p:stCondLst>
                                    <p:cond delay="0"/>
                                  </p:stCondLst>
                                  <p:iterate type="lt">
                                    <p:tmPct val="10000"/>
                                  </p:iterate>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ppt_w</p:attrName>
                                        </p:attrNameLst>
                                      </p:cBhvr>
                                      <p:tavLst>
                                        <p:tav tm="0" fmla="#ppt_w*sin(2.5*pi*$)">
                                          <p:val>
                                            <p:fltVal val="0"/>
                                          </p:val>
                                        </p:tav>
                                        <p:tav tm="100000">
                                          <p:val>
                                            <p:fltVal val="1"/>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childTnLst>
                                </p:cTn>
                              </p:par>
                            </p:childTnLst>
                          </p:cTn>
                        </p:par>
                        <p:par>
                          <p:cTn id="27" fill="hold">
                            <p:stCondLst>
                              <p:cond delay="2400"/>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15"/>
                                        </p:tgtEl>
                                      </p:cBhvr>
                                    </p:animEffect>
                                    <p:animScale>
                                      <p:cBhvr>
                                        <p:cTn id="3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a:latin typeface="Impact" pitchFamily="34" charset="0"/>
                <a:ea typeface="方正大黑简体" pitchFamily="65" charset="-122"/>
              </a:rPr>
              <a:t>第四部分</a:t>
            </a:r>
          </a:p>
        </p:txBody>
      </p:sp>
      <p:grpSp>
        <p:nvGrpSpPr>
          <p:cNvPr id="970819" name="Group 67"/>
          <p:cNvGrpSpPr>
            <a:grpSpLocks/>
          </p:cNvGrpSpPr>
          <p:nvPr/>
        </p:nvGrpSpPr>
        <p:grpSpPr bwMode="auto">
          <a:xfrm>
            <a:off x="1490663" y="4724400"/>
            <a:ext cx="9001000"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1778695" y="4662488"/>
            <a:ext cx="8136904"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kumimoji="1" lang="zh-CN" altLang="en-US" sz="3201" dirty="0">
                <a:solidFill>
                  <a:schemeClr val="accent5">
                    <a:lumMod val="10000"/>
                  </a:schemeClr>
                </a:solidFill>
                <a:latin typeface="华文楷体" panose="02010600040101010101" pitchFamily="2" charset="-122"/>
                <a:ea typeface="华文楷体" panose="02010600040101010101" pitchFamily="2" charset="-122"/>
              </a:rPr>
              <a:t>基于</a:t>
            </a:r>
            <a:r>
              <a:rPr kumimoji="1" lang="en-US" altLang="zh-CN" sz="3201" dirty="0">
                <a:solidFill>
                  <a:schemeClr val="accent5">
                    <a:lumMod val="10000"/>
                  </a:schemeClr>
                </a:solidFill>
                <a:latin typeface="华文楷体" panose="02010600040101010101" pitchFamily="2" charset="-122"/>
                <a:ea typeface="华文楷体" panose="02010600040101010101" pitchFamily="2" charset="-122"/>
              </a:rPr>
              <a:t>visual studio </a:t>
            </a:r>
            <a:r>
              <a:rPr kumimoji="1" lang="zh-CN" altLang="en-US" sz="3201" dirty="0">
                <a:solidFill>
                  <a:schemeClr val="accent5">
                    <a:lumMod val="10000"/>
                  </a:schemeClr>
                </a:solidFill>
                <a:latin typeface="华文楷体" panose="02010600040101010101" pitchFamily="2" charset="-122"/>
                <a:ea typeface="华文楷体" panose="02010600040101010101" pitchFamily="2" charset="-122"/>
              </a:rPr>
              <a:t>下的文件的操作（选读）</a:t>
            </a:r>
            <a:endParaRPr lang="zh-CN" altLang="zh-CN" sz="3200" dirty="0">
              <a:solidFill>
                <a:schemeClr val="accent5">
                  <a:lumMod val="10000"/>
                </a:schemeClr>
              </a:solidFill>
              <a:latin typeface="华文楷体" panose="02010600040101010101" pitchFamily="2" charset="-122"/>
              <a:ea typeface="华文楷体" panose="020106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4"/>
          <p:cNvSpPr txBox="1">
            <a:spLocks noChangeArrowheads="1"/>
          </p:cNvSpPr>
          <p:nvPr/>
        </p:nvSpPr>
        <p:spPr bwMode="auto">
          <a:xfrm>
            <a:off x="2077107" y="836807"/>
            <a:ext cx="8002852" cy="4033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1" b="1" dirty="0">
                <a:solidFill>
                  <a:srgbClr val="FF0000"/>
                </a:solidFill>
              </a:rPr>
              <a:t>基于</a:t>
            </a:r>
            <a:r>
              <a:rPr kumimoji="1" lang="en-US" altLang="zh-CN" sz="3201" b="1" dirty="0">
                <a:solidFill>
                  <a:srgbClr val="FF0000"/>
                </a:solidFill>
              </a:rPr>
              <a:t>visual studio </a:t>
            </a:r>
            <a:r>
              <a:rPr kumimoji="1" lang="zh-CN" altLang="en-US" sz="3201" b="1" dirty="0">
                <a:solidFill>
                  <a:srgbClr val="FF0000"/>
                </a:solidFill>
              </a:rPr>
              <a:t>下的文件的操作（选读）</a:t>
            </a:r>
            <a:endParaRPr kumimoji="1" lang="en-US" altLang="zh-CN" sz="3201" b="1" dirty="0">
              <a:solidFill>
                <a:srgbClr val="FF0000"/>
              </a:solidFill>
            </a:endParaRPr>
          </a:p>
          <a:p>
            <a:pPr eaLnBrk="1" hangingPunct="1"/>
            <a:endParaRPr kumimoji="1" lang="zh-CN" altLang="en-US" sz="3201" dirty="0">
              <a:solidFill>
                <a:srgbClr val="FF0000"/>
              </a:solidFill>
            </a:endParaRPr>
          </a:p>
          <a:p>
            <a:pPr algn="just" eaLnBrk="1" hangingPunct="1"/>
            <a:r>
              <a:rPr kumimoji="1" lang="en-US" altLang="zh-CN" sz="3201" dirty="0">
                <a:latin typeface="宋体" panose="02010600030101010101" pitchFamily="2" charset="-122"/>
                <a:hlinkClick r:id="rId2" action="ppaction://hlinksldjump"/>
              </a:rPr>
              <a:t>1. </a:t>
            </a:r>
            <a:r>
              <a:rPr kumimoji="1" lang="zh-CN" altLang="en-US" sz="3201" b="1" dirty="0">
                <a:solidFill>
                  <a:schemeClr val="tx2"/>
                </a:solidFill>
                <a:latin typeface="宋体" panose="02010600030101010101" pitchFamily="2" charset="-122"/>
                <a:ea typeface="楷体_GB2312" pitchFamily="49" charset="-122"/>
                <a:hlinkClick r:id="rId2" action="ppaction://hlinksldjump"/>
              </a:rPr>
              <a:t>使用</a:t>
            </a:r>
            <a:r>
              <a:rPr kumimoji="1" lang="en-US" altLang="zh-CN" sz="3201" b="1" dirty="0" err="1">
                <a:solidFill>
                  <a:schemeClr val="tx2"/>
                </a:solidFill>
                <a:latin typeface="宋体" panose="02010600030101010101" pitchFamily="2" charset="-122"/>
                <a:ea typeface="楷体_GB2312" pitchFamily="49" charset="-122"/>
                <a:hlinkClick r:id="rId2" action="ppaction://hlinksldjump"/>
              </a:rPr>
              <a:t>CFile</a:t>
            </a:r>
            <a:r>
              <a:rPr kumimoji="1" lang="zh-CN" altLang="en-US" sz="3201" b="1" dirty="0">
                <a:solidFill>
                  <a:schemeClr val="tx2"/>
                </a:solidFill>
                <a:latin typeface="宋体" panose="02010600030101010101" pitchFamily="2" charset="-122"/>
                <a:ea typeface="楷体_GB2312" pitchFamily="49" charset="-122"/>
                <a:hlinkClick r:id="rId2" action="ppaction://hlinksldjump"/>
              </a:rPr>
              <a:t>类进行文件读写、删除、改名及访问文件属性</a:t>
            </a:r>
            <a:endParaRPr kumimoji="1" lang="zh-CN" altLang="en-US" sz="3201" b="1" dirty="0">
              <a:solidFill>
                <a:schemeClr val="tx2"/>
              </a:solidFill>
              <a:latin typeface="宋体" panose="02010600030101010101" pitchFamily="2" charset="-122"/>
              <a:ea typeface="楷体_GB2312" pitchFamily="49" charset="-122"/>
            </a:endParaRPr>
          </a:p>
          <a:p>
            <a:pPr algn="just" eaLnBrk="1" hangingPunct="1"/>
            <a:r>
              <a:rPr kumimoji="1" lang="en-US" altLang="zh-CN" sz="3201" b="1" dirty="0">
                <a:solidFill>
                  <a:schemeClr val="tx2"/>
                </a:solidFill>
                <a:latin typeface="宋体" panose="02010600030101010101" pitchFamily="2" charset="-122"/>
                <a:ea typeface="楷体_GB2312" pitchFamily="49" charset="-122"/>
                <a:hlinkClick r:id="rId3" action="ppaction://hlinksldjump"/>
              </a:rPr>
              <a:t>2. </a:t>
            </a:r>
            <a:r>
              <a:rPr kumimoji="1" lang="zh-CN" altLang="en-US" sz="3201" b="1" dirty="0">
                <a:solidFill>
                  <a:schemeClr val="tx2"/>
                </a:solidFill>
                <a:latin typeface="宋体" panose="02010600030101010101" pitchFamily="2" charset="-122"/>
                <a:ea typeface="楷体_GB2312" pitchFamily="49" charset="-122"/>
                <a:hlinkClick r:id="rId3" action="ppaction://hlinksldjump"/>
              </a:rPr>
              <a:t>使用</a:t>
            </a:r>
            <a:r>
              <a:rPr kumimoji="1" lang="en-US" altLang="zh-CN" sz="3201" b="1" dirty="0" err="1">
                <a:solidFill>
                  <a:schemeClr val="tx2"/>
                </a:solidFill>
                <a:latin typeface="宋体" panose="02010600030101010101" pitchFamily="2" charset="-122"/>
                <a:ea typeface="楷体_GB2312" pitchFamily="49" charset="-122"/>
                <a:hlinkClick r:id="rId3" action="ppaction://hlinksldjump"/>
              </a:rPr>
              <a:t>CStdioFile</a:t>
            </a:r>
            <a:r>
              <a:rPr kumimoji="1" lang="zh-CN" altLang="en-US" sz="3201" b="1" dirty="0">
                <a:solidFill>
                  <a:schemeClr val="tx2"/>
                </a:solidFill>
                <a:latin typeface="宋体" panose="02010600030101010101" pitchFamily="2" charset="-122"/>
                <a:ea typeface="楷体_GB2312" pitchFamily="49" charset="-122"/>
                <a:hlinkClick r:id="rId3" action="ppaction://hlinksldjump"/>
              </a:rPr>
              <a:t>类操作文本文件</a:t>
            </a:r>
            <a:endParaRPr kumimoji="1" lang="zh-CN" altLang="en-US" sz="3201" b="1" dirty="0">
              <a:solidFill>
                <a:schemeClr val="tx2"/>
              </a:solidFill>
              <a:latin typeface="宋体" panose="02010600030101010101" pitchFamily="2" charset="-122"/>
              <a:ea typeface="楷体_GB2312" pitchFamily="49" charset="-122"/>
            </a:endParaRPr>
          </a:p>
          <a:p>
            <a:pPr algn="just" eaLnBrk="1" hangingPunct="1"/>
            <a:r>
              <a:rPr kumimoji="1" lang="en-US" altLang="zh-CN" sz="3201" b="1" dirty="0">
                <a:solidFill>
                  <a:schemeClr val="tx2"/>
                </a:solidFill>
                <a:latin typeface="宋体" panose="02010600030101010101" pitchFamily="2" charset="-122"/>
                <a:ea typeface="楷体_GB2312" pitchFamily="49" charset="-122"/>
                <a:hlinkClick r:id="rId4" action="ppaction://hlinksldjump"/>
              </a:rPr>
              <a:t>3. </a:t>
            </a:r>
            <a:r>
              <a:rPr kumimoji="1" lang="zh-CN" altLang="en-US" sz="3201" b="1" dirty="0">
                <a:solidFill>
                  <a:schemeClr val="tx2"/>
                </a:solidFill>
                <a:latin typeface="宋体" panose="02010600030101010101" pitchFamily="2" charset="-122"/>
                <a:ea typeface="楷体_GB2312" pitchFamily="49" charset="-122"/>
                <a:hlinkClick r:id="rId4" action="ppaction://hlinksldjump"/>
              </a:rPr>
              <a:t>使用</a:t>
            </a:r>
            <a:r>
              <a:rPr kumimoji="1" lang="en-US" altLang="zh-CN" sz="3201" b="1" dirty="0" err="1">
                <a:solidFill>
                  <a:schemeClr val="tx2"/>
                </a:solidFill>
                <a:latin typeface="宋体" panose="02010600030101010101" pitchFamily="2" charset="-122"/>
                <a:ea typeface="楷体_GB2312" pitchFamily="49" charset="-122"/>
                <a:hlinkClick r:id="rId4" action="ppaction://hlinksldjump"/>
              </a:rPr>
              <a:t>CFileFind</a:t>
            </a:r>
            <a:r>
              <a:rPr kumimoji="1" lang="zh-CN" altLang="en-US" sz="3201" b="1" dirty="0">
                <a:solidFill>
                  <a:schemeClr val="tx2"/>
                </a:solidFill>
                <a:latin typeface="宋体" panose="02010600030101010101" pitchFamily="2" charset="-122"/>
                <a:ea typeface="楷体_GB2312" pitchFamily="49" charset="-122"/>
                <a:hlinkClick r:id="rId4" action="ppaction://hlinksldjump"/>
              </a:rPr>
              <a:t>类查找文件</a:t>
            </a:r>
            <a:endParaRPr kumimoji="1" lang="zh-CN" altLang="en-US" sz="3201" b="1" dirty="0">
              <a:solidFill>
                <a:schemeClr val="tx2"/>
              </a:solidFill>
              <a:latin typeface="宋体" panose="02010600030101010101" pitchFamily="2" charset="-122"/>
              <a:ea typeface="楷体_GB2312" pitchFamily="49" charset="-122"/>
            </a:endParaRPr>
          </a:p>
          <a:p>
            <a:pPr algn="just" eaLnBrk="1" hangingPunct="1"/>
            <a:r>
              <a:rPr kumimoji="1" lang="en-US" altLang="zh-CN" sz="3201" b="1" dirty="0">
                <a:solidFill>
                  <a:schemeClr val="tx2"/>
                </a:solidFill>
                <a:latin typeface="宋体" panose="02010600030101010101" pitchFamily="2" charset="-122"/>
                <a:hlinkClick r:id="rId5" action="ppaction://hlinksldjump"/>
              </a:rPr>
              <a:t>4.</a:t>
            </a:r>
            <a:r>
              <a:rPr kumimoji="1" lang="zh-CN" altLang="en-US" sz="3201" b="1" dirty="0">
                <a:solidFill>
                  <a:schemeClr val="tx2"/>
                </a:solidFill>
                <a:latin typeface="宋体" panose="02010600030101010101" pitchFamily="2" charset="-122"/>
                <a:hlinkClick r:id="rId5" action="ppaction://hlinksldjump"/>
              </a:rPr>
              <a:t>了解</a:t>
            </a:r>
            <a:r>
              <a:rPr kumimoji="1" lang="en-US" altLang="zh-CN" sz="3201" b="1" dirty="0">
                <a:solidFill>
                  <a:schemeClr val="tx2"/>
                </a:solidFill>
                <a:latin typeface="宋体" panose="02010600030101010101" pitchFamily="2" charset="-122"/>
                <a:hlinkClick r:id="rId5" action="ppaction://hlinksldjump"/>
              </a:rPr>
              <a:t>windows API</a:t>
            </a:r>
            <a:r>
              <a:rPr kumimoji="1" lang="zh-CN" altLang="en-US" sz="3201" b="1" dirty="0">
                <a:solidFill>
                  <a:schemeClr val="tx2"/>
                </a:solidFill>
                <a:latin typeface="宋体" panose="02010600030101010101" pitchFamily="2" charset="-122"/>
                <a:hlinkClick r:id="rId5" action="ppaction://hlinksldjump"/>
              </a:rPr>
              <a:t>的文件操作</a:t>
            </a:r>
            <a:r>
              <a:rPr kumimoji="1" lang="zh-CN" altLang="en-US" sz="3201" b="1" dirty="0">
                <a:solidFill>
                  <a:schemeClr val="tx2"/>
                </a:solidFill>
                <a:latin typeface="宋体" panose="02010600030101010101" pitchFamily="2" charset="-122"/>
                <a:ea typeface="楷体_GB2312" pitchFamily="49" charset="-122"/>
                <a:hlinkClick r:id="rId5" action="ppaction://hlinksldjump"/>
              </a:rPr>
              <a:t> </a:t>
            </a:r>
            <a:endParaRPr kumimoji="1" lang="zh-CN" altLang="en-US" sz="3201" b="1" dirty="0">
              <a:solidFill>
                <a:schemeClr val="tx2"/>
              </a:solidFill>
              <a:latin typeface="宋体" panose="02010600030101010101" pitchFamily="2" charset="-122"/>
            </a:endParaRPr>
          </a:p>
          <a:p>
            <a:pPr eaLnBrk="1" hangingPunct="1">
              <a:buFontTx/>
              <a:buChar char="•"/>
            </a:pPr>
            <a:endParaRPr kumimoji="1" lang="en-US" altLang="zh-CN" sz="3201" b="1" dirty="0">
              <a:solidFill>
                <a:schemeClr val="tx2"/>
              </a:solidFill>
              <a:latin typeface="宋体" panose="02010600030101010101" pitchFamily="2" charset="-122"/>
            </a:endParaRPr>
          </a:p>
        </p:txBody>
      </p:sp>
    </p:spTree>
    <p:extLst>
      <p:ext uri="{BB962C8B-B14F-4D97-AF65-F5344CB8AC3E}">
        <p14:creationId xmlns:p14="http://schemas.microsoft.com/office/powerpoint/2010/main" val="3927022120"/>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54770" y="762177"/>
            <a:ext cx="8765028" cy="5868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lnSpc>
                <a:spcPct val="90000"/>
              </a:lnSpc>
              <a:buNone/>
              <a:defRPr/>
            </a:pPr>
            <a:r>
              <a:rPr lang="zh-CN" altLang="en-US" sz="2000" kern="0">
                <a:ea typeface="楷体_GB2312"/>
                <a:cs typeface="楷体_GB2312"/>
              </a:rPr>
              <a:t>（</a:t>
            </a:r>
            <a:r>
              <a:rPr lang="en-US" altLang="zh-CN" sz="2000" kern="0">
                <a:ea typeface="楷体_GB2312"/>
                <a:cs typeface="楷体_GB2312"/>
              </a:rPr>
              <a:t>1</a:t>
            </a:r>
            <a:r>
              <a:rPr lang="zh-CN" altLang="en-US" sz="2000" kern="0">
                <a:ea typeface="楷体_GB2312"/>
                <a:cs typeface="楷体_GB2312"/>
              </a:rPr>
              <a:t>）文件打开函数</a:t>
            </a:r>
            <a:r>
              <a:rPr lang="en-US" altLang="zh-CN" sz="2000" kern="0">
                <a:ea typeface="楷体_GB2312"/>
                <a:cs typeface="楷体_GB2312"/>
              </a:rPr>
              <a:t>Open</a:t>
            </a:r>
          </a:p>
          <a:p>
            <a:pPr marL="609722" indent="-609722" algn="just">
              <a:lnSpc>
                <a:spcPct val="90000"/>
              </a:lnSpc>
              <a:buNone/>
              <a:defRPr/>
            </a:pPr>
            <a:r>
              <a:rPr lang="en-US" altLang="zh-CN" sz="1600" kern="0">
                <a:solidFill>
                  <a:srgbClr val="FF0000"/>
                </a:solidFill>
              </a:rPr>
              <a:t>BOOL Open</a:t>
            </a:r>
            <a:r>
              <a:rPr lang="zh-CN" altLang="en-US" sz="1600" kern="0">
                <a:solidFill>
                  <a:srgbClr val="FF0000"/>
                </a:solidFill>
              </a:rPr>
              <a:t>（</a:t>
            </a:r>
            <a:r>
              <a:rPr lang="en-US" altLang="zh-CN" sz="1600" kern="0">
                <a:solidFill>
                  <a:srgbClr val="FF0000"/>
                </a:solidFill>
              </a:rPr>
              <a:t>LPCTSTR lpszFileName,  UINT nOpenFlags,	CFileException* pError = NULL</a:t>
            </a:r>
            <a:r>
              <a:rPr lang="zh-CN" altLang="en-US" sz="1600" kern="0">
                <a:solidFill>
                  <a:srgbClr val="FF0000"/>
                </a:solidFill>
              </a:rPr>
              <a:t>）</a:t>
            </a:r>
            <a:r>
              <a:rPr lang="en-US" altLang="zh-CN" sz="1600" kern="0">
                <a:solidFill>
                  <a:srgbClr val="FF0000"/>
                </a:solidFill>
              </a:rPr>
              <a:t>;</a:t>
            </a:r>
          </a:p>
          <a:p>
            <a:pPr marL="609722" indent="-609722" algn="just">
              <a:lnSpc>
                <a:spcPct val="90000"/>
              </a:lnSpc>
              <a:buNone/>
              <a:defRPr/>
            </a:pPr>
            <a:r>
              <a:rPr lang="zh-CN" altLang="en-US" sz="2000" kern="0"/>
              <a:t>参数</a:t>
            </a:r>
            <a:r>
              <a:rPr lang="en-US" altLang="zh-CN" sz="2000" kern="0">
                <a:solidFill>
                  <a:srgbClr val="0000FF"/>
                </a:solidFill>
              </a:rPr>
              <a:t>lpszFileName</a:t>
            </a:r>
            <a:r>
              <a:rPr lang="zh-CN" altLang="en-US" sz="2000" kern="0">
                <a:solidFill>
                  <a:srgbClr val="0000FF"/>
                </a:solidFill>
              </a:rPr>
              <a:t>：</a:t>
            </a:r>
            <a:r>
              <a:rPr lang="zh-CN" altLang="en-US" sz="2000" kern="0"/>
              <a:t>为欲打开的文件名，文件名可以包含路径和文件名两部分。如</a:t>
            </a:r>
            <a:r>
              <a:rPr lang="zh-CN" altLang="en-US" sz="2000" kern="0">
                <a:latin typeface="Arial"/>
              </a:rPr>
              <a:t>“</a:t>
            </a:r>
            <a:r>
              <a:rPr lang="en-US" altLang="zh-CN" sz="2000" kern="0"/>
              <a:t>d:\\bak\\test.txt</a:t>
            </a:r>
            <a:r>
              <a:rPr lang="en-US" altLang="zh-CN" sz="2000" kern="0">
                <a:latin typeface="Arial"/>
              </a:rPr>
              <a:t>”</a:t>
            </a:r>
            <a:r>
              <a:rPr lang="zh-CN" altLang="en-US" sz="2000" kern="0"/>
              <a:t>， 如果此字符串不包含文件路径，如</a:t>
            </a:r>
            <a:r>
              <a:rPr lang="zh-CN" altLang="en-US" sz="2000" kern="0">
                <a:latin typeface="Arial"/>
              </a:rPr>
              <a:t>“</a:t>
            </a:r>
            <a:r>
              <a:rPr lang="en-US" altLang="zh-CN" sz="2000" kern="0"/>
              <a:t>test.bak</a:t>
            </a:r>
            <a:r>
              <a:rPr lang="en-US" altLang="zh-CN" sz="2000" kern="0">
                <a:latin typeface="Arial"/>
              </a:rPr>
              <a:t>”</a:t>
            </a:r>
            <a:r>
              <a:rPr lang="zh-CN" altLang="en-US" sz="2000" kern="0"/>
              <a:t>，则系统默认为当前路径，即生成的可执行文件所在目录。</a:t>
            </a:r>
          </a:p>
          <a:p>
            <a:pPr marL="609722" indent="-609722" algn="just">
              <a:lnSpc>
                <a:spcPct val="90000"/>
              </a:lnSpc>
              <a:buNone/>
              <a:defRPr/>
            </a:pPr>
            <a:r>
              <a:rPr lang="zh-CN" altLang="en-US" sz="2000" kern="0"/>
              <a:t>参数</a:t>
            </a:r>
            <a:r>
              <a:rPr lang="en-US" altLang="zh-CN" sz="2000" kern="0">
                <a:solidFill>
                  <a:srgbClr val="0000FF"/>
                </a:solidFill>
              </a:rPr>
              <a:t>nOpenFlags</a:t>
            </a:r>
            <a:r>
              <a:rPr lang="zh-CN" altLang="en-US" sz="2000" kern="0"/>
              <a:t>：用于设置访问模式，指定当打开文件时进行的动作，可以将以下所列模式用按位或</a:t>
            </a:r>
            <a:r>
              <a:rPr lang="zh-CN" altLang="en-US" sz="2000" kern="0">
                <a:latin typeface="Arial"/>
              </a:rPr>
              <a:t>“</a:t>
            </a:r>
            <a:r>
              <a:rPr lang="en-US" altLang="zh-CN" sz="2000" kern="0"/>
              <a:t>|</a:t>
            </a:r>
            <a:r>
              <a:rPr lang="en-US" altLang="zh-CN" sz="2000" kern="0">
                <a:latin typeface="Arial"/>
              </a:rPr>
              <a:t>”</a:t>
            </a:r>
            <a:r>
              <a:rPr lang="zh-CN" altLang="en-US" sz="2000" kern="0"/>
              <a:t>操作符连接起来。至少应有一个访问模式，</a:t>
            </a:r>
            <a:r>
              <a:rPr lang="en-US" altLang="zh-CN" sz="2000" kern="0"/>
              <a:t>modeCreate</a:t>
            </a:r>
            <a:r>
              <a:rPr lang="zh-CN" altLang="en-US" sz="2000" kern="0"/>
              <a:t>是可选的。以下是常用参数列表：</a:t>
            </a:r>
          </a:p>
          <a:p>
            <a:pPr marL="609722" indent="-609722">
              <a:lnSpc>
                <a:spcPct val="90000"/>
              </a:lnSpc>
              <a:buNone/>
              <a:defRPr/>
            </a:pPr>
            <a:r>
              <a:rPr lang="zh-CN" altLang="en-US" sz="2000" kern="0"/>
              <a:t>    </a:t>
            </a:r>
            <a:r>
              <a:rPr lang="en-US" altLang="zh-CN" sz="2400" kern="0"/>
              <a:t>CFile::modeCreate</a:t>
            </a:r>
            <a:r>
              <a:rPr lang="zh-CN" altLang="en-US" sz="2400" kern="0"/>
              <a:t>：调用构造函数构造一个新文件。</a:t>
            </a:r>
          </a:p>
          <a:p>
            <a:pPr marL="609722" indent="-609722">
              <a:lnSpc>
                <a:spcPct val="90000"/>
              </a:lnSpc>
              <a:buNone/>
              <a:defRPr/>
            </a:pPr>
            <a:r>
              <a:rPr lang="en-US" altLang="zh-CN" sz="2400" kern="0"/>
              <a:t>CFile::modeRead</a:t>
            </a:r>
            <a:r>
              <a:rPr lang="en-US" altLang="zh-CN" sz="2400" kern="0">
                <a:latin typeface="Arial"/>
              </a:rPr>
              <a:t> </a:t>
            </a:r>
            <a:r>
              <a:rPr lang="zh-CN" altLang="en-US" sz="2400" kern="0"/>
              <a:t>：	打开文件仅供读。</a:t>
            </a:r>
          </a:p>
          <a:p>
            <a:pPr marL="609722" indent="-609722">
              <a:lnSpc>
                <a:spcPct val="90000"/>
              </a:lnSpc>
              <a:buNone/>
              <a:defRPr/>
            </a:pPr>
            <a:r>
              <a:rPr lang="en-US" altLang="zh-CN" sz="2400" kern="0"/>
              <a:t>CFile::modeReadWrite</a:t>
            </a:r>
            <a:r>
              <a:rPr lang="zh-CN" altLang="en-US" sz="2400" kern="0"/>
              <a:t>：</a:t>
            </a:r>
            <a:r>
              <a:rPr lang="zh-CN" altLang="en-US" sz="2400" kern="0">
                <a:latin typeface="Arial"/>
              </a:rPr>
              <a:t> </a:t>
            </a:r>
            <a:r>
              <a:rPr lang="zh-CN" altLang="en-US" sz="2400" kern="0"/>
              <a:t>	打开文件供读</a:t>
            </a:r>
            <a:r>
              <a:rPr lang="en-US" altLang="zh-CN" sz="2400" kern="0"/>
              <a:t>/</a:t>
            </a:r>
            <a:r>
              <a:rPr lang="zh-CN" altLang="en-US" sz="2400" kern="0"/>
              <a:t>写。</a:t>
            </a:r>
          </a:p>
          <a:p>
            <a:pPr marL="609722" indent="-609722">
              <a:lnSpc>
                <a:spcPct val="90000"/>
              </a:lnSpc>
              <a:buNone/>
              <a:defRPr/>
            </a:pPr>
            <a:r>
              <a:rPr lang="en-US" altLang="zh-CN" sz="2400" kern="0"/>
              <a:t>CFile::modeWrite</a:t>
            </a:r>
            <a:r>
              <a:rPr lang="zh-CN" altLang="en-US" sz="2400" kern="0"/>
              <a:t>：</a:t>
            </a:r>
            <a:r>
              <a:rPr lang="zh-CN" altLang="en-US" sz="2400" kern="0">
                <a:latin typeface="Arial"/>
              </a:rPr>
              <a:t>  </a:t>
            </a:r>
            <a:r>
              <a:rPr lang="zh-CN" altLang="en-US" sz="2400" kern="0"/>
              <a:t>	打开文件仅供写。</a:t>
            </a:r>
          </a:p>
          <a:p>
            <a:pPr marL="609722" indent="-609722">
              <a:lnSpc>
                <a:spcPct val="90000"/>
              </a:lnSpc>
              <a:buNone/>
              <a:defRPr/>
            </a:pPr>
            <a:r>
              <a:rPr lang="en-US" altLang="zh-CN" sz="2400" kern="0"/>
              <a:t>CFile::typeText</a:t>
            </a:r>
            <a:r>
              <a:rPr lang="zh-CN" altLang="en-US" sz="2400" kern="0"/>
              <a:t>：	设置文本文件模式（只能用在子类中）。</a:t>
            </a:r>
          </a:p>
          <a:p>
            <a:pPr marL="609722" indent="-609722">
              <a:lnSpc>
                <a:spcPct val="90000"/>
              </a:lnSpc>
              <a:buNone/>
              <a:defRPr/>
            </a:pPr>
            <a:r>
              <a:rPr lang="en-US" altLang="zh-CN" sz="2400" kern="0"/>
              <a:t>CFile::typeBinary</a:t>
            </a:r>
            <a:r>
              <a:rPr lang="zh-CN" altLang="en-US" sz="2400" kern="0"/>
              <a:t>：设置二进制文件模式（只能用在子类中）。</a:t>
            </a:r>
          </a:p>
          <a:p>
            <a:pPr marL="609722" indent="-609722" algn="just">
              <a:lnSpc>
                <a:spcPct val="90000"/>
              </a:lnSpc>
              <a:buNone/>
              <a:defRPr/>
            </a:pPr>
            <a:r>
              <a:rPr lang="zh-CN" altLang="en-US" sz="2000" kern="0"/>
              <a:t>参数 </a:t>
            </a:r>
            <a:r>
              <a:rPr lang="en-US" altLang="zh-CN" sz="2000" kern="0">
                <a:solidFill>
                  <a:srgbClr val="0000FF"/>
                </a:solidFill>
              </a:rPr>
              <a:t>pError</a:t>
            </a:r>
            <a:r>
              <a:rPr lang="zh-CN" altLang="en-US" sz="2000" kern="0">
                <a:solidFill>
                  <a:srgbClr val="0000FF"/>
                </a:solidFill>
              </a:rPr>
              <a:t>：</a:t>
            </a:r>
            <a:r>
              <a:rPr lang="zh-CN" altLang="en-US" sz="2000" kern="0"/>
              <a:t>是一个异常类的指针，可通过该类和函数的返回值来确定函数是否调用成功，如下表所示。</a:t>
            </a:r>
            <a:endParaRPr lang="zh-CN" altLang="en-US" sz="2000" kern="0" dirty="0"/>
          </a:p>
        </p:txBody>
      </p:sp>
      <p:sp>
        <p:nvSpPr>
          <p:cNvPr id="3" name="Rectangle 5"/>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 </a:t>
            </a:r>
            <a:r>
              <a:rPr lang="zh-CN" altLang="en-US" sz="2801" kern="0"/>
              <a:t>文件的打开与关闭 </a:t>
            </a:r>
          </a:p>
        </p:txBody>
      </p:sp>
    </p:spTree>
    <p:extLst>
      <p:ext uri="{BB962C8B-B14F-4D97-AF65-F5344CB8AC3E}">
        <p14:creationId xmlns:p14="http://schemas.microsoft.com/office/powerpoint/2010/main" val="2010308095"/>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678552" y="2972488"/>
            <a:ext cx="8765028" cy="29724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400" kern="0"/>
              <a:t>注意：参数 </a:t>
            </a:r>
            <a:r>
              <a:rPr lang="en-US" altLang="zh-CN" sz="2400" kern="0"/>
              <a:t>pError</a:t>
            </a:r>
            <a:r>
              <a:rPr lang="zh-CN" altLang="en-US" sz="2400" kern="0"/>
              <a:t>为</a:t>
            </a:r>
            <a:r>
              <a:rPr lang="en-US" altLang="zh-CN" sz="2400" kern="0"/>
              <a:t>CFileException</a:t>
            </a:r>
            <a:r>
              <a:rPr lang="zh-CN" altLang="en-US" sz="2400" kern="0"/>
              <a:t>类型。而</a:t>
            </a:r>
            <a:r>
              <a:rPr lang="en-US" altLang="zh-CN" sz="2400" kern="0"/>
              <a:t>CFileException</a:t>
            </a:r>
            <a:r>
              <a:rPr lang="zh-CN" altLang="en-US" sz="2400" kern="0"/>
              <a:t>是异常类的一种，用于检测文件操作中可能出现的错误。关于异常类，将在第八章进行详细的介绍。</a:t>
            </a:r>
          </a:p>
          <a:p>
            <a:pPr marL="609722" indent="-609722" algn="just">
              <a:buNone/>
              <a:defRPr/>
            </a:pPr>
            <a:r>
              <a:rPr lang="zh-CN" altLang="en-US" sz="2400" kern="0"/>
              <a:t>例如：</a:t>
            </a:r>
          </a:p>
          <a:p>
            <a:pPr marL="990798" lvl="1" indent="-533507" algn="just">
              <a:buNone/>
              <a:defRPr/>
            </a:pPr>
            <a:r>
              <a:rPr lang="en-US" altLang="zh-CN" sz="1800" kern="0">
                <a:solidFill>
                  <a:srgbClr val="FF0000"/>
                </a:solidFill>
              </a:rPr>
              <a:t>CFile	 f;</a:t>
            </a:r>
          </a:p>
          <a:p>
            <a:pPr marL="990798" lvl="1" indent="-533507" algn="just">
              <a:buNone/>
              <a:defRPr/>
            </a:pPr>
            <a:r>
              <a:rPr lang="en-US" altLang="zh-CN" sz="1800" kern="0">
                <a:solidFill>
                  <a:srgbClr val="FF0000"/>
                </a:solidFill>
              </a:rPr>
              <a:t>if (!f.Open(</a:t>
            </a:r>
            <a:r>
              <a:rPr lang="en-US" altLang="zh-CN" sz="1800" kern="0">
                <a:solidFill>
                  <a:srgbClr val="FF0000"/>
                </a:solidFill>
                <a:latin typeface="Arial"/>
              </a:rPr>
              <a:t>“</a:t>
            </a:r>
            <a:r>
              <a:rPr lang="en-US" altLang="zh-CN" sz="1800" kern="0">
                <a:solidFill>
                  <a:srgbClr val="FF0000"/>
                </a:solidFill>
              </a:rPr>
              <a:t>D:\\bak\\test.txt</a:t>
            </a:r>
            <a:r>
              <a:rPr lang="en-US" altLang="zh-CN" sz="1800" kern="0">
                <a:solidFill>
                  <a:srgbClr val="FF0000"/>
                </a:solidFill>
                <a:latin typeface="Arial"/>
              </a:rPr>
              <a:t>”</a:t>
            </a:r>
            <a:r>
              <a:rPr lang="en-US" altLang="zh-CN" sz="1800" kern="0">
                <a:solidFill>
                  <a:srgbClr val="FF0000"/>
                </a:solidFill>
              </a:rPr>
              <a:t>, CFile::modeCreate | CFile::modeWrite))</a:t>
            </a:r>
          </a:p>
          <a:p>
            <a:pPr marL="990798" lvl="1" indent="-533507" algn="just">
              <a:buNone/>
              <a:defRPr/>
            </a:pPr>
            <a:r>
              <a:rPr lang="en-US" altLang="zh-CN" sz="1800" kern="0">
                <a:solidFill>
                  <a:srgbClr val="FF0000"/>
                </a:solidFill>
              </a:rPr>
              <a:t>	return false;</a:t>
            </a:r>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 </a:t>
            </a:r>
            <a:r>
              <a:rPr lang="zh-CN" altLang="en-US" sz="2801" kern="0"/>
              <a:t>文件的打开与关闭 </a:t>
            </a:r>
          </a:p>
        </p:txBody>
      </p:sp>
      <p:grpSp>
        <p:nvGrpSpPr>
          <p:cNvPr id="89092" name="Group 67"/>
          <p:cNvGrpSpPr>
            <a:grpSpLocks/>
          </p:cNvGrpSpPr>
          <p:nvPr/>
        </p:nvGrpSpPr>
        <p:grpSpPr bwMode="auto">
          <a:xfrm>
            <a:off x="1907205" y="990830"/>
            <a:ext cx="8155287" cy="1829223"/>
            <a:chOff x="-3" y="-3"/>
            <a:chExt cx="3416" cy="1851"/>
          </a:xfrm>
        </p:grpSpPr>
        <p:grpSp>
          <p:nvGrpSpPr>
            <p:cNvPr id="89093" name="Group 65"/>
            <p:cNvGrpSpPr>
              <a:grpSpLocks/>
            </p:cNvGrpSpPr>
            <p:nvPr/>
          </p:nvGrpSpPr>
          <p:grpSpPr bwMode="auto">
            <a:xfrm>
              <a:off x="0" y="0"/>
              <a:ext cx="3410" cy="1845"/>
              <a:chOff x="0" y="0"/>
              <a:chExt cx="3410" cy="1845"/>
            </a:xfrm>
          </p:grpSpPr>
          <p:grpSp>
            <p:nvGrpSpPr>
              <p:cNvPr id="89095" name="Group 26"/>
              <p:cNvGrpSpPr>
                <a:grpSpLocks/>
              </p:cNvGrpSpPr>
              <p:nvPr/>
            </p:nvGrpSpPr>
            <p:grpSpPr bwMode="auto">
              <a:xfrm>
                <a:off x="0" y="0"/>
                <a:ext cx="884" cy="438"/>
                <a:chOff x="0" y="0"/>
                <a:chExt cx="884" cy="438"/>
              </a:xfrm>
            </p:grpSpPr>
            <p:sp>
              <p:nvSpPr>
                <p:cNvPr id="89153" name="Rectangle 5"/>
                <p:cNvSpPr>
                  <a:spLocks noChangeArrowheads="1"/>
                </p:cNvSpPr>
                <p:nvPr/>
              </p:nvSpPr>
              <p:spPr bwMode="auto">
                <a:xfrm>
                  <a:off x="43" y="0"/>
                  <a:ext cx="79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Perror</a:t>
                  </a:r>
                </a:p>
                <a:p>
                  <a:pPr>
                    <a:spcBef>
                      <a:spcPct val="30000"/>
                    </a:spcBef>
                  </a:pPr>
                  <a:endParaRPr lang="en-US" altLang="zh-CN" sz="1800" b="1"/>
                </a:p>
              </p:txBody>
            </p:sp>
            <p:sp>
              <p:nvSpPr>
                <p:cNvPr id="89154" name="Rectangle 25"/>
                <p:cNvSpPr>
                  <a:spLocks noChangeArrowheads="1"/>
                </p:cNvSpPr>
                <p:nvPr/>
              </p:nvSpPr>
              <p:spPr bwMode="auto">
                <a:xfrm>
                  <a:off x="0" y="0"/>
                  <a:ext cx="884"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096" name="Group 28"/>
              <p:cNvGrpSpPr>
                <a:grpSpLocks/>
              </p:cNvGrpSpPr>
              <p:nvPr/>
            </p:nvGrpSpPr>
            <p:grpSpPr bwMode="auto">
              <a:xfrm>
                <a:off x="884" y="0"/>
                <a:ext cx="884" cy="438"/>
                <a:chOff x="884" y="0"/>
                <a:chExt cx="884" cy="438"/>
              </a:xfrm>
            </p:grpSpPr>
            <p:sp>
              <p:nvSpPr>
                <p:cNvPr id="89151" name="Rectangle 6"/>
                <p:cNvSpPr>
                  <a:spLocks noChangeArrowheads="1"/>
                </p:cNvSpPr>
                <p:nvPr/>
              </p:nvSpPr>
              <p:spPr bwMode="auto">
                <a:xfrm>
                  <a:off x="927" y="0"/>
                  <a:ext cx="79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a:t>返回值</a:t>
                  </a:r>
                </a:p>
                <a:p>
                  <a:pPr>
                    <a:spcBef>
                      <a:spcPct val="30000"/>
                    </a:spcBef>
                  </a:pPr>
                  <a:endParaRPr lang="en-US" altLang="zh-CN" sz="1800" b="1"/>
                </a:p>
              </p:txBody>
            </p:sp>
            <p:sp>
              <p:nvSpPr>
                <p:cNvPr id="89152" name="Rectangle 27"/>
                <p:cNvSpPr>
                  <a:spLocks noChangeArrowheads="1"/>
                </p:cNvSpPr>
                <p:nvPr/>
              </p:nvSpPr>
              <p:spPr bwMode="auto">
                <a:xfrm>
                  <a:off x="884" y="0"/>
                  <a:ext cx="884"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097" name="Group 30"/>
              <p:cNvGrpSpPr>
                <a:grpSpLocks/>
              </p:cNvGrpSpPr>
              <p:nvPr/>
            </p:nvGrpSpPr>
            <p:grpSpPr bwMode="auto">
              <a:xfrm>
                <a:off x="1768" y="0"/>
                <a:ext cx="869" cy="438"/>
                <a:chOff x="1768" y="0"/>
                <a:chExt cx="869" cy="438"/>
              </a:xfrm>
            </p:grpSpPr>
            <p:sp>
              <p:nvSpPr>
                <p:cNvPr id="89149" name="Rectangle 7"/>
                <p:cNvSpPr>
                  <a:spLocks noChangeArrowheads="1"/>
                </p:cNvSpPr>
                <p:nvPr/>
              </p:nvSpPr>
              <p:spPr bwMode="auto">
                <a:xfrm>
                  <a:off x="1811" y="0"/>
                  <a:ext cx="783"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a:t>调用是否成功</a:t>
                  </a:r>
                </a:p>
                <a:p>
                  <a:pPr>
                    <a:spcBef>
                      <a:spcPct val="30000"/>
                    </a:spcBef>
                  </a:pPr>
                  <a:endParaRPr lang="en-US" altLang="zh-CN" sz="1800" b="1"/>
                </a:p>
              </p:txBody>
            </p:sp>
            <p:sp>
              <p:nvSpPr>
                <p:cNvPr id="89150" name="Rectangle 29"/>
                <p:cNvSpPr>
                  <a:spLocks noChangeArrowheads="1"/>
                </p:cNvSpPr>
                <p:nvPr/>
              </p:nvSpPr>
              <p:spPr bwMode="auto">
                <a:xfrm>
                  <a:off x="1768" y="0"/>
                  <a:ext cx="869"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098" name="Group 32"/>
              <p:cNvGrpSpPr>
                <a:grpSpLocks/>
              </p:cNvGrpSpPr>
              <p:nvPr/>
            </p:nvGrpSpPr>
            <p:grpSpPr bwMode="auto">
              <a:xfrm>
                <a:off x="2637" y="0"/>
                <a:ext cx="773" cy="438"/>
                <a:chOff x="2637" y="0"/>
                <a:chExt cx="773" cy="438"/>
              </a:xfrm>
            </p:grpSpPr>
            <p:sp>
              <p:nvSpPr>
                <p:cNvPr id="89147" name="Rectangle 8"/>
                <p:cNvSpPr>
                  <a:spLocks noChangeArrowheads="1"/>
                </p:cNvSpPr>
                <p:nvPr/>
              </p:nvSpPr>
              <p:spPr bwMode="auto">
                <a:xfrm>
                  <a:off x="2680" y="0"/>
                  <a:ext cx="687"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a:t>异常类的设置</a:t>
                  </a:r>
                </a:p>
                <a:p>
                  <a:pPr>
                    <a:spcBef>
                      <a:spcPct val="30000"/>
                    </a:spcBef>
                  </a:pPr>
                  <a:endParaRPr lang="en-US" altLang="zh-CN" sz="1800" b="1"/>
                </a:p>
              </p:txBody>
            </p:sp>
            <p:sp>
              <p:nvSpPr>
                <p:cNvPr id="89148" name="Rectangle 31"/>
                <p:cNvSpPr>
                  <a:spLocks noChangeArrowheads="1"/>
                </p:cNvSpPr>
                <p:nvPr/>
              </p:nvSpPr>
              <p:spPr bwMode="auto">
                <a:xfrm>
                  <a:off x="2637" y="0"/>
                  <a:ext cx="773"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099" name="Group 34"/>
              <p:cNvGrpSpPr>
                <a:grpSpLocks/>
              </p:cNvGrpSpPr>
              <p:nvPr/>
            </p:nvGrpSpPr>
            <p:grpSpPr bwMode="auto">
              <a:xfrm>
                <a:off x="0" y="438"/>
                <a:ext cx="884" cy="323"/>
                <a:chOff x="0" y="438"/>
                <a:chExt cx="884" cy="323"/>
              </a:xfrm>
            </p:grpSpPr>
            <p:sp>
              <p:nvSpPr>
                <p:cNvPr id="89145" name="Rectangle 9"/>
                <p:cNvSpPr>
                  <a:spLocks noChangeArrowheads="1"/>
                </p:cNvSpPr>
                <p:nvPr/>
              </p:nvSpPr>
              <p:spPr bwMode="auto">
                <a:xfrm>
                  <a:off x="43" y="438"/>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NULL</a:t>
                  </a:r>
                </a:p>
                <a:p>
                  <a:pPr>
                    <a:spcBef>
                      <a:spcPct val="30000"/>
                    </a:spcBef>
                  </a:pPr>
                  <a:endParaRPr lang="en-US" altLang="zh-CN" sz="1800" b="1"/>
                </a:p>
              </p:txBody>
            </p:sp>
            <p:sp>
              <p:nvSpPr>
                <p:cNvPr id="89146" name="Rectangle 33"/>
                <p:cNvSpPr>
                  <a:spLocks noChangeArrowheads="1"/>
                </p:cNvSpPr>
                <p:nvPr/>
              </p:nvSpPr>
              <p:spPr bwMode="auto">
                <a:xfrm>
                  <a:off x="0" y="438"/>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0" name="Group 36"/>
              <p:cNvGrpSpPr>
                <a:grpSpLocks/>
              </p:cNvGrpSpPr>
              <p:nvPr/>
            </p:nvGrpSpPr>
            <p:grpSpPr bwMode="auto">
              <a:xfrm>
                <a:off x="884" y="438"/>
                <a:ext cx="884" cy="323"/>
                <a:chOff x="884" y="438"/>
                <a:chExt cx="884" cy="323"/>
              </a:xfrm>
            </p:grpSpPr>
            <p:sp>
              <p:nvSpPr>
                <p:cNvPr id="89143" name="Rectangle 10"/>
                <p:cNvSpPr>
                  <a:spLocks noChangeArrowheads="1"/>
                </p:cNvSpPr>
                <p:nvPr/>
              </p:nvSpPr>
              <p:spPr bwMode="auto">
                <a:xfrm>
                  <a:off x="927" y="438"/>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True</a:t>
                  </a:r>
                </a:p>
                <a:p>
                  <a:pPr>
                    <a:spcBef>
                      <a:spcPct val="30000"/>
                    </a:spcBef>
                  </a:pPr>
                  <a:endParaRPr lang="en-US" altLang="zh-CN" sz="1800" b="1"/>
                </a:p>
              </p:txBody>
            </p:sp>
            <p:sp>
              <p:nvSpPr>
                <p:cNvPr id="89144" name="Rectangle 35"/>
                <p:cNvSpPr>
                  <a:spLocks noChangeArrowheads="1"/>
                </p:cNvSpPr>
                <p:nvPr/>
              </p:nvSpPr>
              <p:spPr bwMode="auto">
                <a:xfrm>
                  <a:off x="884" y="438"/>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1" name="Group 38"/>
              <p:cNvGrpSpPr>
                <a:grpSpLocks/>
              </p:cNvGrpSpPr>
              <p:nvPr/>
            </p:nvGrpSpPr>
            <p:grpSpPr bwMode="auto">
              <a:xfrm>
                <a:off x="1768" y="438"/>
                <a:ext cx="869" cy="323"/>
                <a:chOff x="1768" y="438"/>
                <a:chExt cx="869" cy="323"/>
              </a:xfrm>
            </p:grpSpPr>
            <p:sp>
              <p:nvSpPr>
                <p:cNvPr id="89141" name="Rectangle 11"/>
                <p:cNvSpPr>
                  <a:spLocks noChangeArrowheads="1"/>
                </p:cNvSpPr>
                <p:nvPr/>
              </p:nvSpPr>
              <p:spPr bwMode="auto">
                <a:xfrm>
                  <a:off x="1811" y="438"/>
                  <a:ext cx="783"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Y</a:t>
                  </a:r>
                </a:p>
                <a:p>
                  <a:pPr>
                    <a:spcBef>
                      <a:spcPct val="30000"/>
                    </a:spcBef>
                  </a:pPr>
                  <a:endParaRPr lang="en-US" altLang="zh-CN" sz="1800" b="1"/>
                </a:p>
              </p:txBody>
            </p:sp>
            <p:sp>
              <p:nvSpPr>
                <p:cNvPr id="89142" name="Rectangle 37"/>
                <p:cNvSpPr>
                  <a:spLocks noChangeArrowheads="1"/>
                </p:cNvSpPr>
                <p:nvPr/>
              </p:nvSpPr>
              <p:spPr bwMode="auto">
                <a:xfrm>
                  <a:off x="1768" y="438"/>
                  <a:ext cx="869"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2" name="Group 40"/>
              <p:cNvGrpSpPr>
                <a:grpSpLocks/>
              </p:cNvGrpSpPr>
              <p:nvPr/>
            </p:nvGrpSpPr>
            <p:grpSpPr bwMode="auto">
              <a:xfrm>
                <a:off x="2637" y="438"/>
                <a:ext cx="773" cy="323"/>
                <a:chOff x="2637" y="438"/>
                <a:chExt cx="773" cy="323"/>
              </a:xfrm>
            </p:grpSpPr>
            <p:sp>
              <p:nvSpPr>
                <p:cNvPr id="89139" name="Rectangle 12"/>
                <p:cNvSpPr>
                  <a:spLocks noChangeArrowheads="1"/>
                </p:cNvSpPr>
                <p:nvPr/>
              </p:nvSpPr>
              <p:spPr bwMode="auto">
                <a:xfrm>
                  <a:off x="2680" y="438"/>
                  <a:ext cx="687"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latin typeface="Arial" panose="020B0604020202020204" pitchFamily="34" charset="0"/>
                    </a:rPr>
                    <a:t> </a:t>
                  </a:r>
                  <a:endParaRPr lang="en-US" altLang="zh-CN" sz="1800" b="1"/>
                </a:p>
                <a:p>
                  <a:pPr>
                    <a:spcBef>
                      <a:spcPct val="30000"/>
                    </a:spcBef>
                  </a:pPr>
                  <a:endParaRPr lang="en-US" altLang="zh-CN" sz="1800" b="1"/>
                </a:p>
              </p:txBody>
            </p:sp>
            <p:sp>
              <p:nvSpPr>
                <p:cNvPr id="89140" name="Rectangle 39"/>
                <p:cNvSpPr>
                  <a:spLocks noChangeArrowheads="1"/>
                </p:cNvSpPr>
                <p:nvPr/>
              </p:nvSpPr>
              <p:spPr bwMode="auto">
                <a:xfrm>
                  <a:off x="2637" y="438"/>
                  <a:ext cx="773"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3" name="Group 42"/>
              <p:cNvGrpSpPr>
                <a:grpSpLocks/>
              </p:cNvGrpSpPr>
              <p:nvPr/>
            </p:nvGrpSpPr>
            <p:grpSpPr bwMode="auto">
              <a:xfrm>
                <a:off x="0" y="761"/>
                <a:ext cx="884" cy="323"/>
                <a:chOff x="0" y="761"/>
                <a:chExt cx="884" cy="323"/>
              </a:xfrm>
            </p:grpSpPr>
            <p:sp>
              <p:nvSpPr>
                <p:cNvPr id="89137" name="Rectangle 13"/>
                <p:cNvSpPr>
                  <a:spLocks noChangeArrowheads="1"/>
                </p:cNvSpPr>
                <p:nvPr/>
              </p:nvSpPr>
              <p:spPr bwMode="auto">
                <a:xfrm>
                  <a:off x="43" y="761"/>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NULL</a:t>
                  </a:r>
                </a:p>
                <a:p>
                  <a:pPr>
                    <a:spcBef>
                      <a:spcPct val="30000"/>
                    </a:spcBef>
                  </a:pPr>
                  <a:endParaRPr lang="en-US" altLang="zh-CN" sz="1800" b="1"/>
                </a:p>
              </p:txBody>
            </p:sp>
            <p:sp>
              <p:nvSpPr>
                <p:cNvPr id="89138" name="Rectangle 41"/>
                <p:cNvSpPr>
                  <a:spLocks noChangeArrowheads="1"/>
                </p:cNvSpPr>
                <p:nvPr/>
              </p:nvSpPr>
              <p:spPr bwMode="auto">
                <a:xfrm>
                  <a:off x="0" y="761"/>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4" name="Group 44"/>
              <p:cNvGrpSpPr>
                <a:grpSpLocks/>
              </p:cNvGrpSpPr>
              <p:nvPr/>
            </p:nvGrpSpPr>
            <p:grpSpPr bwMode="auto">
              <a:xfrm>
                <a:off x="884" y="761"/>
                <a:ext cx="884" cy="323"/>
                <a:chOff x="884" y="761"/>
                <a:chExt cx="884" cy="323"/>
              </a:xfrm>
            </p:grpSpPr>
            <p:sp>
              <p:nvSpPr>
                <p:cNvPr id="89135" name="Rectangle 14"/>
                <p:cNvSpPr>
                  <a:spLocks noChangeArrowheads="1"/>
                </p:cNvSpPr>
                <p:nvPr/>
              </p:nvSpPr>
              <p:spPr bwMode="auto">
                <a:xfrm>
                  <a:off x="927" y="761"/>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False</a:t>
                  </a:r>
                </a:p>
                <a:p>
                  <a:pPr>
                    <a:spcBef>
                      <a:spcPct val="30000"/>
                    </a:spcBef>
                  </a:pPr>
                  <a:endParaRPr lang="en-US" altLang="zh-CN" sz="1800" b="1"/>
                </a:p>
              </p:txBody>
            </p:sp>
            <p:sp>
              <p:nvSpPr>
                <p:cNvPr id="89136" name="Rectangle 43"/>
                <p:cNvSpPr>
                  <a:spLocks noChangeArrowheads="1"/>
                </p:cNvSpPr>
                <p:nvPr/>
              </p:nvSpPr>
              <p:spPr bwMode="auto">
                <a:xfrm>
                  <a:off x="884" y="761"/>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5" name="Group 46"/>
              <p:cNvGrpSpPr>
                <a:grpSpLocks/>
              </p:cNvGrpSpPr>
              <p:nvPr/>
            </p:nvGrpSpPr>
            <p:grpSpPr bwMode="auto">
              <a:xfrm>
                <a:off x="1768" y="761"/>
                <a:ext cx="869" cy="323"/>
                <a:chOff x="1768" y="761"/>
                <a:chExt cx="869" cy="323"/>
              </a:xfrm>
            </p:grpSpPr>
            <p:sp>
              <p:nvSpPr>
                <p:cNvPr id="89133" name="Rectangle 15"/>
                <p:cNvSpPr>
                  <a:spLocks noChangeArrowheads="1"/>
                </p:cNvSpPr>
                <p:nvPr/>
              </p:nvSpPr>
              <p:spPr bwMode="auto">
                <a:xfrm>
                  <a:off x="1811" y="761"/>
                  <a:ext cx="783"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N</a:t>
                  </a:r>
                </a:p>
                <a:p>
                  <a:pPr>
                    <a:spcBef>
                      <a:spcPct val="30000"/>
                    </a:spcBef>
                  </a:pPr>
                  <a:endParaRPr lang="en-US" altLang="zh-CN" sz="1800" b="1"/>
                </a:p>
              </p:txBody>
            </p:sp>
            <p:sp>
              <p:nvSpPr>
                <p:cNvPr id="89134" name="Rectangle 45"/>
                <p:cNvSpPr>
                  <a:spLocks noChangeArrowheads="1"/>
                </p:cNvSpPr>
                <p:nvPr/>
              </p:nvSpPr>
              <p:spPr bwMode="auto">
                <a:xfrm>
                  <a:off x="1768" y="761"/>
                  <a:ext cx="869"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6" name="Group 48"/>
              <p:cNvGrpSpPr>
                <a:grpSpLocks/>
              </p:cNvGrpSpPr>
              <p:nvPr/>
            </p:nvGrpSpPr>
            <p:grpSpPr bwMode="auto">
              <a:xfrm>
                <a:off x="2637" y="761"/>
                <a:ext cx="773" cy="323"/>
                <a:chOff x="2637" y="761"/>
                <a:chExt cx="773" cy="323"/>
              </a:xfrm>
            </p:grpSpPr>
            <p:sp>
              <p:nvSpPr>
                <p:cNvPr id="89131" name="Rectangle 16"/>
                <p:cNvSpPr>
                  <a:spLocks noChangeArrowheads="1"/>
                </p:cNvSpPr>
                <p:nvPr/>
              </p:nvSpPr>
              <p:spPr bwMode="auto">
                <a:xfrm>
                  <a:off x="2680" y="761"/>
                  <a:ext cx="687"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latin typeface="Arial" panose="020B0604020202020204" pitchFamily="34" charset="0"/>
                    </a:rPr>
                    <a:t> </a:t>
                  </a:r>
                  <a:endParaRPr lang="en-US" altLang="zh-CN" sz="1800" b="1"/>
                </a:p>
                <a:p>
                  <a:pPr>
                    <a:spcBef>
                      <a:spcPct val="30000"/>
                    </a:spcBef>
                  </a:pPr>
                  <a:endParaRPr lang="en-US" altLang="zh-CN" sz="1800" b="1"/>
                </a:p>
              </p:txBody>
            </p:sp>
            <p:sp>
              <p:nvSpPr>
                <p:cNvPr id="89132" name="Rectangle 47"/>
                <p:cNvSpPr>
                  <a:spLocks noChangeArrowheads="1"/>
                </p:cNvSpPr>
                <p:nvPr/>
              </p:nvSpPr>
              <p:spPr bwMode="auto">
                <a:xfrm>
                  <a:off x="2637" y="761"/>
                  <a:ext cx="773"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7" name="Group 50"/>
              <p:cNvGrpSpPr>
                <a:grpSpLocks/>
              </p:cNvGrpSpPr>
              <p:nvPr/>
            </p:nvGrpSpPr>
            <p:grpSpPr bwMode="auto">
              <a:xfrm>
                <a:off x="0" y="1084"/>
                <a:ext cx="884" cy="323"/>
                <a:chOff x="0" y="1084"/>
                <a:chExt cx="884" cy="323"/>
              </a:xfrm>
            </p:grpSpPr>
            <p:sp>
              <p:nvSpPr>
                <p:cNvPr id="89129" name="Rectangle 17"/>
                <p:cNvSpPr>
                  <a:spLocks noChangeArrowheads="1"/>
                </p:cNvSpPr>
                <p:nvPr/>
              </p:nvSpPr>
              <p:spPr bwMode="auto">
                <a:xfrm>
                  <a:off x="43" y="1084"/>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CFileException</a:t>
                  </a:r>
                </a:p>
                <a:p>
                  <a:pPr>
                    <a:spcBef>
                      <a:spcPct val="30000"/>
                    </a:spcBef>
                  </a:pPr>
                  <a:endParaRPr lang="en-US" altLang="zh-CN" sz="1800" b="1"/>
                </a:p>
              </p:txBody>
            </p:sp>
            <p:sp>
              <p:nvSpPr>
                <p:cNvPr id="89130" name="Rectangle 49"/>
                <p:cNvSpPr>
                  <a:spLocks noChangeArrowheads="1"/>
                </p:cNvSpPr>
                <p:nvPr/>
              </p:nvSpPr>
              <p:spPr bwMode="auto">
                <a:xfrm>
                  <a:off x="0" y="1084"/>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8" name="Group 52"/>
              <p:cNvGrpSpPr>
                <a:grpSpLocks/>
              </p:cNvGrpSpPr>
              <p:nvPr/>
            </p:nvGrpSpPr>
            <p:grpSpPr bwMode="auto">
              <a:xfrm>
                <a:off x="884" y="1084"/>
                <a:ext cx="884" cy="323"/>
                <a:chOff x="884" y="1084"/>
                <a:chExt cx="884" cy="323"/>
              </a:xfrm>
            </p:grpSpPr>
            <p:sp>
              <p:nvSpPr>
                <p:cNvPr id="89127" name="Rectangle 18"/>
                <p:cNvSpPr>
                  <a:spLocks noChangeArrowheads="1"/>
                </p:cNvSpPr>
                <p:nvPr/>
              </p:nvSpPr>
              <p:spPr bwMode="auto">
                <a:xfrm>
                  <a:off x="927" y="1084"/>
                  <a:ext cx="7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True</a:t>
                  </a:r>
                </a:p>
                <a:p>
                  <a:pPr>
                    <a:spcBef>
                      <a:spcPct val="30000"/>
                    </a:spcBef>
                  </a:pPr>
                  <a:endParaRPr lang="en-US" altLang="zh-CN" sz="1800" b="1"/>
                </a:p>
              </p:txBody>
            </p:sp>
            <p:sp>
              <p:nvSpPr>
                <p:cNvPr id="89128" name="Rectangle 51"/>
                <p:cNvSpPr>
                  <a:spLocks noChangeArrowheads="1"/>
                </p:cNvSpPr>
                <p:nvPr/>
              </p:nvSpPr>
              <p:spPr bwMode="auto">
                <a:xfrm>
                  <a:off x="884" y="1084"/>
                  <a:ext cx="884"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09" name="Group 54"/>
              <p:cNvGrpSpPr>
                <a:grpSpLocks/>
              </p:cNvGrpSpPr>
              <p:nvPr/>
            </p:nvGrpSpPr>
            <p:grpSpPr bwMode="auto">
              <a:xfrm>
                <a:off x="1768" y="1084"/>
                <a:ext cx="869" cy="323"/>
                <a:chOff x="1768" y="1084"/>
                <a:chExt cx="869" cy="323"/>
              </a:xfrm>
            </p:grpSpPr>
            <p:sp>
              <p:nvSpPr>
                <p:cNvPr id="89125" name="Rectangle 19"/>
                <p:cNvSpPr>
                  <a:spLocks noChangeArrowheads="1"/>
                </p:cNvSpPr>
                <p:nvPr/>
              </p:nvSpPr>
              <p:spPr bwMode="auto">
                <a:xfrm>
                  <a:off x="1811" y="1084"/>
                  <a:ext cx="783"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Y</a:t>
                  </a:r>
                </a:p>
                <a:p>
                  <a:pPr>
                    <a:spcBef>
                      <a:spcPct val="30000"/>
                    </a:spcBef>
                  </a:pPr>
                  <a:endParaRPr lang="en-US" altLang="zh-CN" sz="1800" b="1"/>
                </a:p>
              </p:txBody>
            </p:sp>
            <p:sp>
              <p:nvSpPr>
                <p:cNvPr id="89126" name="Rectangle 53"/>
                <p:cNvSpPr>
                  <a:spLocks noChangeArrowheads="1"/>
                </p:cNvSpPr>
                <p:nvPr/>
              </p:nvSpPr>
              <p:spPr bwMode="auto">
                <a:xfrm>
                  <a:off x="1768" y="1084"/>
                  <a:ext cx="869"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10" name="Group 56"/>
              <p:cNvGrpSpPr>
                <a:grpSpLocks/>
              </p:cNvGrpSpPr>
              <p:nvPr/>
            </p:nvGrpSpPr>
            <p:grpSpPr bwMode="auto">
              <a:xfrm>
                <a:off x="2637" y="1084"/>
                <a:ext cx="773" cy="323"/>
                <a:chOff x="2637" y="1084"/>
                <a:chExt cx="773" cy="323"/>
              </a:xfrm>
            </p:grpSpPr>
            <p:sp>
              <p:nvSpPr>
                <p:cNvPr id="89123" name="Rectangle 20"/>
                <p:cNvSpPr>
                  <a:spLocks noChangeArrowheads="1"/>
                </p:cNvSpPr>
                <p:nvPr/>
              </p:nvSpPr>
              <p:spPr bwMode="auto">
                <a:xfrm>
                  <a:off x="2680" y="1084"/>
                  <a:ext cx="687"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a:t>没有变化</a:t>
                  </a:r>
                </a:p>
                <a:p>
                  <a:pPr>
                    <a:spcBef>
                      <a:spcPct val="30000"/>
                    </a:spcBef>
                  </a:pPr>
                  <a:endParaRPr lang="en-US" altLang="zh-CN" sz="1800" b="1"/>
                </a:p>
              </p:txBody>
            </p:sp>
            <p:sp>
              <p:nvSpPr>
                <p:cNvPr id="89124" name="Rectangle 55"/>
                <p:cNvSpPr>
                  <a:spLocks noChangeArrowheads="1"/>
                </p:cNvSpPr>
                <p:nvPr/>
              </p:nvSpPr>
              <p:spPr bwMode="auto">
                <a:xfrm>
                  <a:off x="2637" y="1084"/>
                  <a:ext cx="773" cy="32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11" name="Group 58"/>
              <p:cNvGrpSpPr>
                <a:grpSpLocks/>
              </p:cNvGrpSpPr>
              <p:nvPr/>
            </p:nvGrpSpPr>
            <p:grpSpPr bwMode="auto">
              <a:xfrm>
                <a:off x="0" y="1407"/>
                <a:ext cx="884" cy="438"/>
                <a:chOff x="0" y="1407"/>
                <a:chExt cx="884" cy="438"/>
              </a:xfrm>
            </p:grpSpPr>
            <p:sp>
              <p:nvSpPr>
                <p:cNvPr id="89121" name="Rectangle 21"/>
                <p:cNvSpPr>
                  <a:spLocks noChangeArrowheads="1"/>
                </p:cNvSpPr>
                <p:nvPr/>
              </p:nvSpPr>
              <p:spPr bwMode="auto">
                <a:xfrm>
                  <a:off x="43" y="1407"/>
                  <a:ext cx="79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CFileException</a:t>
                  </a:r>
                </a:p>
                <a:p>
                  <a:pPr>
                    <a:spcBef>
                      <a:spcPct val="30000"/>
                    </a:spcBef>
                  </a:pPr>
                  <a:endParaRPr lang="en-US" altLang="zh-CN" sz="1800" b="1"/>
                </a:p>
              </p:txBody>
            </p:sp>
            <p:sp>
              <p:nvSpPr>
                <p:cNvPr id="89122" name="Rectangle 57"/>
                <p:cNvSpPr>
                  <a:spLocks noChangeArrowheads="1"/>
                </p:cNvSpPr>
                <p:nvPr/>
              </p:nvSpPr>
              <p:spPr bwMode="auto">
                <a:xfrm>
                  <a:off x="0" y="1407"/>
                  <a:ext cx="884"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12" name="Group 60"/>
              <p:cNvGrpSpPr>
                <a:grpSpLocks/>
              </p:cNvGrpSpPr>
              <p:nvPr/>
            </p:nvGrpSpPr>
            <p:grpSpPr bwMode="auto">
              <a:xfrm>
                <a:off x="884" y="1407"/>
                <a:ext cx="884" cy="438"/>
                <a:chOff x="884" y="1407"/>
                <a:chExt cx="884" cy="438"/>
              </a:xfrm>
            </p:grpSpPr>
            <p:sp>
              <p:nvSpPr>
                <p:cNvPr id="89119" name="Rectangle 22"/>
                <p:cNvSpPr>
                  <a:spLocks noChangeArrowheads="1"/>
                </p:cNvSpPr>
                <p:nvPr/>
              </p:nvSpPr>
              <p:spPr bwMode="auto">
                <a:xfrm>
                  <a:off x="927" y="1407"/>
                  <a:ext cx="798"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False</a:t>
                  </a:r>
                </a:p>
                <a:p>
                  <a:pPr>
                    <a:spcBef>
                      <a:spcPct val="30000"/>
                    </a:spcBef>
                  </a:pPr>
                  <a:endParaRPr lang="en-US" altLang="zh-CN" sz="1800" b="1"/>
                </a:p>
              </p:txBody>
            </p:sp>
            <p:sp>
              <p:nvSpPr>
                <p:cNvPr id="89120" name="Rectangle 59"/>
                <p:cNvSpPr>
                  <a:spLocks noChangeArrowheads="1"/>
                </p:cNvSpPr>
                <p:nvPr/>
              </p:nvSpPr>
              <p:spPr bwMode="auto">
                <a:xfrm>
                  <a:off x="884" y="1407"/>
                  <a:ext cx="884"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13" name="Group 62"/>
              <p:cNvGrpSpPr>
                <a:grpSpLocks/>
              </p:cNvGrpSpPr>
              <p:nvPr/>
            </p:nvGrpSpPr>
            <p:grpSpPr bwMode="auto">
              <a:xfrm>
                <a:off x="1768" y="1407"/>
                <a:ext cx="869" cy="438"/>
                <a:chOff x="1768" y="1407"/>
                <a:chExt cx="869" cy="438"/>
              </a:xfrm>
            </p:grpSpPr>
            <p:sp>
              <p:nvSpPr>
                <p:cNvPr id="89117" name="Rectangle 23"/>
                <p:cNvSpPr>
                  <a:spLocks noChangeArrowheads="1"/>
                </p:cNvSpPr>
                <p:nvPr/>
              </p:nvSpPr>
              <p:spPr bwMode="auto">
                <a:xfrm>
                  <a:off x="1811" y="1407"/>
                  <a:ext cx="783"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en-US" altLang="zh-CN" sz="1800" b="1"/>
                    <a:t>N</a:t>
                  </a:r>
                </a:p>
                <a:p>
                  <a:pPr>
                    <a:spcBef>
                      <a:spcPct val="30000"/>
                    </a:spcBef>
                  </a:pPr>
                  <a:endParaRPr lang="en-US" altLang="zh-CN" sz="1800" b="1"/>
                </a:p>
              </p:txBody>
            </p:sp>
            <p:sp>
              <p:nvSpPr>
                <p:cNvPr id="89118" name="Rectangle 61"/>
                <p:cNvSpPr>
                  <a:spLocks noChangeArrowheads="1"/>
                </p:cNvSpPr>
                <p:nvPr/>
              </p:nvSpPr>
              <p:spPr bwMode="auto">
                <a:xfrm>
                  <a:off x="1768" y="1407"/>
                  <a:ext cx="869"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9114" name="Group 64"/>
              <p:cNvGrpSpPr>
                <a:grpSpLocks/>
              </p:cNvGrpSpPr>
              <p:nvPr/>
            </p:nvGrpSpPr>
            <p:grpSpPr bwMode="auto">
              <a:xfrm>
                <a:off x="2637" y="1407"/>
                <a:ext cx="773" cy="438"/>
                <a:chOff x="2637" y="1407"/>
                <a:chExt cx="773" cy="438"/>
              </a:xfrm>
            </p:grpSpPr>
            <p:sp>
              <p:nvSpPr>
                <p:cNvPr id="89115" name="Rectangle 24"/>
                <p:cNvSpPr>
                  <a:spLocks noChangeArrowheads="1"/>
                </p:cNvSpPr>
                <p:nvPr/>
              </p:nvSpPr>
              <p:spPr bwMode="auto">
                <a:xfrm>
                  <a:off x="2680" y="1407"/>
                  <a:ext cx="687" cy="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30000"/>
                    </a:spcBef>
                  </a:pPr>
                  <a:r>
                    <a:rPr lang="zh-CN" altLang="en-US" sz="1800" b="1"/>
                    <a:t>置入错误信息</a:t>
                  </a:r>
                </a:p>
                <a:p>
                  <a:pPr>
                    <a:spcBef>
                      <a:spcPct val="30000"/>
                    </a:spcBef>
                  </a:pPr>
                  <a:endParaRPr lang="en-US" altLang="zh-CN" sz="1800" b="1"/>
                </a:p>
              </p:txBody>
            </p:sp>
            <p:sp>
              <p:nvSpPr>
                <p:cNvPr id="89116" name="Rectangle 63"/>
                <p:cNvSpPr>
                  <a:spLocks noChangeArrowheads="1"/>
                </p:cNvSpPr>
                <p:nvPr/>
              </p:nvSpPr>
              <p:spPr bwMode="auto">
                <a:xfrm>
                  <a:off x="2637" y="1407"/>
                  <a:ext cx="773" cy="43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89094" name="Rectangle 66"/>
            <p:cNvSpPr>
              <a:spLocks noChangeArrowheads="1"/>
            </p:cNvSpPr>
            <p:nvPr/>
          </p:nvSpPr>
          <p:spPr bwMode="auto">
            <a:xfrm>
              <a:off x="-3" y="-3"/>
              <a:ext cx="3416" cy="1851"/>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538346089"/>
      </p:ext>
    </p:extLst>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907205" y="990830"/>
            <a:ext cx="8765028" cy="564010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lnSpc>
                <a:spcPct val="90000"/>
              </a:lnSpc>
              <a:buNone/>
              <a:defRPr/>
            </a:pPr>
            <a:r>
              <a:rPr lang="zh-CN" altLang="en-US" sz="2000" kern="0">
                <a:ea typeface="楷体_GB2312"/>
                <a:cs typeface="楷体_GB2312"/>
              </a:rPr>
              <a:t>（</a:t>
            </a:r>
            <a:r>
              <a:rPr lang="en-US" altLang="zh-CN" sz="2000" kern="0">
                <a:ea typeface="楷体_GB2312"/>
                <a:cs typeface="楷体_GB2312"/>
              </a:rPr>
              <a:t>2</a:t>
            </a:r>
            <a:r>
              <a:rPr lang="zh-CN" altLang="en-US" sz="2000" kern="0">
                <a:ea typeface="楷体_GB2312"/>
                <a:cs typeface="楷体_GB2312"/>
              </a:rPr>
              <a:t>）用于打开文件的构造函数</a:t>
            </a:r>
          </a:p>
          <a:p>
            <a:pPr marL="609722" indent="-609722" algn="just">
              <a:lnSpc>
                <a:spcPct val="90000"/>
              </a:lnSpc>
              <a:buNone/>
              <a:defRPr/>
            </a:pPr>
            <a:r>
              <a:rPr lang="en-US" altLang="zh-CN" sz="1800" kern="0">
                <a:solidFill>
                  <a:srgbClr val="FF0000"/>
                </a:solidFill>
              </a:rPr>
              <a:t>CFile</a:t>
            </a:r>
            <a:r>
              <a:rPr lang="zh-CN" altLang="en-US" sz="1800" kern="0">
                <a:solidFill>
                  <a:srgbClr val="FF0000"/>
                </a:solidFill>
              </a:rPr>
              <a:t>（</a:t>
            </a:r>
            <a:r>
              <a:rPr lang="en-US" altLang="zh-CN" sz="1800" kern="0">
                <a:solidFill>
                  <a:srgbClr val="FF0000"/>
                </a:solidFill>
              </a:rPr>
              <a:t>LPCTSTR lpszFileName, UINT nOpenFlags</a:t>
            </a:r>
            <a:r>
              <a:rPr lang="zh-CN" altLang="en-US" sz="1800" kern="0">
                <a:solidFill>
                  <a:srgbClr val="FF0000"/>
                </a:solidFill>
              </a:rPr>
              <a:t>） </a:t>
            </a:r>
            <a:r>
              <a:rPr lang="en-US" altLang="zh-CN" sz="1800" kern="0">
                <a:solidFill>
                  <a:srgbClr val="FF0000"/>
                </a:solidFill>
              </a:rPr>
              <a:t>throw</a:t>
            </a:r>
            <a:r>
              <a:rPr lang="zh-CN" altLang="en-US" sz="1800" kern="0">
                <a:solidFill>
                  <a:srgbClr val="FF0000"/>
                </a:solidFill>
              </a:rPr>
              <a:t>（ </a:t>
            </a:r>
            <a:r>
              <a:rPr lang="en-US" altLang="zh-CN" sz="1800" kern="0">
                <a:solidFill>
                  <a:srgbClr val="FF0000"/>
                </a:solidFill>
              </a:rPr>
              <a:t>CFileException </a:t>
            </a:r>
            <a:r>
              <a:rPr lang="zh-CN" altLang="en-US" sz="1800" kern="0">
                <a:solidFill>
                  <a:srgbClr val="FF0000"/>
                </a:solidFill>
              </a:rPr>
              <a:t>）</a:t>
            </a:r>
            <a:r>
              <a:rPr lang="en-US" altLang="zh-CN" sz="1800" kern="0">
                <a:solidFill>
                  <a:srgbClr val="FF0000"/>
                </a:solidFill>
              </a:rPr>
              <a:t>;</a:t>
            </a:r>
          </a:p>
          <a:p>
            <a:pPr marL="609722" indent="-609722" algn="just">
              <a:lnSpc>
                <a:spcPct val="90000"/>
              </a:lnSpc>
              <a:buNone/>
              <a:defRPr/>
            </a:pPr>
            <a:r>
              <a:rPr lang="zh-CN" altLang="en-US" sz="2000" kern="0"/>
              <a:t>如：</a:t>
            </a:r>
          </a:p>
          <a:p>
            <a:pPr marL="609722" indent="-609722" algn="just">
              <a:lnSpc>
                <a:spcPct val="90000"/>
              </a:lnSpc>
              <a:buNone/>
              <a:defRPr/>
            </a:pPr>
            <a:r>
              <a:rPr lang="en-US" altLang="zh-CN" sz="2000" kern="0"/>
              <a:t>CFile f</a:t>
            </a:r>
            <a:r>
              <a:rPr lang="zh-CN" altLang="en-US" sz="2000" kern="0"/>
              <a:t>（</a:t>
            </a:r>
            <a:r>
              <a:rPr lang="zh-CN" altLang="en-US" sz="2000" kern="0">
                <a:latin typeface="Arial"/>
              </a:rPr>
              <a:t>“</a:t>
            </a:r>
            <a:r>
              <a:rPr lang="en-US" altLang="zh-CN" sz="2000" kern="0"/>
              <a:t>D:\\bak\\test.txt</a:t>
            </a:r>
            <a:r>
              <a:rPr lang="en-US" altLang="zh-CN" sz="2000" kern="0">
                <a:latin typeface="Arial"/>
              </a:rPr>
              <a:t>”</a:t>
            </a:r>
            <a:r>
              <a:rPr lang="en-US" altLang="zh-CN" sz="2000" kern="0"/>
              <a:t>, Cfile::modeRead</a:t>
            </a:r>
            <a:r>
              <a:rPr lang="zh-CN" altLang="en-US" sz="2000" kern="0"/>
              <a:t>）</a:t>
            </a:r>
            <a:r>
              <a:rPr lang="en-US" altLang="zh-CN" sz="2000" kern="0"/>
              <a:t>;</a:t>
            </a:r>
          </a:p>
          <a:p>
            <a:pPr marL="609722" indent="-609722" algn="just">
              <a:lnSpc>
                <a:spcPct val="90000"/>
              </a:lnSpc>
              <a:buNone/>
              <a:defRPr/>
            </a:pPr>
            <a:r>
              <a:rPr lang="zh-CN" altLang="en-US" sz="2000" kern="0"/>
              <a:t>注意：构造函数没有返回值，当打开文件出错时只是产生一个异常。所以不能象函数那样通过分支语句来保证文件已打开，而应使用</a:t>
            </a:r>
            <a:r>
              <a:rPr lang="en-US" altLang="zh-CN" sz="2000" kern="0"/>
              <a:t>TRY/CATCH</a:t>
            </a:r>
            <a:r>
              <a:rPr lang="zh-CN" altLang="en-US" sz="2000" kern="0"/>
              <a:t>宏来判断。</a:t>
            </a:r>
          </a:p>
          <a:p>
            <a:pPr marL="609722" indent="-609722" algn="just">
              <a:lnSpc>
                <a:spcPct val="90000"/>
              </a:lnSpc>
              <a:buNone/>
              <a:defRPr/>
            </a:pPr>
            <a:r>
              <a:rPr lang="zh-CN" altLang="en-US" sz="2000" kern="0"/>
              <a:t>例：</a:t>
            </a:r>
          </a:p>
          <a:p>
            <a:pPr marL="990798" lvl="1" indent="-533507" algn="just">
              <a:lnSpc>
                <a:spcPct val="90000"/>
              </a:lnSpc>
              <a:buNone/>
              <a:defRPr/>
            </a:pPr>
            <a:r>
              <a:rPr lang="en-US" altLang="zh-CN" sz="1600" kern="0">
                <a:solidFill>
                  <a:srgbClr val="FF0000"/>
                </a:solidFill>
              </a:rPr>
              <a:t>CString   strFileName = </a:t>
            </a:r>
            <a:r>
              <a:rPr lang="en-US" altLang="zh-CN" sz="1600" kern="0">
                <a:solidFill>
                  <a:srgbClr val="FF0000"/>
                </a:solidFill>
                <a:latin typeface="Arial"/>
              </a:rPr>
              <a:t>“</a:t>
            </a:r>
            <a:r>
              <a:rPr lang="en-US" altLang="zh-CN" sz="1600" kern="0">
                <a:solidFill>
                  <a:srgbClr val="FF0000"/>
                </a:solidFill>
              </a:rPr>
              <a:t>D:\\bak\\test.txt</a:t>
            </a:r>
            <a:r>
              <a:rPr lang="en-US" altLang="zh-CN" sz="1600" kern="0">
                <a:solidFill>
                  <a:srgbClr val="FF0000"/>
                </a:solidFill>
                <a:latin typeface="Arial"/>
              </a:rPr>
              <a:t>”</a:t>
            </a:r>
            <a:r>
              <a:rPr lang="en-US" altLang="zh-CN" sz="1600" kern="0">
                <a:solidFill>
                  <a:srgbClr val="FF0000"/>
                </a:solidFill>
              </a:rPr>
              <a:t>;</a:t>
            </a:r>
          </a:p>
          <a:p>
            <a:pPr marL="990798" lvl="1" indent="-533507" algn="just">
              <a:lnSpc>
                <a:spcPct val="90000"/>
              </a:lnSpc>
              <a:buNone/>
              <a:defRPr/>
            </a:pPr>
            <a:r>
              <a:rPr lang="en-US" altLang="zh-CN" sz="1600" kern="0">
                <a:solidFill>
                  <a:srgbClr val="FF0000"/>
                </a:solidFill>
              </a:rPr>
              <a:t>TRY</a:t>
            </a:r>
          </a:p>
          <a:p>
            <a:pPr marL="990798" lvl="1" indent="-533507" algn="just">
              <a:lnSpc>
                <a:spcPct val="90000"/>
              </a:lnSpc>
              <a:buNone/>
              <a:defRPr/>
            </a:pPr>
            <a:r>
              <a:rPr lang="en-US" altLang="zh-CN" sz="1600" kern="0">
                <a:solidFill>
                  <a:srgbClr val="FF0000"/>
                </a:solidFill>
              </a:rPr>
              <a:t>{</a:t>
            </a:r>
          </a:p>
          <a:p>
            <a:pPr marL="990798" lvl="1" indent="-533507" algn="just">
              <a:lnSpc>
                <a:spcPct val="90000"/>
              </a:lnSpc>
              <a:buNone/>
              <a:defRPr/>
            </a:pPr>
            <a:r>
              <a:rPr lang="en-US" altLang="zh-CN" sz="1600" kern="0">
                <a:solidFill>
                  <a:srgbClr val="FF0000"/>
                </a:solidFill>
              </a:rPr>
              <a:t>      CFile f(strFileName,CFile::modeCreate | CFile::modeWrite);</a:t>
            </a:r>
          </a:p>
          <a:p>
            <a:pPr marL="990798" lvl="1" indent="-533507" algn="just">
              <a:lnSpc>
                <a:spcPct val="90000"/>
              </a:lnSpc>
              <a:buNone/>
              <a:defRPr/>
            </a:pPr>
            <a:r>
              <a:rPr lang="en-US" altLang="zh-CN" sz="1600" kern="0">
                <a:solidFill>
                  <a:srgbClr val="FF0000"/>
                </a:solidFill>
              </a:rPr>
              <a:t>}</a:t>
            </a:r>
          </a:p>
          <a:p>
            <a:pPr marL="990798" lvl="1" indent="-533507" algn="just">
              <a:lnSpc>
                <a:spcPct val="90000"/>
              </a:lnSpc>
              <a:buNone/>
              <a:defRPr/>
            </a:pPr>
            <a:r>
              <a:rPr lang="en-US" altLang="zh-CN" sz="1600" kern="0">
                <a:solidFill>
                  <a:srgbClr val="FF0000"/>
                </a:solidFill>
              </a:rPr>
              <a:t>CATCH(CfileException  e)</a:t>
            </a:r>
          </a:p>
          <a:p>
            <a:pPr marL="990798" lvl="1" indent="-533507" algn="just">
              <a:lnSpc>
                <a:spcPct val="90000"/>
              </a:lnSpc>
              <a:buNone/>
              <a:defRPr/>
            </a:pPr>
            <a:r>
              <a:rPr lang="en-US" altLang="zh-CN" sz="1600" kern="0">
                <a:solidFill>
                  <a:srgbClr val="FF0000"/>
                </a:solidFill>
              </a:rPr>
              <a:t>{</a:t>
            </a:r>
          </a:p>
          <a:p>
            <a:pPr marL="990798" lvl="1" indent="-533507" algn="just">
              <a:lnSpc>
                <a:spcPct val="90000"/>
              </a:lnSpc>
              <a:buNone/>
              <a:defRPr/>
            </a:pPr>
            <a:r>
              <a:rPr lang="en-US" altLang="zh-CN" sz="1600" kern="0">
                <a:solidFill>
                  <a:srgbClr val="FF0000"/>
                </a:solidFill>
              </a:rPr>
              <a:t>      #ifdef_DEBUG       </a:t>
            </a:r>
          </a:p>
          <a:p>
            <a:pPr marL="990798" lvl="1" indent="-533507" algn="just">
              <a:lnSpc>
                <a:spcPct val="90000"/>
              </a:lnSpc>
              <a:buNone/>
              <a:defRPr/>
            </a:pPr>
            <a:r>
              <a:rPr lang="en-US" altLang="zh-CN" sz="1600" kern="0">
                <a:solidFill>
                  <a:srgbClr val="FF0000"/>
                </a:solidFill>
              </a:rPr>
              <a:t>  	afxDump&lt;&lt;″</a:t>
            </a:r>
            <a:r>
              <a:rPr lang="zh-CN" altLang="en-US" sz="1600" kern="0">
                <a:solidFill>
                  <a:srgbClr val="FF0000"/>
                </a:solidFill>
              </a:rPr>
              <a:t>文件不能打开！</a:t>
            </a:r>
            <a:r>
              <a:rPr lang="en-US" altLang="zh-CN" sz="1600" kern="0">
                <a:solidFill>
                  <a:srgbClr val="FF0000"/>
                </a:solidFill>
              </a:rPr>
              <a:t>″&lt;&lt;e-&gt;m_cause&lt;&lt;″\n″;    </a:t>
            </a:r>
          </a:p>
          <a:p>
            <a:pPr marL="990798" lvl="1" indent="-533507" algn="just">
              <a:lnSpc>
                <a:spcPct val="90000"/>
              </a:lnSpc>
              <a:buNone/>
              <a:defRPr/>
            </a:pPr>
            <a:r>
              <a:rPr lang="en-US" altLang="zh-CN" sz="1600" kern="0">
                <a:solidFill>
                  <a:srgbClr val="FF0000"/>
                </a:solidFill>
              </a:rPr>
              <a:t>             #endif</a:t>
            </a:r>
          </a:p>
          <a:p>
            <a:pPr marL="990798" lvl="1" indent="-533507" algn="just">
              <a:lnSpc>
                <a:spcPct val="90000"/>
              </a:lnSpc>
              <a:buNone/>
              <a:defRPr/>
            </a:pPr>
            <a:r>
              <a:rPr lang="en-US" altLang="zh-CN" sz="1600" kern="0">
                <a:solidFill>
                  <a:srgbClr val="FF0000"/>
                </a:solidFill>
              </a:rPr>
              <a:t>}END_CATCH</a:t>
            </a:r>
            <a:endParaRPr lang="en-US" altLang="zh-CN" sz="1600" kern="0" dirty="0">
              <a:solidFill>
                <a:srgbClr val="FF0000"/>
              </a:solidFill>
            </a:endParaRPr>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 </a:t>
            </a:r>
            <a:r>
              <a:rPr lang="zh-CN" altLang="en-US" sz="2801" kern="0"/>
              <a:t>文件的打开与关闭 </a:t>
            </a:r>
          </a:p>
        </p:txBody>
      </p:sp>
    </p:spTree>
    <p:extLst>
      <p:ext uri="{BB962C8B-B14F-4D97-AF65-F5344CB8AC3E}">
        <p14:creationId xmlns:p14="http://schemas.microsoft.com/office/powerpoint/2010/main" val="4213323004"/>
      </p:ext>
    </p:extLst>
  </p:cSld>
  <p:clrMapOvr>
    <a:masterClrMapping/>
  </p:clrMapOvr>
  <p:transition spd="med">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907205" y="990829"/>
            <a:ext cx="8765028" cy="5563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400" kern="0">
                <a:ea typeface="楷体_GB2312"/>
                <a:cs typeface="楷体_GB2312"/>
              </a:rPr>
              <a:t>（</a:t>
            </a:r>
            <a:r>
              <a:rPr lang="en-US" altLang="zh-CN" sz="2400" kern="0">
                <a:ea typeface="楷体_GB2312"/>
                <a:cs typeface="楷体_GB2312"/>
              </a:rPr>
              <a:t>3</a:t>
            </a:r>
            <a:r>
              <a:rPr lang="zh-CN" altLang="en-US" sz="2400" kern="0">
                <a:ea typeface="楷体_GB2312"/>
                <a:cs typeface="楷体_GB2312"/>
              </a:rPr>
              <a:t>）成员函数</a:t>
            </a:r>
            <a:r>
              <a:rPr lang="en-US" altLang="zh-CN" sz="2400" kern="0">
                <a:ea typeface="楷体_GB2312"/>
                <a:cs typeface="楷体_GB2312"/>
              </a:rPr>
              <a:t>Close</a:t>
            </a:r>
          </a:p>
          <a:p>
            <a:pPr marL="609722" indent="-609722" algn="just">
              <a:buNone/>
              <a:defRPr/>
            </a:pPr>
            <a:r>
              <a:rPr lang="zh-CN" altLang="en-US" sz="2400" kern="0"/>
              <a:t>定义：</a:t>
            </a:r>
            <a:r>
              <a:rPr lang="en-US" altLang="zh-CN" sz="2400" kern="0">
                <a:solidFill>
                  <a:srgbClr val="FF0000"/>
                </a:solidFill>
              </a:rPr>
              <a:t>void Close</a:t>
            </a:r>
            <a:r>
              <a:rPr lang="zh-CN" altLang="en-US" sz="2400" kern="0">
                <a:solidFill>
                  <a:srgbClr val="FF0000"/>
                </a:solidFill>
              </a:rPr>
              <a:t>（）</a:t>
            </a:r>
            <a:r>
              <a:rPr lang="en-US" altLang="zh-CN" sz="2400" kern="0">
                <a:solidFill>
                  <a:srgbClr val="FF0000"/>
                </a:solidFill>
              </a:rPr>
              <a:t>;</a:t>
            </a:r>
          </a:p>
          <a:p>
            <a:pPr marL="609722" indent="-609722" algn="just">
              <a:buNone/>
              <a:defRPr/>
            </a:pPr>
            <a:r>
              <a:rPr lang="en-US" altLang="zh-CN" sz="2400" kern="0"/>
              <a:t>		    Close</a:t>
            </a:r>
            <a:r>
              <a:rPr lang="zh-CN" altLang="en-US" sz="2400" kern="0"/>
              <a:t>函数用于关闭由</a:t>
            </a:r>
            <a:r>
              <a:rPr lang="en-US" altLang="zh-CN" sz="2400" kern="0"/>
              <a:t>Open</a:t>
            </a:r>
            <a:r>
              <a:rPr lang="zh-CN" altLang="en-US" sz="2400" kern="0"/>
              <a:t>函数打开的文件。使用</a:t>
            </a:r>
            <a:r>
              <a:rPr lang="en-US" altLang="zh-CN" sz="2400" kern="0"/>
              <a:t>Open</a:t>
            </a:r>
            <a:r>
              <a:rPr lang="zh-CN" altLang="en-US" sz="2400" kern="0"/>
              <a:t>函数打开文件后，应使用</a:t>
            </a:r>
            <a:r>
              <a:rPr lang="en-US" altLang="zh-CN" sz="2400" kern="0"/>
              <a:t>Close</a:t>
            </a:r>
            <a:r>
              <a:rPr lang="zh-CN" altLang="en-US" sz="2400" kern="0"/>
              <a:t>函数释放文件句柄及缓冲区的资源。</a:t>
            </a:r>
          </a:p>
          <a:p>
            <a:pPr marL="609722" indent="-609722" algn="just">
              <a:buNone/>
              <a:defRPr/>
            </a:pPr>
            <a:endParaRPr lang="zh-CN" altLang="en-US" sz="2400" kern="0"/>
          </a:p>
          <a:p>
            <a:pPr marL="609722" indent="-609722" algn="just">
              <a:buNone/>
              <a:defRPr/>
            </a:pPr>
            <a:r>
              <a:rPr lang="zh-CN" altLang="en-US" sz="2400" kern="0"/>
              <a:t>打开文件和关闭文件的例子。</a:t>
            </a:r>
          </a:p>
          <a:p>
            <a:pPr marL="1371874" lvl="2" indent="-457291" algn="just">
              <a:buNone/>
              <a:defRPr/>
            </a:pPr>
            <a:r>
              <a:rPr lang="en-US" altLang="zh-CN" sz="1800" kern="0">
                <a:solidFill>
                  <a:srgbClr val="FF0000"/>
                </a:solidFill>
              </a:rPr>
              <a:t>CFile	f;</a:t>
            </a:r>
          </a:p>
          <a:p>
            <a:pPr marL="1371874" lvl="2" indent="-457291" algn="just">
              <a:buNone/>
              <a:defRPr/>
            </a:pPr>
            <a:r>
              <a:rPr lang="en-US" altLang="zh-CN" sz="1800" kern="0">
                <a:solidFill>
                  <a:srgbClr val="FF0000"/>
                </a:solidFill>
              </a:rPr>
              <a:t>if  (!f.Open(</a:t>
            </a:r>
            <a:r>
              <a:rPr lang="en-US" altLang="zh-CN" sz="1800" kern="0">
                <a:solidFill>
                  <a:srgbClr val="FF0000"/>
                </a:solidFill>
                <a:latin typeface="Arial"/>
              </a:rPr>
              <a:t>“</a:t>
            </a:r>
            <a:r>
              <a:rPr lang="en-US" altLang="zh-CN" sz="1800" kern="0">
                <a:solidFill>
                  <a:srgbClr val="FF0000"/>
                </a:solidFill>
              </a:rPr>
              <a:t>D:\\bak\test.txt</a:t>
            </a:r>
            <a:r>
              <a:rPr lang="en-US" altLang="zh-CN" sz="1800" kern="0">
                <a:solidFill>
                  <a:srgbClr val="FF0000"/>
                </a:solidFill>
                <a:latin typeface="Arial"/>
              </a:rPr>
              <a:t>”</a:t>
            </a:r>
            <a:r>
              <a:rPr lang="en-US" altLang="zh-CN" sz="1800" kern="0">
                <a:solidFill>
                  <a:srgbClr val="FF0000"/>
                </a:solidFill>
              </a:rPr>
              <a:t>, CFile::modeRead))</a:t>
            </a:r>
          </a:p>
          <a:p>
            <a:pPr marL="1371874" lvl="2" indent="-457291" algn="just">
              <a:buNone/>
              <a:defRPr/>
            </a:pPr>
            <a:r>
              <a:rPr lang="en-US" altLang="zh-CN" sz="1800" kern="0">
                <a:solidFill>
                  <a:srgbClr val="FF0000"/>
                </a:solidFill>
              </a:rPr>
              <a:t>{</a:t>
            </a:r>
          </a:p>
          <a:p>
            <a:pPr marL="1371874" lvl="2" indent="-457291" algn="just">
              <a:buNone/>
              <a:defRPr/>
            </a:pPr>
            <a:r>
              <a:rPr lang="en-US" altLang="zh-CN" sz="1800" kern="0">
                <a:solidFill>
                  <a:srgbClr val="FF0000"/>
                </a:solidFill>
              </a:rPr>
              <a:t>	MessageBox(</a:t>
            </a:r>
            <a:r>
              <a:rPr lang="en-US" altLang="zh-CN" sz="1800" kern="0">
                <a:solidFill>
                  <a:srgbClr val="FF0000"/>
                </a:solidFill>
                <a:latin typeface="Arial"/>
              </a:rPr>
              <a:t>“</a:t>
            </a:r>
            <a:r>
              <a:rPr lang="zh-CN" altLang="en-US" sz="1800" kern="0">
                <a:solidFill>
                  <a:srgbClr val="FF0000"/>
                </a:solidFill>
              </a:rPr>
              <a:t>打开文件失败！</a:t>
            </a:r>
            <a:r>
              <a:rPr lang="zh-CN" altLang="en-US" sz="1800" kern="0">
                <a:solidFill>
                  <a:srgbClr val="FF0000"/>
                </a:solidFill>
                <a:latin typeface="Arial"/>
              </a:rPr>
              <a:t>”</a:t>
            </a:r>
            <a:r>
              <a:rPr lang="en-US" altLang="zh-CN" sz="1800" kern="0">
                <a:solidFill>
                  <a:srgbClr val="FF0000"/>
                </a:solidFill>
              </a:rPr>
              <a:t>);</a:t>
            </a:r>
          </a:p>
          <a:p>
            <a:pPr marL="1371874" lvl="2" indent="-457291" algn="just">
              <a:buNone/>
              <a:defRPr/>
            </a:pPr>
            <a:r>
              <a:rPr lang="en-US" altLang="zh-CN" sz="1800" kern="0">
                <a:solidFill>
                  <a:srgbClr val="FF0000"/>
                </a:solidFill>
              </a:rPr>
              <a:t>	return ;</a:t>
            </a:r>
          </a:p>
          <a:p>
            <a:pPr marL="1371874" lvl="2" indent="-457291" algn="just">
              <a:buNone/>
              <a:defRPr/>
            </a:pPr>
            <a:r>
              <a:rPr lang="en-US" altLang="zh-CN" sz="1800" kern="0">
                <a:solidFill>
                  <a:srgbClr val="FF0000"/>
                </a:solidFill>
              </a:rPr>
              <a:t>}</a:t>
            </a:r>
          </a:p>
          <a:p>
            <a:pPr marL="1371874" lvl="2" indent="-457291" algn="just">
              <a:buNone/>
              <a:defRPr/>
            </a:pPr>
            <a:r>
              <a:rPr lang="en-US" altLang="zh-CN" sz="1800" kern="0">
                <a:solidFill>
                  <a:srgbClr val="FF0000"/>
                </a:solidFill>
              </a:rPr>
              <a:t>f.Close(); </a:t>
            </a:r>
            <a:endParaRPr lang="en-US" altLang="zh-CN" sz="1800" kern="0" dirty="0">
              <a:solidFill>
                <a:srgbClr val="FF0000"/>
              </a:solidFill>
            </a:endParaRPr>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1. </a:t>
            </a:r>
            <a:r>
              <a:rPr lang="zh-CN" altLang="en-US" sz="2801" kern="0"/>
              <a:t>文件的打开与关闭 </a:t>
            </a:r>
          </a:p>
        </p:txBody>
      </p:sp>
    </p:spTree>
    <p:extLst>
      <p:ext uri="{BB962C8B-B14F-4D97-AF65-F5344CB8AC3E}">
        <p14:creationId xmlns:p14="http://schemas.microsoft.com/office/powerpoint/2010/main" val="3307631307"/>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3"/>
          <p:cNvSpPr txBox="1">
            <a:spLocks noChangeArrowheads="1"/>
          </p:cNvSpPr>
          <p:nvPr/>
        </p:nvSpPr>
        <p:spPr bwMode="auto">
          <a:xfrm>
            <a:off x="2016057" y="1341749"/>
            <a:ext cx="5294662" cy="53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lnSpc>
                <a:spcPct val="120000"/>
              </a:lnSpc>
            </a:pPr>
            <a:r>
              <a:rPr kumimoji="1" lang="en-US" altLang="zh-CN" b="1">
                <a:latin typeface="宋体" panose="02010600030101010101" pitchFamily="2" charset="-122"/>
              </a:rPr>
              <a:t>ios </a:t>
            </a:r>
            <a:r>
              <a:rPr kumimoji="1" lang="zh-CN" altLang="en-US" b="1">
                <a:latin typeface="宋体" panose="02010600030101010101" pitchFamily="2" charset="-122"/>
              </a:rPr>
              <a:t>处理流错误状态的公有成员函数 </a:t>
            </a:r>
          </a:p>
        </p:txBody>
      </p:sp>
      <p:graphicFrame>
        <p:nvGraphicFramePr>
          <p:cNvPr id="9" name="Group 44"/>
          <p:cNvGraphicFramePr>
            <a:graphicFrameLocks noGrp="1"/>
          </p:cNvGraphicFramePr>
          <p:nvPr/>
        </p:nvGraphicFramePr>
        <p:xfrm>
          <a:off x="1880212" y="1981659"/>
          <a:ext cx="8612593" cy="4439680"/>
        </p:xfrm>
        <a:graphic>
          <a:graphicData uri="http://schemas.openxmlformats.org/drawingml/2006/table">
            <a:tbl>
              <a:tblPr/>
              <a:tblGrid>
                <a:gridCol w="2924852">
                  <a:extLst>
                    <a:ext uri="{9D8B030D-6E8A-4147-A177-3AD203B41FA5}">
                      <a16:colId xmlns:a16="http://schemas.microsoft.com/office/drawing/2014/main" val="20000"/>
                    </a:ext>
                  </a:extLst>
                </a:gridCol>
                <a:gridCol w="5687741">
                  <a:extLst>
                    <a:ext uri="{9D8B030D-6E8A-4147-A177-3AD203B41FA5}">
                      <a16:colId xmlns:a16="http://schemas.microsoft.com/office/drawing/2014/main" val="20001"/>
                    </a:ext>
                  </a:extLst>
                </a:gridCol>
              </a:tblGrid>
              <a:tr h="497081">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函数</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ctr"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功能</a:t>
                      </a: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66777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eof() const;</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eofbit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状态值</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rPr>
                        <a: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文件结束符时返回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，否则返回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  </a:t>
                      </a: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1"/>
                  </a:ext>
                </a:extLst>
              </a:tr>
              <a:tr h="66777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fail() const;</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failbit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状态值</a:t>
                      </a:r>
                      <a:endParaRPr kumimoji="0" lang="zh-CN" altLang="en-US" sz="19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777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bad() const; </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badbit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状态</a:t>
                      </a:r>
                      <a:endParaRPr kumimoji="0" lang="en-US" altLang="zh-CN" sz="19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3"/>
                  </a:ext>
                </a:extLst>
              </a:tr>
              <a:tr h="66777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good() const;</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eofbit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failbit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badbit</a:t>
                      </a: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都没有被设置，则返回</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900" b="1" i="0" u="none" strike="noStrike" cap="none" normalizeH="0" baseline="0" smtClean="0">
                          <a:ln>
                            <a:noFill/>
                          </a:ln>
                          <a:solidFill>
                            <a:schemeClr val="tx1"/>
                          </a:solidFill>
                          <a:effectLst/>
                          <a:latin typeface="Times New Roman" pitchFamily="18" charset="0"/>
                          <a:ea typeface="宋体" pitchFamily="2" charset="-122"/>
                        </a:rPr>
                        <a:t> </a:t>
                      </a: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7772">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700" b="1" i="0" u="none" strike="noStrike" cap="none" normalizeH="0" baseline="0" smtClean="0">
                          <a:ln>
                            <a:noFill/>
                          </a:ln>
                          <a:solidFill>
                            <a:schemeClr val="tx1"/>
                          </a:solidFill>
                          <a:effectLst/>
                          <a:latin typeface="Times New Roman" pitchFamily="18" charset="0"/>
                          <a:ea typeface="Arial Unicode MS" pitchFamily="34" charset="-122"/>
                          <a:cs typeface="Arial Unicode MS" pitchFamily="34" charset="-122"/>
                        </a:rPr>
                        <a:t>int rdstate() const;</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返回状态字</a:t>
                      </a:r>
                      <a:endParaRPr kumimoji="0" lang="zh-CN" altLang="en-US" sz="19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extLst>
                  <a:ext uri="{0D108BD9-81ED-4DB2-BD59-A6C34878D82A}">
                    <a16:rowId xmlns:a16="http://schemas.microsoft.com/office/drawing/2014/main" val="10005"/>
                  </a:ext>
                </a:extLst>
              </a:tr>
              <a:tr h="603739">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just"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void clear(int </a:t>
                      </a:r>
                      <a:r>
                        <a:rPr kumimoji="0" lang="en-US" altLang="zh-CN" sz="2400" b="1" i="1"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n</a:t>
                      </a:r>
                      <a:r>
                        <a:rPr kumimoji="0" lang="en-US" altLang="zh-CN" sz="2400" b="1" i="0" u="none" strike="noStrike" cap="none" normalizeH="0" baseline="0" smtClean="0">
                          <a:ln>
                            <a:noFill/>
                          </a:ln>
                          <a:solidFill>
                            <a:srgbClr val="003399"/>
                          </a:solidFill>
                          <a:effectLst/>
                          <a:latin typeface="Times New Roman" pitchFamily="18" charset="0"/>
                          <a:ea typeface="Arial Unicode MS" pitchFamily="34" charset="-122"/>
                          <a:cs typeface="Arial Unicode MS" pitchFamily="34" charset="-122"/>
                        </a:rPr>
                        <a:t>= 0);</a:t>
                      </a:r>
                    </a:p>
                  </a:txBody>
                  <a:tcPr marL="91461" marR="91461"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800">
                          <a:solidFill>
                            <a:schemeClr val="tx1"/>
                          </a:solidFill>
                          <a:latin typeface="Tahoma" pitchFamily="34" charset="0"/>
                          <a:ea typeface="宋体" pitchFamily="2" charset="-122"/>
                        </a:defRPr>
                      </a:lvl1pPr>
                      <a:lvl2pPr marL="742950" indent="-285750">
                        <a:spcBef>
                          <a:spcPct val="20000"/>
                        </a:spcBef>
                        <a:buClr>
                          <a:schemeClr val="hlink"/>
                        </a:buClr>
                        <a:buSzPct val="55000"/>
                        <a:buFont typeface="Wingdings" pitchFamily="2" charset="2"/>
                        <a:defRPr sz="2400">
                          <a:solidFill>
                            <a:schemeClr val="tx1"/>
                          </a:solidFill>
                          <a:latin typeface="Tahoma" pitchFamily="34" charset="0"/>
                          <a:ea typeface="宋体" pitchFamily="2" charset="-122"/>
                        </a:defRPr>
                      </a:lvl2pPr>
                      <a:lvl3pPr marL="1143000" indent="-228600">
                        <a:spcBef>
                          <a:spcPct val="20000"/>
                        </a:spcBef>
                        <a:buClr>
                          <a:schemeClr val="folHlink"/>
                        </a:buClr>
                        <a:buSzPct val="50000"/>
                        <a:buFont typeface="Wingdings" pitchFamily="2" charset="2"/>
                        <a:defRPr sz="2000">
                          <a:solidFill>
                            <a:schemeClr val="tx1"/>
                          </a:solidFill>
                          <a:latin typeface="Tahoma" pitchFamily="34" charset="0"/>
                          <a:ea typeface="宋体" pitchFamily="2" charset="-122"/>
                        </a:defRPr>
                      </a:lvl3pPr>
                      <a:lvl4pPr marL="1600200" indent="-228600">
                        <a:spcBef>
                          <a:spcPct val="20000"/>
                        </a:spcBef>
                        <a:buClr>
                          <a:schemeClr val="accent2"/>
                        </a:buClr>
                        <a:buSzPct val="55000"/>
                        <a:buFont typeface="Wingdings" pitchFamily="2" charset="2"/>
                        <a:defRPr>
                          <a:solidFill>
                            <a:schemeClr val="tx1"/>
                          </a:solidFill>
                          <a:latin typeface="Tahoma" pitchFamily="34" charset="0"/>
                          <a:ea typeface="宋体" pitchFamily="2" charset="-122"/>
                        </a:defRPr>
                      </a:lvl4pPr>
                      <a:lvl5pPr marL="2057400" indent="-228600">
                        <a:spcBef>
                          <a:spcPct val="20000"/>
                        </a:spcBef>
                        <a:buClr>
                          <a:schemeClr val="accent1"/>
                        </a:buClr>
                        <a:buSzPct val="50000"/>
                        <a:buFont typeface="Wingdings" pitchFamily="2" charset="2"/>
                        <a:defRPr>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defRPr>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40000"/>
                        </a:lnSpc>
                        <a:spcBef>
                          <a:spcPct val="50000"/>
                        </a:spcBef>
                        <a:spcAft>
                          <a:spcPct val="0"/>
                        </a:spcAft>
                        <a:buClr>
                          <a:schemeClr val="folHlink"/>
                        </a:buClr>
                        <a:buSzPct val="60000"/>
                        <a:buFont typeface="Wingdings" pitchFamily="2" charset="2"/>
                        <a:buNone/>
                        <a:tabLst/>
                      </a:pPr>
                      <a:r>
                        <a:rPr kumimoji="0" lang="zh-CN" altLang="en-US" sz="19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恢复或设置状态字</a:t>
                      </a:r>
                      <a:endParaRPr kumimoji="0" lang="zh-CN" altLang="en-US" sz="1900" b="1" i="0" u="none" strike="noStrike" cap="none" normalizeH="0" baseline="0" smtClean="0">
                        <a:ln>
                          <a:noFill/>
                        </a:ln>
                        <a:solidFill>
                          <a:schemeClr val="tx1"/>
                        </a:solidFill>
                        <a:effectLst/>
                        <a:latin typeface="Times New Roman" pitchFamily="18" charset="0"/>
                        <a:ea typeface="宋体" pitchFamily="2" charset="-122"/>
                      </a:endParaRPr>
                    </a:p>
                  </a:txBody>
                  <a:tcPr marL="91461" marR="91461"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475329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latin typeface="隶书" pitchFamily="49" charset="-122"/>
                <a:ea typeface="隶书" pitchFamily="49" charset="-122"/>
              </a:rPr>
              <a:t>流错误状态</a:t>
            </a:r>
            <a:endParaRPr lang="zh-CN" altLang="en-US" sz="32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43457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45"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ppt_w</p:attrName>
                                        </p:attrNameLst>
                                      </p:cBhvr>
                                      <p:tavLst>
                                        <p:tav tm="0" fmla="#ppt_w*sin(2.5*pi*$)">
                                          <p:val>
                                            <p:fltVal val="0"/>
                                          </p:val>
                                        </p:tav>
                                        <p:tav tm="100000">
                                          <p:val>
                                            <p:fltVal val="1"/>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childTnLst>
                                </p:cTn>
                              </p:par>
                            </p:childTnLst>
                          </p:cTn>
                        </p:par>
                        <p:par>
                          <p:cTn id="14" fill="hold">
                            <p:stCondLst>
                              <p:cond delay="1900"/>
                            </p:stCondLst>
                            <p:childTnLst>
                              <p:par>
                                <p:cTn id="15" presetID="26" presetClass="emph" presetSubtype="0" fill="hold" grpId="1" nodeType="afterEffect">
                                  <p:stCondLst>
                                    <p:cond delay="0"/>
                                  </p:stCondLst>
                                  <p:iterate type="lt">
                                    <p:tmPct val="0"/>
                                  </p:iterate>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907205" y="990829"/>
            <a:ext cx="8765028" cy="5563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gn="just">
              <a:buNone/>
              <a:defRPr/>
            </a:pPr>
            <a:r>
              <a:rPr lang="zh-CN" altLang="en-US" sz="2000" kern="0"/>
              <a:t>（</a:t>
            </a:r>
            <a:r>
              <a:rPr lang="en-US" altLang="zh-CN" sz="2000" kern="0"/>
              <a:t>1</a:t>
            </a:r>
            <a:r>
              <a:rPr lang="zh-CN" altLang="en-US" sz="2000" kern="0"/>
              <a:t>）读写函数</a:t>
            </a:r>
            <a:r>
              <a:rPr lang="zh-CN" altLang="en-US" sz="2000" kern="0">
                <a:ea typeface="楷体_GB2312"/>
                <a:cs typeface="楷体_GB2312"/>
              </a:rPr>
              <a:t> </a:t>
            </a:r>
          </a:p>
          <a:p>
            <a:pPr marL="609722" indent="-609722" algn="just">
              <a:buNone/>
              <a:defRPr/>
            </a:pPr>
            <a:r>
              <a:rPr lang="en-US" altLang="zh-CN" sz="2000" kern="0">
                <a:solidFill>
                  <a:srgbClr val="FF0000"/>
                </a:solidFill>
              </a:rPr>
              <a:t>virtual UINT Read (void* lpBuf,  UINT nCount) ;  throw(CFileException);</a:t>
            </a:r>
          </a:p>
          <a:p>
            <a:pPr marL="609722" indent="-609722" algn="just">
              <a:buNone/>
              <a:defRPr/>
            </a:pPr>
            <a:r>
              <a:rPr lang="en-US" altLang="zh-CN" sz="2000" kern="0"/>
              <a:t>Read</a:t>
            </a:r>
            <a:r>
              <a:rPr lang="zh-CN" altLang="en-US" sz="2000" kern="0"/>
              <a:t>函数返回值是传输到缓冲区的字节数。</a:t>
            </a:r>
          </a:p>
          <a:p>
            <a:pPr marL="609722" indent="-609722" algn="just">
              <a:buNone/>
              <a:defRPr/>
            </a:pPr>
            <a:r>
              <a:rPr lang="zh-CN" altLang="en-US" sz="2000" kern="0"/>
              <a:t>参数</a:t>
            </a:r>
            <a:r>
              <a:rPr lang="en-US" altLang="zh-CN" sz="2000" kern="0">
                <a:solidFill>
                  <a:srgbClr val="0000FF"/>
                </a:solidFill>
              </a:rPr>
              <a:t>lpBuf</a:t>
            </a:r>
            <a:r>
              <a:rPr lang="zh-CN" altLang="en-US" sz="2000" kern="0">
                <a:solidFill>
                  <a:srgbClr val="0000FF"/>
                </a:solidFill>
              </a:rPr>
              <a:t>：</a:t>
            </a:r>
            <a:r>
              <a:rPr lang="zh-CN" altLang="en-US" sz="2000" kern="0"/>
              <a:t>指向用户提供的缓冲区以接收从文件中读取的数据。</a:t>
            </a:r>
          </a:p>
          <a:p>
            <a:pPr marL="609722" indent="-609722" algn="just">
              <a:buNone/>
              <a:defRPr/>
            </a:pPr>
            <a:r>
              <a:rPr lang="zh-CN" altLang="en-US" sz="2000" kern="0"/>
              <a:t>参数</a:t>
            </a:r>
            <a:r>
              <a:rPr lang="en-US" altLang="zh-CN" sz="2000" kern="0">
                <a:solidFill>
                  <a:srgbClr val="0000FF"/>
                </a:solidFill>
              </a:rPr>
              <a:t>nCount</a:t>
            </a:r>
            <a:r>
              <a:rPr lang="zh-CN" altLang="en-US" sz="2000" kern="0">
                <a:solidFill>
                  <a:srgbClr val="0000FF"/>
                </a:solidFill>
              </a:rPr>
              <a:t>：</a:t>
            </a:r>
            <a:r>
              <a:rPr lang="zh-CN" altLang="en-US" sz="2000" kern="0"/>
              <a:t>为可以从文件中读出字节数的最大值。</a:t>
            </a:r>
          </a:p>
          <a:p>
            <a:pPr marL="609722" indent="-609722" algn="just">
              <a:buNone/>
              <a:defRPr/>
            </a:pPr>
            <a:r>
              <a:rPr lang="zh-CN" altLang="en-US" sz="2000" kern="0"/>
              <a:t>注意：对所有</a:t>
            </a:r>
            <a:r>
              <a:rPr lang="en-US" altLang="zh-CN" sz="2000" kern="0"/>
              <a:t>CFile</a:t>
            </a:r>
            <a:r>
              <a:rPr lang="zh-CN" altLang="en-US" sz="2000" kern="0"/>
              <a:t>类，如果到达文件尾，则返回值可能比</a:t>
            </a:r>
            <a:r>
              <a:rPr lang="en-US" altLang="zh-CN" sz="2000" kern="0"/>
              <a:t>nCount</a:t>
            </a:r>
            <a:r>
              <a:rPr lang="zh-CN" altLang="en-US" sz="2000" kern="0"/>
              <a:t>小。</a:t>
            </a:r>
          </a:p>
          <a:p>
            <a:pPr marL="609722" indent="-609722" algn="just">
              <a:buNone/>
              <a:defRPr/>
            </a:pPr>
            <a:endParaRPr lang="zh-CN" altLang="en-US" sz="2000" kern="0"/>
          </a:p>
          <a:p>
            <a:pPr marL="609722" indent="-609722" algn="just">
              <a:buNone/>
              <a:defRPr/>
            </a:pPr>
            <a:r>
              <a:rPr lang="en-US" altLang="zh-CN" sz="2000" kern="0">
                <a:solidFill>
                  <a:srgbClr val="FF0000"/>
                </a:solidFill>
              </a:rPr>
              <a:t>virtual void Write(const void* lpBuf, UINT nCount);    throw (CFileException);</a:t>
            </a:r>
          </a:p>
          <a:p>
            <a:pPr marL="609722" indent="-609722" algn="just">
              <a:buNone/>
              <a:defRPr/>
            </a:pPr>
            <a:r>
              <a:rPr lang="en-US" altLang="zh-CN" sz="2000" kern="0"/>
              <a:t>Write</a:t>
            </a:r>
            <a:r>
              <a:rPr lang="zh-CN" altLang="en-US" sz="2000" kern="0"/>
              <a:t>函数的参数与</a:t>
            </a:r>
            <a:r>
              <a:rPr lang="en-US" altLang="zh-CN" sz="2000" kern="0"/>
              <a:t>Read</a:t>
            </a:r>
            <a:r>
              <a:rPr lang="zh-CN" altLang="en-US" sz="2000" kern="0"/>
              <a:t>函数的参数类似。</a:t>
            </a:r>
          </a:p>
          <a:p>
            <a:pPr marL="609722" indent="-609722" algn="just">
              <a:buNone/>
              <a:defRPr/>
            </a:pPr>
            <a:r>
              <a:rPr lang="zh-CN" altLang="en-US" sz="2000" kern="0"/>
              <a:t>参数</a:t>
            </a:r>
            <a:r>
              <a:rPr lang="en-US" altLang="zh-CN" sz="2000" kern="0">
                <a:solidFill>
                  <a:srgbClr val="0000FF"/>
                </a:solidFill>
              </a:rPr>
              <a:t>lpBuf</a:t>
            </a:r>
            <a:r>
              <a:rPr lang="zh-CN" altLang="en-US" sz="2000" kern="0">
                <a:solidFill>
                  <a:srgbClr val="0000FF"/>
                </a:solidFill>
              </a:rPr>
              <a:t>：</a:t>
            </a:r>
            <a:r>
              <a:rPr lang="zh-CN" altLang="en-US" sz="2000" kern="0"/>
              <a:t>指向用户提供的缓冲区，包含将写入文件中的数据。</a:t>
            </a:r>
          </a:p>
          <a:p>
            <a:pPr marL="609722" indent="-609722" algn="just">
              <a:buNone/>
              <a:defRPr/>
            </a:pPr>
            <a:r>
              <a:rPr lang="zh-CN" altLang="en-US" sz="2000" kern="0"/>
              <a:t>参数</a:t>
            </a:r>
            <a:r>
              <a:rPr lang="en-US" altLang="zh-CN" sz="2000" kern="0">
                <a:solidFill>
                  <a:srgbClr val="0000FF"/>
                </a:solidFill>
              </a:rPr>
              <a:t>nCount</a:t>
            </a:r>
            <a:r>
              <a:rPr lang="zh-CN" altLang="en-US" sz="2000" kern="0">
                <a:solidFill>
                  <a:srgbClr val="0000FF"/>
                </a:solidFill>
              </a:rPr>
              <a:t>：</a:t>
            </a:r>
            <a:r>
              <a:rPr lang="zh-CN" altLang="en-US" sz="2000" kern="0"/>
              <a:t>从缓冲区内传输的字节数。</a:t>
            </a:r>
          </a:p>
          <a:p>
            <a:pPr marL="609722" indent="-609722" algn="just">
              <a:buNone/>
              <a:defRPr/>
            </a:pPr>
            <a:r>
              <a:rPr lang="en-US" altLang="zh-CN" sz="2000" kern="0"/>
              <a:t>Write</a:t>
            </a:r>
            <a:r>
              <a:rPr lang="zh-CN" altLang="en-US" sz="2000" kern="0"/>
              <a:t>在几种情况下均产生异常，包括磁盘满的情况、磁盘为写保护状态等。</a:t>
            </a:r>
          </a:p>
          <a:p>
            <a:pPr marL="609722" indent="-609722" algn="just">
              <a:buNone/>
              <a:defRPr/>
            </a:pPr>
            <a:r>
              <a:rPr lang="zh-CN" altLang="en-US" sz="2000" kern="0"/>
              <a:t>注意：</a:t>
            </a:r>
            <a:r>
              <a:rPr lang="en-US" altLang="zh-CN" sz="2000" kern="0"/>
              <a:t>CFile</a:t>
            </a:r>
            <a:r>
              <a:rPr lang="zh-CN" altLang="en-US" sz="2000" kern="0"/>
              <a:t>类并没有提供类似</a:t>
            </a:r>
            <a:r>
              <a:rPr lang="en-US" altLang="zh-CN" sz="2000" kern="0"/>
              <a:t>EOF</a:t>
            </a:r>
            <a:r>
              <a:rPr lang="zh-CN" altLang="en-US" sz="2000" kern="0"/>
              <a:t>之类的文件结束标志，所以文件的结束是根据</a:t>
            </a:r>
            <a:r>
              <a:rPr lang="en-US" altLang="zh-CN" sz="2000" kern="0"/>
              <a:t>Read</a:t>
            </a:r>
            <a:r>
              <a:rPr lang="zh-CN" altLang="en-US" sz="2000" kern="0"/>
              <a:t>函数的返回值来判断的。</a:t>
            </a:r>
            <a:r>
              <a:rPr lang="en-US" altLang="zh-CN" sz="2000" kern="0"/>
              <a:t>Read</a:t>
            </a:r>
            <a:r>
              <a:rPr lang="zh-CN" altLang="en-US" sz="2000" kern="0"/>
              <a:t>函数返回的是实际读出的字符数，当返回</a:t>
            </a:r>
            <a:r>
              <a:rPr lang="en-US" altLang="zh-CN" sz="2000" kern="0"/>
              <a:t>0</a:t>
            </a:r>
            <a:r>
              <a:rPr lang="zh-CN" altLang="en-US" sz="2000" kern="0"/>
              <a:t>时，则表示文件已读完。</a:t>
            </a:r>
            <a:endParaRPr lang="zh-CN" altLang="en-US" sz="2000" kern="0" dirty="0"/>
          </a:p>
        </p:txBody>
      </p:sp>
      <p:sp>
        <p:nvSpPr>
          <p:cNvPr id="3" name="Rectangle 4"/>
          <p:cNvSpPr txBox="1">
            <a:spLocks noChangeArrowheads="1"/>
          </p:cNvSpPr>
          <p:nvPr/>
        </p:nvSpPr>
        <p:spPr bwMode="auto">
          <a:xfrm>
            <a:off x="2135858" y="152435"/>
            <a:ext cx="7774199" cy="4573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   </a:t>
            </a:r>
            <a:r>
              <a:rPr lang="zh-CN" altLang="en-US" sz="2801" kern="0"/>
              <a:t>文件的读写 </a:t>
            </a:r>
          </a:p>
        </p:txBody>
      </p:sp>
    </p:spTree>
    <p:extLst>
      <p:ext uri="{BB962C8B-B14F-4D97-AF65-F5344CB8AC3E}">
        <p14:creationId xmlns:p14="http://schemas.microsoft.com/office/powerpoint/2010/main" val="1715180174"/>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   </a:t>
            </a:r>
            <a:r>
              <a:rPr lang="zh-CN" altLang="en-US" sz="2801" kern="0"/>
              <a:t>文件读写例题（文件复制</a:t>
            </a:r>
            <a:r>
              <a:rPr lang="en-US" altLang="zh-CN" sz="2801" kern="0"/>
              <a:t>1</a:t>
            </a:r>
            <a:r>
              <a:rPr lang="zh-CN" altLang="en-US" sz="2801" kern="0"/>
              <a:t>） </a:t>
            </a:r>
          </a:p>
        </p:txBody>
      </p:sp>
      <p:sp>
        <p:nvSpPr>
          <p:cNvPr id="93187" name="Comment 6"/>
          <p:cNvSpPr>
            <a:spLocks noChangeArrowheads="1"/>
          </p:cNvSpPr>
          <p:nvPr/>
        </p:nvSpPr>
        <p:spPr bwMode="auto">
          <a:xfrm>
            <a:off x="1830987" y="609742"/>
            <a:ext cx="8688811" cy="6249846"/>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BOOL Copy(CString strSource, CString strTarget)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CFile fSource, fTarget;</a:t>
            </a:r>
          </a:p>
          <a:p>
            <a:pPr algn="just" eaLnBrk="1" hangingPunct="1">
              <a:spcBef>
                <a:spcPct val="50000"/>
              </a:spcBef>
            </a:pPr>
            <a:r>
              <a:rPr kumimoji="1" lang="en-US" altLang="zh-CN" sz="1600">
                <a:solidFill>
                  <a:srgbClr val="000000"/>
                </a:solidFill>
                <a:latin typeface="Arial" panose="020B0604020202020204" pitchFamily="34" charset="0"/>
              </a:rPr>
              <a:t>char	c[4096];     //</a:t>
            </a:r>
            <a:r>
              <a:rPr kumimoji="1" lang="zh-CN" altLang="en-US" sz="1600">
                <a:solidFill>
                  <a:srgbClr val="000000"/>
                </a:solidFill>
              </a:rPr>
              <a:t>定义</a:t>
            </a:r>
            <a:r>
              <a:rPr kumimoji="1" lang="en-US" altLang="zh-CN" sz="1600">
                <a:solidFill>
                  <a:srgbClr val="000000"/>
                </a:solidFill>
                <a:latin typeface="Arial" panose="020B0604020202020204" pitchFamily="34" charset="0"/>
              </a:rPr>
              <a:t>4k</a:t>
            </a:r>
            <a:r>
              <a:rPr kumimoji="1" lang="zh-CN" altLang="en-US" sz="1600">
                <a:solidFill>
                  <a:srgbClr val="000000"/>
                </a:solidFill>
              </a:rPr>
              <a:t>字节的缓冲区</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nt	nCount;  </a:t>
            </a:r>
          </a:p>
          <a:p>
            <a:pPr algn="just" eaLnBrk="1" hangingPunct="1">
              <a:spcBef>
                <a:spcPct val="50000"/>
              </a:spcBef>
            </a:pPr>
            <a:r>
              <a:rPr kumimoji="1" lang="en-US" altLang="zh-CN" sz="1600">
                <a:solidFill>
                  <a:srgbClr val="000000"/>
                </a:solidFill>
                <a:latin typeface="Arial" panose="020B0604020202020204" pitchFamily="34" charset="0"/>
              </a:rPr>
              <a:t>//</a:t>
            </a:r>
            <a:r>
              <a:rPr kumimoji="1" lang="zh-CN" altLang="en-US" sz="1600">
                <a:solidFill>
                  <a:srgbClr val="000000"/>
                </a:solidFill>
              </a:rPr>
              <a:t>打开文件</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if  (!fSource.Open(strSource, CFile::modeRead))</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Open Source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if  (!fTarget.Open(strTarget, CFile::modeCreate | CFile::modeWrite))</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Create Target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fSource.Close();</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a:t>
            </a:r>
          </a:p>
        </p:txBody>
      </p:sp>
    </p:spTree>
    <p:extLst>
      <p:ext uri="{BB962C8B-B14F-4D97-AF65-F5344CB8AC3E}">
        <p14:creationId xmlns:p14="http://schemas.microsoft.com/office/powerpoint/2010/main" val="1412155290"/>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   </a:t>
            </a:r>
            <a:r>
              <a:rPr lang="zh-CN" altLang="en-US" sz="2801" kern="0"/>
              <a:t>文件读写例题（文件复制</a:t>
            </a:r>
            <a:r>
              <a:rPr lang="en-US" altLang="zh-CN" sz="2801" kern="0"/>
              <a:t>1</a:t>
            </a:r>
            <a:r>
              <a:rPr lang="zh-CN" altLang="en-US" sz="2801" kern="0"/>
              <a:t>） </a:t>
            </a:r>
          </a:p>
        </p:txBody>
      </p:sp>
      <p:sp>
        <p:nvSpPr>
          <p:cNvPr id="94211" name="Comment 6"/>
          <p:cNvSpPr>
            <a:spLocks noChangeArrowheads="1"/>
          </p:cNvSpPr>
          <p:nvPr/>
        </p:nvSpPr>
        <p:spPr bwMode="auto">
          <a:xfrm>
            <a:off x="1830987" y="609742"/>
            <a:ext cx="8688811" cy="4033183"/>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a:t>
            </a:r>
            <a:r>
              <a:rPr kumimoji="1" lang="zh-CN" altLang="en-US" sz="1600">
                <a:solidFill>
                  <a:srgbClr val="000000"/>
                </a:solidFill>
              </a:rPr>
              <a:t>读文件到缓冲区</a:t>
            </a:r>
            <a:r>
              <a:rPr kumimoji="1" lang="en-US" altLang="zh-CN" sz="1600">
                <a:solidFill>
                  <a:srgbClr val="000000"/>
                </a:solidFill>
                <a:latin typeface="Arial" panose="020B0604020202020204" pitchFamily="34" charset="0"/>
              </a:rPr>
              <a:t>c</a:t>
            </a:r>
          </a:p>
          <a:p>
            <a:pPr algn="just" eaLnBrk="1" hangingPunct="1">
              <a:spcBef>
                <a:spcPct val="50000"/>
              </a:spcBef>
            </a:pPr>
            <a:r>
              <a:rPr kumimoji="1" lang="en-US" altLang="zh-CN" sz="1600">
                <a:solidFill>
                  <a:srgbClr val="000000"/>
                </a:solidFill>
                <a:latin typeface="Arial" panose="020B0604020202020204" pitchFamily="34" charset="0"/>
              </a:rPr>
              <a:t>nCount = fSource.Read(c, 4096);</a:t>
            </a:r>
          </a:p>
          <a:p>
            <a:pPr algn="just" eaLnBrk="1" hangingPunct="1">
              <a:spcBef>
                <a:spcPct val="50000"/>
              </a:spcBef>
            </a:pPr>
            <a:r>
              <a:rPr kumimoji="1" lang="en-US" altLang="zh-CN" sz="1600">
                <a:solidFill>
                  <a:srgbClr val="000000"/>
                </a:solidFill>
                <a:latin typeface="Arial" panose="020B0604020202020204" pitchFamily="34" charset="0"/>
              </a:rPr>
              <a:t>while (nCount)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fTarget.Write(c, nCount);</a:t>
            </a:r>
          </a:p>
          <a:p>
            <a:pPr algn="just" eaLnBrk="1" hangingPunct="1">
              <a:spcBef>
                <a:spcPct val="50000"/>
              </a:spcBef>
            </a:pPr>
            <a:r>
              <a:rPr kumimoji="1" lang="en-US" altLang="zh-CN" sz="1600">
                <a:solidFill>
                  <a:srgbClr val="000000"/>
                </a:solidFill>
                <a:latin typeface="Arial" panose="020B0604020202020204" pitchFamily="34" charset="0"/>
              </a:rPr>
              <a:t>nCount = fSource.Read(c, 4096);</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fSource.Close();</a:t>
            </a:r>
          </a:p>
          <a:p>
            <a:pPr algn="just" eaLnBrk="1" hangingPunct="1">
              <a:spcBef>
                <a:spcPct val="50000"/>
              </a:spcBef>
            </a:pPr>
            <a:r>
              <a:rPr kumimoji="1" lang="en-US" altLang="zh-CN" sz="1600">
                <a:solidFill>
                  <a:srgbClr val="000000"/>
                </a:solidFill>
                <a:latin typeface="Arial" panose="020B0604020202020204" pitchFamily="34" charset="0"/>
              </a:rPr>
              <a:t>fTarget.Close();</a:t>
            </a:r>
          </a:p>
          <a:p>
            <a:pPr algn="just" eaLnBrk="1" hangingPunct="1">
              <a:spcBef>
                <a:spcPct val="50000"/>
              </a:spcBef>
            </a:pPr>
            <a:r>
              <a:rPr kumimoji="1" lang="en-US" altLang="zh-CN" sz="1600">
                <a:solidFill>
                  <a:srgbClr val="000000"/>
                </a:solidFill>
                <a:latin typeface="Arial" panose="020B0604020202020204" pitchFamily="34" charset="0"/>
              </a:rPr>
              <a:t>}</a:t>
            </a:r>
          </a:p>
          <a:p>
            <a:pPr eaLnBrk="1" hangingPunct="1">
              <a:spcBef>
                <a:spcPct val="50000"/>
              </a:spcBef>
            </a:pPr>
            <a:endParaRPr kumimoji="1" lang="en-US" altLang="zh-CN" sz="1600">
              <a:solidFill>
                <a:srgbClr val="000000"/>
              </a:solidFill>
              <a:latin typeface="Arial" panose="020B0604020202020204" pitchFamily="34" charset="0"/>
            </a:endParaRPr>
          </a:p>
        </p:txBody>
      </p:sp>
    </p:spTree>
    <p:extLst>
      <p:ext uri="{BB962C8B-B14F-4D97-AF65-F5344CB8AC3E}">
        <p14:creationId xmlns:p14="http://schemas.microsoft.com/office/powerpoint/2010/main" val="1139226264"/>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   </a:t>
            </a:r>
            <a:r>
              <a:rPr lang="zh-CN" altLang="en-US" sz="2801" kern="0"/>
              <a:t>文件读写例题（文件复制</a:t>
            </a:r>
            <a:r>
              <a:rPr lang="en-US" altLang="zh-CN" sz="2801" kern="0"/>
              <a:t>2</a:t>
            </a:r>
            <a:r>
              <a:rPr lang="zh-CN" altLang="en-US" sz="2801" kern="0"/>
              <a:t>） </a:t>
            </a:r>
          </a:p>
        </p:txBody>
      </p:sp>
      <p:sp>
        <p:nvSpPr>
          <p:cNvPr id="95235" name="Comment 4"/>
          <p:cNvSpPr>
            <a:spLocks noChangeArrowheads="1"/>
          </p:cNvSpPr>
          <p:nvPr/>
        </p:nvSpPr>
        <p:spPr bwMode="auto">
          <a:xfrm>
            <a:off x="1750006" y="589100"/>
            <a:ext cx="8688811" cy="6249846"/>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b="1">
                <a:solidFill>
                  <a:srgbClr val="000000"/>
                </a:solidFill>
                <a:latin typeface="Arial" panose="020B0604020202020204" pitchFamily="34" charset="0"/>
              </a:rPr>
              <a:t>struct tegStudent    {</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int nCode;</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char sName[10];</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int nAge;</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STUDENT, * LPSTUDENT;</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BOOL Copy(CString strSource, CString strTarget)</a:t>
            </a:r>
          </a:p>
          <a:p>
            <a:pPr algn="just" eaLnBrk="1" hangingPunct="1">
              <a:spcBef>
                <a:spcPct val="50000"/>
              </a:spcBef>
            </a:pP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CFile fSource, fTarget;</a:t>
            </a:r>
          </a:p>
          <a:p>
            <a:pPr algn="just" eaLnBrk="1" hangingPunct="1">
              <a:spcBef>
                <a:spcPct val="50000"/>
              </a:spcBef>
            </a:pPr>
            <a:r>
              <a:rPr kumimoji="1" lang="en-US" altLang="zh-CN" sz="1600">
                <a:solidFill>
                  <a:srgbClr val="000000"/>
                </a:solidFill>
                <a:latin typeface="Arial" panose="020B0604020202020204" pitchFamily="34" charset="0"/>
              </a:rPr>
              <a:t>  //</a:t>
            </a:r>
            <a:r>
              <a:rPr kumimoji="1" lang="zh-CN" altLang="en-US" sz="1600">
                <a:solidFill>
                  <a:srgbClr val="000000"/>
                </a:solidFill>
              </a:rPr>
              <a:t>定义</a:t>
            </a:r>
            <a:r>
              <a:rPr kumimoji="1" lang="en-US" altLang="zh-CN" sz="1600">
                <a:solidFill>
                  <a:srgbClr val="000000"/>
                </a:solidFill>
                <a:latin typeface="Arial" panose="020B0604020202020204" pitchFamily="34" charset="0"/>
              </a:rPr>
              <a:t>STUDENT</a:t>
            </a:r>
            <a:r>
              <a:rPr kumimoji="1" lang="zh-CN" altLang="en-US" sz="1600">
                <a:solidFill>
                  <a:srgbClr val="000000"/>
                </a:solidFill>
              </a:rPr>
              <a:t>变量</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b="1">
                <a:solidFill>
                  <a:srgbClr val="000000"/>
                </a:solidFill>
                <a:latin typeface="Arial" panose="020B0604020202020204" pitchFamily="34" charset="0"/>
              </a:rPr>
              <a:t>  </a:t>
            </a:r>
            <a:r>
              <a:rPr kumimoji="1" lang="en-US" altLang="zh-CN" sz="1600" b="1">
                <a:solidFill>
                  <a:srgbClr val="000000"/>
                </a:solidFill>
                <a:latin typeface="Arial" panose="020B0604020202020204" pitchFamily="34" charset="0"/>
              </a:rPr>
              <a:t>STUDENT  s;      </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  int	nCount;  </a:t>
            </a:r>
          </a:p>
          <a:p>
            <a:pPr algn="just" eaLnBrk="1" hangingPunct="1">
              <a:spcBef>
                <a:spcPct val="50000"/>
              </a:spcBef>
            </a:pPr>
            <a:r>
              <a:rPr kumimoji="1" lang="en-US" altLang="zh-CN" sz="1600">
                <a:solidFill>
                  <a:srgbClr val="000000"/>
                </a:solidFill>
                <a:latin typeface="Arial" panose="020B0604020202020204" pitchFamily="34" charset="0"/>
              </a:rPr>
              <a:t>  //</a:t>
            </a:r>
            <a:r>
              <a:rPr kumimoji="1" lang="zh-CN" altLang="en-US" sz="1600">
                <a:solidFill>
                  <a:srgbClr val="000000"/>
                </a:solidFill>
              </a:rPr>
              <a:t>打开文件</a:t>
            </a:r>
            <a:endParaRPr kumimoji="1" lang="zh-CN" altLang="en-US" sz="1600">
              <a:solidFill>
                <a:srgbClr val="000000"/>
              </a:solidFill>
              <a:latin typeface="Arial" panose="020B0604020202020204" pitchFamily="34" charset="0"/>
            </a:endParaRPr>
          </a:p>
          <a:p>
            <a:pPr algn="just" eaLnBrk="1" hangingPunct="1">
              <a:spcBef>
                <a:spcPct val="50000"/>
              </a:spcBef>
            </a:pPr>
            <a:r>
              <a:rPr kumimoji="1" lang="zh-CN" altLang="en-US" sz="1600">
                <a:solidFill>
                  <a:srgbClr val="000000"/>
                </a:solidFill>
                <a:latin typeface="Arial" panose="020B0604020202020204" pitchFamily="34" charset="0"/>
              </a:rPr>
              <a:t>  </a:t>
            </a:r>
            <a:r>
              <a:rPr kumimoji="1" lang="en-US" altLang="zh-CN" sz="1600">
                <a:solidFill>
                  <a:srgbClr val="000000"/>
                </a:solidFill>
                <a:latin typeface="Arial" panose="020B0604020202020204" pitchFamily="34" charset="0"/>
              </a:rPr>
              <a:t>if  (!fSource.Open(strSource, CFile::modeRead))</a:t>
            </a:r>
          </a:p>
          <a:p>
            <a:pPr algn="just" eaLnBrk="1" hangingPunct="1">
              <a:spcBef>
                <a:spcPct val="50000"/>
              </a:spcBef>
            </a:pPr>
            <a:r>
              <a:rPr kumimoji="1" lang="en-US" altLang="zh-CN" sz="1600">
                <a:solidFill>
                  <a:srgbClr val="000000"/>
                </a:solidFill>
                <a:latin typeface="Arial" panose="020B0604020202020204" pitchFamily="34" charset="0"/>
              </a:rPr>
              <a:t>  {</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Open Source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  }</a:t>
            </a:r>
          </a:p>
        </p:txBody>
      </p:sp>
    </p:spTree>
    <p:extLst>
      <p:ext uri="{BB962C8B-B14F-4D97-AF65-F5344CB8AC3E}">
        <p14:creationId xmlns:p14="http://schemas.microsoft.com/office/powerpoint/2010/main" val="2028063763"/>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2   </a:t>
            </a:r>
            <a:r>
              <a:rPr lang="zh-CN" altLang="en-US" sz="2801" kern="0"/>
              <a:t>文件读写例题（文件复制</a:t>
            </a:r>
            <a:r>
              <a:rPr lang="en-US" altLang="zh-CN" sz="2801" kern="0"/>
              <a:t>2</a:t>
            </a:r>
            <a:r>
              <a:rPr lang="zh-CN" altLang="en-US" sz="2801" kern="0"/>
              <a:t>） </a:t>
            </a:r>
          </a:p>
        </p:txBody>
      </p:sp>
      <p:sp>
        <p:nvSpPr>
          <p:cNvPr id="96259" name="Comment 4"/>
          <p:cNvSpPr>
            <a:spLocks noChangeArrowheads="1"/>
          </p:cNvSpPr>
          <p:nvPr/>
        </p:nvSpPr>
        <p:spPr bwMode="auto">
          <a:xfrm>
            <a:off x="1830987" y="609742"/>
            <a:ext cx="8688811" cy="5879874"/>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sz="1600">
                <a:solidFill>
                  <a:srgbClr val="000000"/>
                </a:solidFill>
                <a:latin typeface="Arial" panose="020B0604020202020204" pitchFamily="34" charset="0"/>
              </a:rPr>
              <a:t>if  (!fTarget.Open(strTarget, CFile::modeCreate | CFile::modeWrite))</a:t>
            </a:r>
          </a:p>
          <a:p>
            <a:pPr algn="just" eaLnBrk="1" hangingPunct="1">
              <a:spcBef>
                <a:spcPct val="50000"/>
              </a:spcBef>
            </a:pPr>
            <a:r>
              <a:rPr kumimoji="1" lang="en-US" altLang="zh-CN" sz="1600">
                <a:solidFill>
                  <a:srgbClr val="000000"/>
                </a:solidFill>
                <a:latin typeface="Arial" panose="020B0604020202020204" pitchFamily="34" charset="0"/>
              </a:rPr>
              <a:t>  {</a:t>
            </a:r>
          </a:p>
          <a:p>
            <a:pPr algn="just" eaLnBrk="1" hangingPunct="1">
              <a:spcBef>
                <a:spcPct val="50000"/>
              </a:spcBef>
            </a:pPr>
            <a:r>
              <a:rPr kumimoji="1" lang="en-US" altLang="zh-CN" sz="1600">
                <a:solidFill>
                  <a:srgbClr val="000000"/>
                </a:solidFill>
                <a:latin typeface="Arial" panose="020B0604020202020204" pitchFamily="34" charset="0"/>
              </a:rPr>
              <a:t>	MessageBox(</a:t>
            </a:r>
            <a:r>
              <a:rPr kumimoji="1" lang="en-US" altLang="zh-CN" sz="1600">
                <a:solidFill>
                  <a:srgbClr val="000000"/>
                </a:solidFill>
              </a:rPr>
              <a:t>“</a:t>
            </a:r>
            <a:r>
              <a:rPr kumimoji="1" lang="en-US" altLang="zh-CN" sz="1600">
                <a:solidFill>
                  <a:srgbClr val="000000"/>
                </a:solidFill>
                <a:latin typeface="Arial" panose="020B0604020202020204" pitchFamily="34" charset="0"/>
              </a:rPr>
              <a:t>Create Target File Fail!</a:t>
            </a:r>
            <a:r>
              <a:rPr kumimoji="1" lang="en-US" altLang="zh-CN" sz="1600">
                <a:solidFill>
                  <a:srgbClr val="000000"/>
                </a:solidFill>
              </a:rPr>
              <a:t>”</a:t>
            </a:r>
            <a:r>
              <a:rPr kumimoji="1" lang="en-US" altLang="zh-CN" sz="1600">
                <a:solidFill>
                  <a:srgbClr val="000000"/>
                </a:solidFill>
                <a:latin typeface="Arial" panose="020B0604020202020204" pitchFamily="34" charset="0"/>
              </a:rPr>
              <a:t>);</a:t>
            </a:r>
          </a:p>
          <a:p>
            <a:pPr algn="just" eaLnBrk="1" hangingPunct="1">
              <a:spcBef>
                <a:spcPct val="50000"/>
              </a:spcBef>
            </a:pPr>
            <a:r>
              <a:rPr kumimoji="1" lang="en-US" altLang="zh-CN" sz="1600">
                <a:solidFill>
                  <a:srgbClr val="000000"/>
                </a:solidFill>
                <a:latin typeface="Arial" panose="020B0604020202020204" pitchFamily="34" charset="0"/>
              </a:rPr>
              <a:t>	fSource.Close();</a:t>
            </a:r>
          </a:p>
          <a:p>
            <a:pPr algn="just" eaLnBrk="1" hangingPunct="1">
              <a:spcBef>
                <a:spcPct val="50000"/>
              </a:spcBef>
            </a:pPr>
            <a:r>
              <a:rPr kumimoji="1" lang="en-US" altLang="zh-CN" sz="1600">
                <a:solidFill>
                  <a:srgbClr val="000000"/>
                </a:solidFill>
                <a:latin typeface="Arial" panose="020B0604020202020204" pitchFamily="34" charset="0"/>
              </a:rPr>
              <a:t>	return  false;</a:t>
            </a:r>
          </a:p>
          <a:p>
            <a:pPr algn="just" eaLnBrk="1" hangingPunct="1">
              <a:spcBef>
                <a:spcPct val="50000"/>
              </a:spcBef>
            </a:pPr>
            <a:r>
              <a:rPr kumimoji="1" lang="en-US" altLang="zh-CN" sz="1600">
                <a:solidFill>
                  <a:srgbClr val="000000"/>
                </a:solidFill>
                <a:latin typeface="Arial" panose="020B0604020202020204" pitchFamily="34" charset="0"/>
              </a:rPr>
              <a:t>  }</a:t>
            </a:r>
          </a:p>
          <a:p>
            <a:pPr algn="just" eaLnBrk="1" hangingPunct="1">
              <a:spcBef>
                <a:spcPct val="50000"/>
              </a:spcBef>
            </a:pPr>
            <a:r>
              <a:rPr kumimoji="1" lang="en-US" altLang="zh-CN" sz="1600">
                <a:solidFill>
                  <a:srgbClr val="000000"/>
                </a:solidFill>
                <a:latin typeface="Arial" panose="020B0604020202020204" pitchFamily="34" charset="0"/>
              </a:rPr>
              <a:t>  //</a:t>
            </a:r>
            <a:r>
              <a:rPr kumimoji="1" lang="zh-CN" altLang="en-US" sz="1600">
                <a:solidFill>
                  <a:srgbClr val="000000"/>
                </a:solidFill>
              </a:rPr>
              <a:t>读文件到缓冲区</a:t>
            </a:r>
            <a:r>
              <a:rPr kumimoji="1" lang="en-US" altLang="zh-CN" sz="1600">
                <a:solidFill>
                  <a:srgbClr val="000000"/>
                </a:solidFill>
                <a:latin typeface="Arial" panose="020B0604020202020204" pitchFamily="34" charset="0"/>
              </a:rPr>
              <a:t>c</a:t>
            </a:r>
          </a:p>
          <a:p>
            <a:pPr algn="just" eaLnBrk="1" hangingPunct="1">
              <a:spcBef>
                <a:spcPct val="50000"/>
              </a:spcBef>
            </a:pPr>
            <a:r>
              <a:rPr kumimoji="1" lang="en-US" altLang="zh-CN" sz="1600" b="1">
                <a:solidFill>
                  <a:srgbClr val="000000"/>
                </a:solidFill>
                <a:latin typeface="Arial" panose="020B0604020202020204" pitchFamily="34" charset="0"/>
              </a:rPr>
              <a:t>  nCount = fSource.Read(s, sizeof(STUDENT));</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while (nCount)</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fTarget.Write(s, sizeof(STUDENT));</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nCount = fSource.Read(s, sizeof(STUDENT));</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b="1">
                <a:solidFill>
                  <a:srgbClr val="000000"/>
                </a:solidFill>
                <a:latin typeface="Arial" panose="020B0604020202020204" pitchFamily="34" charset="0"/>
              </a:rPr>
              <a:t>  }</a:t>
            </a:r>
            <a:endParaRPr kumimoji="1" lang="en-US" altLang="zh-CN" sz="1600">
              <a:solidFill>
                <a:srgbClr val="000000"/>
              </a:solidFill>
              <a:latin typeface="Arial" panose="020B0604020202020204" pitchFamily="34" charset="0"/>
            </a:endParaRPr>
          </a:p>
          <a:p>
            <a:pPr algn="just" eaLnBrk="1" hangingPunct="1">
              <a:spcBef>
                <a:spcPct val="50000"/>
              </a:spcBef>
            </a:pPr>
            <a:r>
              <a:rPr kumimoji="1" lang="en-US" altLang="zh-CN" sz="1600">
                <a:solidFill>
                  <a:srgbClr val="000000"/>
                </a:solidFill>
                <a:latin typeface="Arial" panose="020B0604020202020204" pitchFamily="34" charset="0"/>
              </a:rPr>
              <a:t>  fSource.Close();</a:t>
            </a:r>
          </a:p>
          <a:p>
            <a:pPr algn="just" eaLnBrk="1" hangingPunct="1">
              <a:spcBef>
                <a:spcPct val="50000"/>
              </a:spcBef>
            </a:pPr>
            <a:r>
              <a:rPr kumimoji="1" lang="en-US" altLang="zh-CN" sz="1600">
                <a:solidFill>
                  <a:srgbClr val="000000"/>
                </a:solidFill>
                <a:latin typeface="Arial" panose="020B0604020202020204" pitchFamily="34" charset="0"/>
              </a:rPr>
              <a:t>  fTarget.Close();</a:t>
            </a:r>
          </a:p>
          <a:p>
            <a:pPr algn="just" eaLnBrk="1" hangingPunct="1">
              <a:spcBef>
                <a:spcPct val="50000"/>
              </a:spcBef>
            </a:pPr>
            <a:r>
              <a:rPr kumimoji="1" lang="en-US" altLang="zh-CN" sz="1600">
                <a:solidFill>
                  <a:srgbClr val="000000"/>
                </a:solidFill>
                <a:latin typeface="Arial" panose="020B0604020202020204" pitchFamily="34" charset="0"/>
              </a:rPr>
              <a:t>} </a:t>
            </a:r>
          </a:p>
        </p:txBody>
      </p:sp>
    </p:spTree>
    <p:extLst>
      <p:ext uri="{BB962C8B-B14F-4D97-AF65-F5344CB8AC3E}">
        <p14:creationId xmlns:p14="http://schemas.microsoft.com/office/powerpoint/2010/main" val="365317609"/>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3   </a:t>
            </a:r>
            <a:r>
              <a:rPr lang="zh-CN" altLang="en-US" sz="2801" kern="0"/>
              <a:t>文件的定位 </a:t>
            </a:r>
          </a:p>
        </p:txBody>
      </p:sp>
      <p:sp>
        <p:nvSpPr>
          <p:cNvPr id="97283" name="Text Box 5"/>
          <p:cNvSpPr txBox="1">
            <a:spLocks noChangeArrowheads="1"/>
          </p:cNvSpPr>
          <p:nvPr/>
        </p:nvSpPr>
        <p:spPr bwMode="auto">
          <a:xfrm>
            <a:off x="1891327" y="859038"/>
            <a:ext cx="8323601" cy="544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a:t>（</a:t>
            </a:r>
            <a:r>
              <a:rPr kumimoji="1" lang="en-US" altLang="zh-CN"/>
              <a:t>1</a:t>
            </a:r>
            <a:r>
              <a:rPr kumimoji="1" lang="zh-CN" altLang="en-US"/>
              <a:t>）</a:t>
            </a:r>
            <a:r>
              <a:rPr kumimoji="1" lang="en-US" altLang="zh-CN" sz="2000">
                <a:solidFill>
                  <a:srgbClr val="FF0000"/>
                </a:solidFill>
              </a:rPr>
              <a:t>virtual LONG Seek(LONG lOff, UINT nFrom);     throw(CFileException);</a:t>
            </a:r>
          </a:p>
          <a:p>
            <a:pPr algn="just" eaLnBrk="1" hangingPunct="1"/>
            <a:endParaRPr kumimoji="1" lang="en-US" altLang="zh-CN" sz="2000">
              <a:solidFill>
                <a:srgbClr val="FF0000"/>
              </a:solidFill>
            </a:endParaRPr>
          </a:p>
          <a:p>
            <a:pPr algn="just" eaLnBrk="1" hangingPunct="1"/>
            <a:r>
              <a:rPr kumimoji="1" lang="en-US" altLang="zh-CN" sz="2000">
                <a:solidFill>
                  <a:srgbClr val="FF0000"/>
                </a:solidFill>
              </a:rPr>
              <a:t>          </a:t>
            </a:r>
            <a:r>
              <a:rPr kumimoji="1" lang="zh-CN" altLang="en-US"/>
              <a:t>返回值：如果要求的位置合法，则</a:t>
            </a:r>
            <a:r>
              <a:rPr kumimoji="1" lang="en-US" altLang="zh-CN"/>
              <a:t>Seek</a:t>
            </a:r>
            <a:r>
              <a:rPr kumimoji="1" lang="zh-CN" altLang="en-US"/>
              <a:t>返回从文件开始的字节偏移量。否则值未定义，并产生</a:t>
            </a:r>
            <a:r>
              <a:rPr kumimoji="1" lang="en-US" altLang="zh-CN"/>
              <a:t>CFileException</a:t>
            </a:r>
            <a:r>
              <a:rPr kumimoji="1" lang="zh-CN" altLang="en-US"/>
              <a:t>异常。</a:t>
            </a:r>
          </a:p>
          <a:p>
            <a:pPr algn="just" eaLnBrk="1" hangingPunct="1"/>
            <a:r>
              <a:rPr kumimoji="1" lang="zh-CN" altLang="en-US"/>
              <a:t>参数</a:t>
            </a:r>
            <a:r>
              <a:rPr kumimoji="1" lang="en-US" altLang="zh-CN">
                <a:solidFill>
                  <a:srgbClr val="0000FF"/>
                </a:solidFill>
              </a:rPr>
              <a:t>lOff</a:t>
            </a:r>
            <a:r>
              <a:rPr kumimoji="1" lang="zh-CN" altLang="en-US"/>
              <a:t>：指针移动的字节数。</a:t>
            </a:r>
          </a:p>
          <a:p>
            <a:pPr algn="just" eaLnBrk="1" hangingPunct="1"/>
            <a:r>
              <a:rPr kumimoji="1" lang="zh-CN" altLang="en-US"/>
              <a:t>参数</a:t>
            </a:r>
            <a:r>
              <a:rPr kumimoji="1" lang="en-US" altLang="zh-CN">
                <a:solidFill>
                  <a:srgbClr val="0000FF"/>
                </a:solidFill>
              </a:rPr>
              <a:t>nFrom</a:t>
            </a:r>
            <a:r>
              <a:rPr kumimoji="1" lang="zh-CN" altLang="en-US"/>
              <a:t>：指针移动的参照点，有三种取值如下：</a:t>
            </a:r>
          </a:p>
          <a:p>
            <a:pPr lvl="1" algn="just" eaLnBrk="1" hangingPunct="1"/>
            <a:r>
              <a:rPr kumimoji="1" lang="en-US" altLang="zh-CN">
                <a:solidFill>
                  <a:srgbClr val="0000FF"/>
                </a:solidFill>
              </a:rPr>
              <a:t>CFile::begin</a:t>
            </a:r>
            <a:r>
              <a:rPr kumimoji="1" lang="zh-CN" altLang="en-US">
                <a:solidFill>
                  <a:srgbClr val="0000FF"/>
                </a:solidFill>
              </a:rPr>
              <a:t>：</a:t>
            </a:r>
            <a:r>
              <a:rPr kumimoji="1" lang="zh-CN" altLang="en-US" sz="2000"/>
              <a:t>从文件开始，把指针向后移动</a:t>
            </a:r>
            <a:r>
              <a:rPr kumimoji="1" lang="en-US" altLang="zh-CN" sz="2000"/>
              <a:t>lOff</a:t>
            </a:r>
            <a:r>
              <a:rPr kumimoji="1" lang="zh-CN" altLang="en-US" sz="2000"/>
              <a:t>字节。</a:t>
            </a:r>
          </a:p>
          <a:p>
            <a:pPr lvl="1" algn="just" eaLnBrk="1" hangingPunct="1"/>
            <a:r>
              <a:rPr kumimoji="1" lang="en-US" altLang="zh-CN">
                <a:solidFill>
                  <a:srgbClr val="0000FF"/>
                </a:solidFill>
              </a:rPr>
              <a:t>CFile::current</a:t>
            </a:r>
            <a:r>
              <a:rPr kumimoji="1" lang="zh-CN" altLang="en-US">
                <a:solidFill>
                  <a:srgbClr val="0000FF"/>
                </a:solidFill>
              </a:rPr>
              <a:t>：</a:t>
            </a:r>
            <a:r>
              <a:rPr kumimoji="1" lang="zh-CN" altLang="en-US" sz="2000"/>
              <a:t>从当前位置开始，把指针向后移动</a:t>
            </a:r>
            <a:r>
              <a:rPr kumimoji="1" lang="en-US" altLang="zh-CN" sz="2000"/>
              <a:t>lOff</a:t>
            </a:r>
            <a:r>
              <a:rPr kumimoji="1" lang="zh-CN" altLang="en-US" sz="2000"/>
              <a:t>字节。</a:t>
            </a:r>
          </a:p>
          <a:p>
            <a:pPr lvl="1" algn="just" eaLnBrk="1" hangingPunct="1"/>
            <a:r>
              <a:rPr kumimoji="1" lang="en-US" altLang="zh-CN">
                <a:solidFill>
                  <a:srgbClr val="0000FF"/>
                </a:solidFill>
              </a:rPr>
              <a:t>CFile::end</a:t>
            </a:r>
            <a:r>
              <a:rPr kumimoji="1" lang="zh-CN" altLang="en-US" sz="2000"/>
              <a:t>：从文件尾开始，把指针向后移动</a:t>
            </a:r>
            <a:r>
              <a:rPr kumimoji="1" lang="en-US" altLang="zh-CN" sz="2000"/>
              <a:t>lOff</a:t>
            </a:r>
            <a:r>
              <a:rPr kumimoji="1" lang="zh-CN" altLang="en-US" sz="2000"/>
              <a:t>字节。</a:t>
            </a:r>
          </a:p>
          <a:p>
            <a:pPr lvl="1" algn="just" eaLnBrk="1" hangingPunct="1"/>
            <a:r>
              <a:rPr kumimoji="1" lang="zh-CN" altLang="en-US" sz="2000"/>
              <a:t>例：</a:t>
            </a:r>
          </a:p>
          <a:p>
            <a:pPr lvl="2" algn="just" eaLnBrk="1" hangingPunct="1"/>
            <a:r>
              <a:rPr kumimoji="1" lang="en-US" altLang="zh-CN">
                <a:solidFill>
                  <a:srgbClr val="FF0000"/>
                </a:solidFill>
              </a:rPr>
              <a:t>CFile f</a:t>
            </a:r>
            <a:r>
              <a:rPr kumimoji="1" lang="zh-CN" altLang="en-US">
                <a:solidFill>
                  <a:srgbClr val="FF0000"/>
                </a:solidFill>
              </a:rPr>
              <a:t>；</a:t>
            </a:r>
          </a:p>
          <a:p>
            <a:pPr lvl="2" algn="just" eaLnBrk="1" hangingPunct="1"/>
            <a:r>
              <a:rPr kumimoji="1" lang="en-US" altLang="zh-CN">
                <a:solidFill>
                  <a:srgbClr val="FF0000"/>
                </a:solidFill>
              </a:rPr>
              <a:t>LONG lOffset = 1000, lActual;</a:t>
            </a:r>
          </a:p>
          <a:p>
            <a:pPr lvl="2" algn="just" eaLnBrk="1" hangingPunct="1"/>
            <a:r>
              <a:rPr kumimoji="1" lang="en-US" altLang="zh-CN">
                <a:solidFill>
                  <a:srgbClr val="FF0000"/>
                </a:solidFill>
              </a:rPr>
              <a:t>lActual = cfile.Seek(lOffset,CFile::begin);</a:t>
            </a:r>
          </a:p>
          <a:p>
            <a:pPr algn="just" eaLnBrk="1" hangingPunct="1"/>
            <a:endParaRPr kumimoji="1" lang="en-US" altLang="zh-CN"/>
          </a:p>
        </p:txBody>
      </p:sp>
    </p:spTree>
    <p:extLst>
      <p:ext uri="{BB962C8B-B14F-4D97-AF65-F5344CB8AC3E}">
        <p14:creationId xmlns:p14="http://schemas.microsoft.com/office/powerpoint/2010/main" val="2229024212"/>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3   </a:t>
            </a:r>
            <a:r>
              <a:rPr lang="zh-CN" altLang="en-US" sz="2801" kern="0"/>
              <a:t>文件的定位 </a:t>
            </a:r>
          </a:p>
        </p:txBody>
      </p:sp>
      <p:sp>
        <p:nvSpPr>
          <p:cNvPr id="98307" name="Text Box 4"/>
          <p:cNvSpPr txBox="1">
            <a:spLocks noChangeArrowheads="1"/>
          </p:cNvSpPr>
          <p:nvPr/>
        </p:nvSpPr>
        <p:spPr bwMode="auto">
          <a:xfrm>
            <a:off x="1907206" y="914613"/>
            <a:ext cx="8323601" cy="5264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a:t>STUDENT GetData(CFile  f,  int nRecord)</a:t>
            </a:r>
          </a:p>
          <a:p>
            <a:pPr algn="just" eaLnBrk="1" hangingPunct="1"/>
            <a:r>
              <a:rPr kumimoji="1" lang="en-US" altLang="zh-CN"/>
              <a:t>{</a:t>
            </a:r>
          </a:p>
          <a:p>
            <a:pPr algn="just" eaLnBrk="1" hangingPunct="1"/>
            <a:r>
              <a:rPr kumimoji="1" lang="en-US" altLang="zh-CN"/>
              <a:t>	int		offset;</a:t>
            </a:r>
          </a:p>
          <a:p>
            <a:pPr algn="just" eaLnBrk="1" hangingPunct="1"/>
            <a:r>
              <a:rPr kumimoji="1" lang="en-US" altLang="zh-CN"/>
              <a:t>	STUDENT	s;</a:t>
            </a:r>
          </a:p>
          <a:p>
            <a:pPr algn="just" eaLnBrk="1" hangingPunct="1"/>
            <a:r>
              <a:rPr kumimoji="1" lang="en-US" altLang="zh-CN"/>
              <a:t>	//</a:t>
            </a:r>
            <a:r>
              <a:rPr kumimoji="1" lang="zh-CN" altLang="en-US"/>
              <a:t>计算第</a:t>
            </a:r>
            <a:r>
              <a:rPr kumimoji="1" lang="en-US" altLang="zh-CN"/>
              <a:t>nRecord</a:t>
            </a:r>
            <a:r>
              <a:rPr kumimoji="1" lang="zh-CN" altLang="en-US"/>
              <a:t>条记录在文件中的位置</a:t>
            </a:r>
          </a:p>
          <a:p>
            <a:pPr algn="just" eaLnBrk="1" hangingPunct="1"/>
            <a:r>
              <a:rPr kumimoji="1" lang="zh-CN" altLang="en-US"/>
              <a:t>	</a:t>
            </a:r>
            <a:r>
              <a:rPr kumimoji="1" lang="en-US" altLang="zh-CN"/>
              <a:t>offset = (nRecord – 1) * sizeof(STUDENT);</a:t>
            </a:r>
          </a:p>
          <a:p>
            <a:pPr algn="just" eaLnBrk="1" hangingPunct="1"/>
            <a:r>
              <a:rPr kumimoji="1" lang="en-US" altLang="zh-CN"/>
              <a:t>	//</a:t>
            </a:r>
            <a:r>
              <a:rPr kumimoji="1" lang="zh-CN" altLang="en-US"/>
              <a:t>文件指针移到文件头</a:t>
            </a:r>
          </a:p>
          <a:p>
            <a:pPr algn="just" eaLnBrk="1" hangingPunct="1"/>
            <a:r>
              <a:rPr kumimoji="1" lang="zh-CN" altLang="en-US" b="1"/>
              <a:t>	</a:t>
            </a:r>
            <a:r>
              <a:rPr kumimoji="1" lang="en-US" altLang="zh-CN" b="1"/>
              <a:t>f.SeekToBegin();</a:t>
            </a:r>
            <a:endParaRPr kumimoji="1" lang="en-US" altLang="zh-CN"/>
          </a:p>
          <a:p>
            <a:pPr algn="just" eaLnBrk="1" hangingPunct="1"/>
            <a:r>
              <a:rPr kumimoji="1" lang="en-US" altLang="zh-CN"/>
              <a:t>	//</a:t>
            </a:r>
            <a:r>
              <a:rPr kumimoji="1" lang="zh-CN" altLang="en-US"/>
              <a:t>从当前位置移动</a:t>
            </a:r>
            <a:r>
              <a:rPr kumimoji="1" lang="en-US" altLang="zh-CN"/>
              <a:t>offset</a:t>
            </a:r>
            <a:r>
              <a:rPr kumimoji="1" lang="zh-CN" altLang="en-US"/>
              <a:t>个字节</a:t>
            </a:r>
          </a:p>
          <a:p>
            <a:pPr algn="just" eaLnBrk="1" hangingPunct="1"/>
            <a:r>
              <a:rPr kumimoji="1" lang="zh-CN" altLang="en-US" b="1"/>
              <a:t>	</a:t>
            </a:r>
            <a:r>
              <a:rPr kumimoji="1" lang="en-US" altLang="zh-CN" b="1"/>
              <a:t>f.Seek(offset, CFile::current);</a:t>
            </a:r>
            <a:endParaRPr kumimoji="1" lang="en-US" altLang="zh-CN"/>
          </a:p>
          <a:p>
            <a:pPr algn="just" eaLnBrk="1" hangingPunct="1"/>
            <a:r>
              <a:rPr kumimoji="1" lang="en-US" altLang="zh-CN"/>
              <a:t>	//</a:t>
            </a:r>
            <a:r>
              <a:rPr kumimoji="1" lang="zh-CN" altLang="en-US"/>
              <a:t>读取记录信息		</a:t>
            </a:r>
          </a:p>
          <a:p>
            <a:pPr algn="just" eaLnBrk="1" hangingPunct="1"/>
            <a:r>
              <a:rPr kumimoji="1" lang="zh-CN" altLang="en-US"/>
              <a:t>	</a:t>
            </a:r>
            <a:r>
              <a:rPr kumimoji="1" lang="en-US" altLang="zh-CN"/>
              <a:t>f.Read(s, sizeof(STUDENT));</a:t>
            </a:r>
          </a:p>
          <a:p>
            <a:pPr algn="just" eaLnBrk="1" hangingPunct="1"/>
            <a:r>
              <a:rPr kumimoji="1" lang="en-US" altLang="zh-CN"/>
              <a:t>	return s;</a:t>
            </a:r>
          </a:p>
          <a:p>
            <a:pPr algn="just" eaLnBrk="1" hangingPunct="1"/>
            <a:r>
              <a:rPr kumimoji="1" lang="en-US" altLang="zh-CN"/>
              <a:t>}</a:t>
            </a:r>
          </a:p>
        </p:txBody>
      </p:sp>
    </p:spTree>
    <p:extLst>
      <p:ext uri="{BB962C8B-B14F-4D97-AF65-F5344CB8AC3E}">
        <p14:creationId xmlns:p14="http://schemas.microsoft.com/office/powerpoint/2010/main" val="3219194409"/>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3   </a:t>
            </a:r>
            <a:r>
              <a:rPr lang="zh-CN" altLang="en-US" sz="2801" kern="0"/>
              <a:t>文件的定位 </a:t>
            </a:r>
          </a:p>
        </p:txBody>
      </p:sp>
      <p:sp>
        <p:nvSpPr>
          <p:cNvPr id="99331" name="Text Box 4"/>
          <p:cNvSpPr txBox="1">
            <a:spLocks noChangeArrowheads="1"/>
          </p:cNvSpPr>
          <p:nvPr/>
        </p:nvSpPr>
        <p:spPr bwMode="auto">
          <a:xfrm>
            <a:off x="1891327" y="859037"/>
            <a:ext cx="8323601" cy="341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a:solidFill>
                  <a:srgbClr val="FF0000"/>
                </a:solidFill>
              </a:rPr>
              <a:t>virual DWORD GetPosition()const ;throw(CFileException);</a:t>
            </a:r>
          </a:p>
          <a:p>
            <a:pPr algn="just" eaLnBrk="1" hangingPunct="1"/>
            <a:r>
              <a:rPr kumimoji="1" lang="zh-CN" altLang="en-US"/>
              <a:t>该函数返回一个</a:t>
            </a:r>
            <a:r>
              <a:rPr kumimoji="1" lang="en-US" altLang="zh-CN"/>
              <a:t>32</a:t>
            </a:r>
            <a:r>
              <a:rPr kumimoji="1" lang="zh-CN" altLang="en-US"/>
              <a:t>位的无符号整型数，用于标识当前文件指针相对于文件头的偏移量。</a:t>
            </a:r>
          </a:p>
          <a:p>
            <a:pPr algn="just" eaLnBrk="1" hangingPunct="1"/>
            <a:r>
              <a:rPr kumimoji="1" lang="zh-CN" altLang="en-US"/>
              <a:t>例：使用该函数求文件的长度。</a:t>
            </a:r>
          </a:p>
          <a:p>
            <a:pPr lvl="2" algn="just" eaLnBrk="1" hangingPunct="1"/>
            <a:r>
              <a:rPr kumimoji="1" lang="en-US" altLang="zh-CN">
                <a:solidFill>
                  <a:srgbClr val="FF0000"/>
                </a:solidFill>
              </a:rPr>
              <a:t>DWORD GetFileLength(CFile f)</a:t>
            </a:r>
          </a:p>
          <a:p>
            <a:pPr lvl="2" algn="just" eaLnBrk="1" hangingPunct="1"/>
            <a:r>
              <a:rPr kumimoji="1" lang="en-US" altLang="zh-CN">
                <a:solidFill>
                  <a:srgbClr val="FF0000"/>
                </a:solidFill>
              </a:rPr>
              <a:t>{</a:t>
            </a:r>
          </a:p>
          <a:p>
            <a:pPr lvl="2" algn="just" eaLnBrk="1" hangingPunct="1"/>
            <a:r>
              <a:rPr kumimoji="1" lang="en-US" altLang="zh-CN">
                <a:solidFill>
                  <a:srgbClr val="FF0000"/>
                </a:solidFill>
              </a:rPr>
              <a:t>		f.SeekToEnd();</a:t>
            </a:r>
          </a:p>
          <a:p>
            <a:pPr lvl="2" algn="just" eaLnBrk="1" hangingPunct="1"/>
            <a:r>
              <a:rPr kumimoji="1" lang="en-US" altLang="zh-CN">
                <a:solidFill>
                  <a:srgbClr val="FF0000"/>
                </a:solidFill>
              </a:rPr>
              <a:t>		return f.GetPosition();</a:t>
            </a:r>
          </a:p>
          <a:p>
            <a:pPr lvl="2" eaLnBrk="1" hangingPunct="1"/>
            <a:r>
              <a:rPr kumimoji="1" lang="en-US" altLang="zh-CN">
                <a:solidFill>
                  <a:srgbClr val="FF0000"/>
                </a:solidFill>
              </a:rPr>
              <a:t>} </a:t>
            </a:r>
          </a:p>
        </p:txBody>
      </p:sp>
    </p:spTree>
    <p:extLst>
      <p:ext uri="{BB962C8B-B14F-4D97-AF65-F5344CB8AC3E}">
        <p14:creationId xmlns:p14="http://schemas.microsoft.com/office/powerpoint/2010/main" val="2527762664"/>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4   </a:t>
            </a:r>
            <a:r>
              <a:rPr lang="zh-CN" altLang="en-US" sz="2801" kern="0"/>
              <a:t>文件的状态函数 </a:t>
            </a:r>
          </a:p>
        </p:txBody>
      </p:sp>
      <p:sp>
        <p:nvSpPr>
          <p:cNvPr id="100355" name="Text Box 4"/>
          <p:cNvSpPr txBox="1">
            <a:spLocks noChangeArrowheads="1"/>
          </p:cNvSpPr>
          <p:nvPr/>
        </p:nvSpPr>
        <p:spPr bwMode="auto">
          <a:xfrm>
            <a:off x="1678552" y="859037"/>
            <a:ext cx="8841246" cy="4463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000">
                <a:solidFill>
                  <a:srgbClr val="FF0000"/>
                </a:solidFill>
              </a:rPr>
              <a:t>（</a:t>
            </a:r>
            <a:r>
              <a:rPr kumimoji="1" lang="en-US" altLang="zh-CN" sz="2000">
                <a:solidFill>
                  <a:srgbClr val="FF0000"/>
                </a:solidFill>
              </a:rPr>
              <a:t>1</a:t>
            </a:r>
            <a:r>
              <a:rPr kumimoji="1" lang="zh-CN" altLang="en-US" sz="2000">
                <a:solidFill>
                  <a:srgbClr val="FF0000"/>
                </a:solidFill>
              </a:rPr>
              <a:t>）（</a:t>
            </a:r>
            <a:r>
              <a:rPr kumimoji="1" lang="en-US" altLang="zh-CN" sz="2000">
                <a:solidFill>
                  <a:srgbClr val="FF0000"/>
                </a:solidFill>
              </a:rPr>
              <a:t>virtual DWORD GetLength() const; throws (CFileException); </a:t>
            </a:r>
          </a:p>
          <a:p>
            <a:pPr algn="just" eaLnBrk="1" hangingPunct="1"/>
            <a:r>
              <a:rPr kumimoji="1" lang="zh-CN" altLang="en-US"/>
              <a:t>该函数没有参数，直接返回文件以字节计的长度。 </a:t>
            </a:r>
          </a:p>
          <a:p>
            <a:pPr algn="just" eaLnBrk="1" hangingPunct="1"/>
            <a:r>
              <a:rPr kumimoji="1" lang="zh-CN" altLang="en-US"/>
              <a:t>（</a:t>
            </a:r>
            <a:r>
              <a:rPr kumimoji="1" lang="en-US" altLang="zh-CN"/>
              <a:t>2</a:t>
            </a:r>
            <a:r>
              <a:rPr kumimoji="1" lang="zh-CN" altLang="en-US"/>
              <a:t>）</a:t>
            </a:r>
            <a:r>
              <a:rPr kumimoji="1" lang="en-US" altLang="zh-CN">
                <a:solidFill>
                  <a:srgbClr val="FF0000"/>
                </a:solidFill>
              </a:rPr>
              <a:t>GetFileName</a:t>
            </a:r>
            <a:r>
              <a:rPr kumimoji="1" lang="zh-CN" altLang="en-US">
                <a:solidFill>
                  <a:srgbClr val="FF0000"/>
                </a:solidFill>
              </a:rPr>
              <a:t>（）</a:t>
            </a:r>
            <a:r>
              <a:rPr kumimoji="1" lang="zh-CN" altLang="en-US"/>
              <a:t>：	取得文件名</a:t>
            </a:r>
          </a:p>
          <a:p>
            <a:pPr algn="just" eaLnBrk="1" hangingPunct="1"/>
            <a:r>
              <a:rPr kumimoji="1" lang="zh-CN" altLang="en-US"/>
              <a:t>（</a:t>
            </a:r>
            <a:r>
              <a:rPr kumimoji="1" lang="en-US" altLang="zh-CN"/>
              <a:t>3</a:t>
            </a:r>
            <a:r>
              <a:rPr kumimoji="1" lang="zh-CN" altLang="en-US"/>
              <a:t>）</a:t>
            </a:r>
            <a:r>
              <a:rPr kumimoji="1" lang="en-US" altLang="zh-CN">
                <a:solidFill>
                  <a:srgbClr val="FF0000"/>
                </a:solidFill>
              </a:rPr>
              <a:t>GetFileTitle</a:t>
            </a:r>
            <a:r>
              <a:rPr kumimoji="1" lang="zh-CN" altLang="en-US">
                <a:solidFill>
                  <a:srgbClr val="FF0000"/>
                </a:solidFill>
              </a:rPr>
              <a:t>（）</a:t>
            </a:r>
            <a:r>
              <a:rPr kumimoji="1" lang="zh-CN" altLang="en-US"/>
              <a:t>：	取得文件标签</a:t>
            </a:r>
          </a:p>
          <a:p>
            <a:pPr algn="just" eaLnBrk="1" hangingPunct="1"/>
            <a:r>
              <a:rPr kumimoji="1" lang="zh-CN" altLang="en-US"/>
              <a:t>（</a:t>
            </a:r>
            <a:r>
              <a:rPr kumimoji="1" lang="en-US" altLang="zh-CN"/>
              <a:t>4</a:t>
            </a:r>
            <a:r>
              <a:rPr kumimoji="1" lang="zh-CN" altLang="en-US"/>
              <a:t>）</a:t>
            </a:r>
            <a:r>
              <a:rPr kumimoji="1" lang="en-US" altLang="zh-CN">
                <a:solidFill>
                  <a:srgbClr val="FF0000"/>
                </a:solidFill>
              </a:rPr>
              <a:t>GetFilePath</a:t>
            </a:r>
            <a:r>
              <a:rPr kumimoji="1" lang="zh-CN" altLang="en-US">
                <a:solidFill>
                  <a:srgbClr val="FF0000"/>
                </a:solidFill>
              </a:rPr>
              <a:t>（）</a:t>
            </a:r>
            <a:r>
              <a:rPr kumimoji="1" lang="zh-CN" altLang="en-US"/>
              <a:t>：	取得文件路径</a:t>
            </a:r>
          </a:p>
          <a:p>
            <a:pPr algn="just" eaLnBrk="1" hangingPunct="1"/>
            <a:r>
              <a:rPr kumimoji="1" lang="zh-CN" altLang="en-US"/>
              <a:t>（</a:t>
            </a:r>
            <a:r>
              <a:rPr kumimoji="1" lang="en-US" altLang="zh-CN"/>
              <a:t>5</a:t>
            </a:r>
            <a:r>
              <a:rPr kumimoji="1" lang="zh-CN" altLang="en-US"/>
              <a:t>）</a:t>
            </a:r>
            <a:r>
              <a:rPr kumimoji="1" lang="en-US" altLang="zh-CN">
                <a:solidFill>
                  <a:srgbClr val="FF0000"/>
                </a:solidFill>
              </a:rPr>
              <a:t>BOOL GetStatus(CFileStatus  &amp; rStatus) const;</a:t>
            </a:r>
            <a:r>
              <a:rPr kumimoji="1" lang="en-US" altLang="zh-CN"/>
              <a:t> </a:t>
            </a:r>
          </a:p>
          <a:p>
            <a:pPr algn="just" eaLnBrk="1" hangingPunct="1"/>
            <a:r>
              <a:rPr kumimoji="1" lang="en-US" altLang="zh-CN"/>
              <a:t>	</a:t>
            </a:r>
            <a:r>
              <a:rPr kumimoji="1" lang="zh-CN" altLang="en-US"/>
              <a:t>如果指定文件的状态信息成功获取，该函数的返回值为</a:t>
            </a:r>
            <a:r>
              <a:rPr kumimoji="1" lang="en-US" altLang="zh-CN"/>
              <a:t>TRUE</a:t>
            </a:r>
            <a:r>
              <a:rPr kumimoji="1" lang="zh-CN" altLang="en-US"/>
              <a:t>，否则为</a:t>
            </a:r>
            <a:r>
              <a:rPr kumimoji="1" lang="en-US" altLang="zh-CN"/>
              <a:t>FALSE</a:t>
            </a:r>
            <a:r>
              <a:rPr kumimoji="1" lang="zh-CN" altLang="en-US"/>
              <a:t>。</a:t>
            </a:r>
          </a:p>
          <a:p>
            <a:pPr algn="just" eaLnBrk="1" hangingPunct="1"/>
            <a:r>
              <a:rPr kumimoji="1" lang="zh-CN" altLang="en-US"/>
              <a:t>	参数</a:t>
            </a:r>
            <a:r>
              <a:rPr kumimoji="1" lang="en-US" altLang="zh-CN">
                <a:solidFill>
                  <a:srgbClr val="0000FF"/>
                </a:solidFill>
              </a:rPr>
              <a:t>rStatus</a:t>
            </a:r>
            <a:r>
              <a:rPr kumimoji="1" lang="zh-CN" altLang="en-US"/>
              <a:t>：用于返回文件的信息。这里使用了</a:t>
            </a:r>
            <a:r>
              <a:rPr kumimoji="1" lang="en-US" altLang="zh-CN"/>
              <a:t>CFileStatus</a:t>
            </a:r>
            <a:r>
              <a:rPr kumimoji="1" lang="zh-CN" altLang="en-US"/>
              <a:t>结构来接收状态信息。以下是</a:t>
            </a:r>
            <a:r>
              <a:rPr kumimoji="1" lang="en-US" altLang="zh-CN"/>
              <a:t>CFileStatus</a:t>
            </a:r>
            <a:r>
              <a:rPr kumimoji="1" lang="zh-CN" altLang="en-US"/>
              <a:t>结构的定义：</a:t>
            </a:r>
          </a:p>
          <a:p>
            <a:pPr algn="just" eaLnBrk="1" hangingPunct="1"/>
            <a:endParaRPr kumimoji="1" lang="zh-CN" altLang="en-US"/>
          </a:p>
          <a:p>
            <a:pPr algn="just" eaLnBrk="1" hangingPunct="1"/>
            <a:endParaRPr kumimoji="1" lang="en-US" altLang="zh-CN"/>
          </a:p>
        </p:txBody>
      </p:sp>
    </p:spTree>
    <p:extLst>
      <p:ext uri="{BB962C8B-B14F-4D97-AF65-F5344CB8AC3E}">
        <p14:creationId xmlns:p14="http://schemas.microsoft.com/office/powerpoint/2010/main" val="1136704061"/>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135858" y="152435"/>
            <a:ext cx="7774199" cy="304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2801" kern="0"/>
              <a:t>4   </a:t>
            </a:r>
            <a:r>
              <a:rPr lang="zh-CN" altLang="en-US" sz="2801" kern="0"/>
              <a:t>文件的状态函数 </a:t>
            </a:r>
          </a:p>
        </p:txBody>
      </p:sp>
      <p:sp>
        <p:nvSpPr>
          <p:cNvPr id="101379" name="Text Box 4"/>
          <p:cNvSpPr txBox="1">
            <a:spLocks noChangeArrowheads="1"/>
          </p:cNvSpPr>
          <p:nvPr/>
        </p:nvSpPr>
        <p:spPr bwMode="auto">
          <a:xfrm>
            <a:off x="2135858" y="859038"/>
            <a:ext cx="8536376" cy="378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a:solidFill>
                  <a:schemeClr val="tx2"/>
                </a:solidFill>
              </a:rPr>
              <a:t>stuct CFileStatus</a:t>
            </a:r>
          </a:p>
          <a:p>
            <a:pPr algn="just" eaLnBrk="1" hangingPunct="1"/>
            <a:r>
              <a:rPr kumimoji="1" lang="en-US" altLang="zh-CN">
                <a:solidFill>
                  <a:schemeClr val="tx2"/>
                </a:solidFill>
              </a:rPr>
              <a:t>{</a:t>
            </a:r>
          </a:p>
          <a:p>
            <a:pPr algn="just" eaLnBrk="1" hangingPunct="1"/>
            <a:r>
              <a:rPr kumimoji="1" lang="en-US" altLang="zh-CN">
                <a:solidFill>
                  <a:schemeClr val="tx2"/>
                </a:solidFill>
              </a:rPr>
              <a:t>	CTime  m_ctime;       //</a:t>
            </a:r>
            <a:r>
              <a:rPr kumimoji="1" lang="zh-CN" altLang="en-US">
                <a:solidFill>
                  <a:schemeClr val="tx2"/>
                </a:solidFill>
              </a:rPr>
              <a:t>文件创建的时间</a:t>
            </a:r>
          </a:p>
          <a:p>
            <a:pPr algn="just" eaLnBrk="1" hangingPunct="1"/>
            <a:r>
              <a:rPr kumimoji="1" lang="zh-CN" altLang="en-US">
                <a:solidFill>
                  <a:schemeClr val="tx2"/>
                </a:solidFill>
              </a:rPr>
              <a:t>	</a:t>
            </a:r>
            <a:r>
              <a:rPr kumimoji="1" lang="en-US" altLang="zh-CN">
                <a:solidFill>
                  <a:schemeClr val="tx2"/>
                </a:solidFill>
              </a:rPr>
              <a:t>CTime  m_mtime;     //</a:t>
            </a:r>
            <a:r>
              <a:rPr kumimoji="1" lang="zh-CN" altLang="en-US">
                <a:solidFill>
                  <a:schemeClr val="tx2"/>
                </a:solidFill>
              </a:rPr>
              <a:t>文件最后一次修改的时间</a:t>
            </a:r>
          </a:p>
          <a:p>
            <a:pPr algn="just" eaLnBrk="1" hangingPunct="1"/>
            <a:r>
              <a:rPr kumimoji="1" lang="zh-CN" altLang="en-US">
                <a:solidFill>
                  <a:schemeClr val="tx2"/>
                </a:solidFill>
              </a:rPr>
              <a:t>	</a:t>
            </a:r>
            <a:r>
              <a:rPr kumimoji="1" lang="en-US" altLang="zh-CN">
                <a:solidFill>
                  <a:schemeClr val="tx2"/>
                </a:solidFill>
              </a:rPr>
              <a:t>CTime m_atime;       //</a:t>
            </a:r>
            <a:r>
              <a:rPr kumimoji="1" lang="zh-CN" altLang="en-US">
                <a:solidFill>
                  <a:schemeClr val="tx2"/>
                </a:solidFill>
              </a:rPr>
              <a:t>最后一次访问文件并读取的时间</a:t>
            </a:r>
          </a:p>
          <a:p>
            <a:pPr algn="just" eaLnBrk="1" hangingPunct="1"/>
            <a:r>
              <a:rPr kumimoji="1" lang="zh-CN" altLang="en-US">
                <a:solidFill>
                  <a:schemeClr val="tx2"/>
                </a:solidFill>
              </a:rPr>
              <a:t>	</a:t>
            </a:r>
            <a:r>
              <a:rPr kumimoji="1" lang="en-US" altLang="zh-CN">
                <a:solidFill>
                  <a:schemeClr val="tx2"/>
                </a:solidFill>
              </a:rPr>
              <a:t>LONG m_size;          //</a:t>
            </a:r>
            <a:r>
              <a:rPr kumimoji="1" lang="zh-CN" altLang="en-US">
                <a:solidFill>
                  <a:schemeClr val="tx2"/>
                </a:solidFill>
              </a:rPr>
              <a:t>文件逻辑长度，以字节数表示</a:t>
            </a:r>
          </a:p>
          <a:p>
            <a:pPr algn="just" eaLnBrk="1" hangingPunct="1"/>
            <a:r>
              <a:rPr kumimoji="1" lang="zh-CN" altLang="en-US">
                <a:solidFill>
                  <a:schemeClr val="tx2"/>
                </a:solidFill>
              </a:rPr>
              <a:t>	</a:t>
            </a:r>
            <a:r>
              <a:rPr kumimoji="1" lang="en-US" altLang="zh-CN">
                <a:solidFill>
                  <a:schemeClr val="tx2"/>
                </a:solidFill>
              </a:rPr>
              <a:t>BYTE m_attribute;             //</a:t>
            </a:r>
            <a:r>
              <a:rPr kumimoji="1" lang="zh-CN" altLang="en-US">
                <a:solidFill>
                  <a:schemeClr val="tx2"/>
                </a:solidFill>
              </a:rPr>
              <a:t>文件属性字节</a:t>
            </a:r>
          </a:p>
          <a:p>
            <a:pPr algn="just" eaLnBrk="1" hangingPunct="1"/>
            <a:r>
              <a:rPr kumimoji="1" lang="zh-CN" altLang="en-US">
                <a:solidFill>
                  <a:schemeClr val="tx2"/>
                </a:solidFill>
              </a:rPr>
              <a:t>	</a:t>
            </a:r>
            <a:r>
              <a:rPr kumimoji="1" lang="en-US" altLang="zh-CN">
                <a:solidFill>
                  <a:schemeClr val="tx2"/>
                </a:solidFill>
              </a:rPr>
              <a:t>// Windows</a:t>
            </a:r>
            <a:r>
              <a:rPr kumimoji="1" lang="zh-CN" altLang="en-US">
                <a:solidFill>
                  <a:schemeClr val="tx2"/>
                </a:solidFill>
              </a:rPr>
              <a:t>字符集表示的全文件名</a:t>
            </a:r>
          </a:p>
          <a:p>
            <a:pPr algn="just" eaLnBrk="1" hangingPunct="1"/>
            <a:r>
              <a:rPr kumimoji="1" lang="zh-CN" altLang="en-US">
                <a:solidFill>
                  <a:schemeClr val="tx2"/>
                </a:solidFill>
              </a:rPr>
              <a:t>	</a:t>
            </a:r>
            <a:r>
              <a:rPr kumimoji="1" lang="en-US" altLang="zh-CN">
                <a:solidFill>
                  <a:schemeClr val="tx2"/>
                </a:solidFill>
              </a:rPr>
              <a:t>TCHAR m_szFullName[MAX_PATH];  </a:t>
            </a:r>
          </a:p>
          <a:p>
            <a:pPr algn="just" eaLnBrk="1" hangingPunct="1"/>
            <a:r>
              <a:rPr kumimoji="1" lang="en-US" altLang="zh-CN">
                <a:solidFill>
                  <a:schemeClr val="tx2"/>
                </a:solidFill>
              </a:rPr>
              <a:t>}; </a:t>
            </a:r>
          </a:p>
        </p:txBody>
      </p:sp>
    </p:spTree>
    <p:extLst>
      <p:ext uri="{BB962C8B-B14F-4D97-AF65-F5344CB8AC3E}">
        <p14:creationId xmlns:p14="http://schemas.microsoft.com/office/powerpoint/2010/main" val="3945805932"/>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176</TotalTime>
  <Words>7544</Words>
  <Application>Microsoft Office PowerPoint</Application>
  <PresentationFormat>自定义</PresentationFormat>
  <Paragraphs>1537</Paragraphs>
  <Slides>123</Slides>
  <Notes>6</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46" baseType="lpstr">
      <vt:lpstr>Arial Unicode MS</vt:lpstr>
      <vt:lpstr>方正大黑简体</vt:lpstr>
      <vt:lpstr>方正兰亭细黑_GBK</vt:lpstr>
      <vt:lpstr>方正姚体</vt:lpstr>
      <vt:lpstr>黑体</vt:lpstr>
      <vt:lpstr>华文楷体</vt:lpstr>
      <vt:lpstr>华文隶书</vt:lpstr>
      <vt:lpstr>楷体_GB2312</vt:lpstr>
      <vt:lpstr>隶书</vt:lpstr>
      <vt:lpstr>宋体</vt:lpstr>
      <vt:lpstr>微软雅黑</vt:lpstr>
      <vt:lpstr>Arial</vt:lpstr>
      <vt:lpstr>Calibri</vt:lpstr>
      <vt:lpstr>Courier New</vt:lpstr>
      <vt:lpstr>Haettenschweiler</vt:lpstr>
      <vt:lpstr>Impact</vt:lpstr>
      <vt:lpstr>Rockwell</vt:lpstr>
      <vt:lpstr>Tahoma</vt:lpstr>
      <vt:lpstr>Times New Roman</vt:lpstr>
      <vt:lpstr>Verdana</vt:lpstr>
      <vt:lpstr>Wingdings</vt:lpstr>
      <vt:lpstr>2_Office 主题</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21</cp:revision>
  <dcterms:created xsi:type="dcterms:W3CDTF">2020-03-01T14:29:48Z</dcterms:created>
  <dcterms:modified xsi:type="dcterms:W3CDTF">2021-10-13T01:22:55Z</dcterms:modified>
</cp:coreProperties>
</file>